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handoutMasterIdLst>
    <p:handoutMasterId r:id="rId57"/>
  </p:handoutMasterIdLst>
  <p:sldIdLst>
    <p:sldId id="257" r:id="rId2"/>
    <p:sldId id="258" r:id="rId3"/>
    <p:sldId id="441" r:id="rId4"/>
    <p:sldId id="340" r:id="rId5"/>
    <p:sldId id="2147482466" r:id="rId6"/>
    <p:sldId id="2147482473" r:id="rId7"/>
    <p:sldId id="440" r:id="rId8"/>
    <p:sldId id="2147482452" r:id="rId9"/>
    <p:sldId id="2147482475" r:id="rId10"/>
    <p:sldId id="2147482474" r:id="rId11"/>
    <p:sldId id="2147482485" r:id="rId12"/>
    <p:sldId id="2147482476" r:id="rId13"/>
    <p:sldId id="2147482477" r:id="rId14"/>
    <p:sldId id="2147482508" r:id="rId15"/>
    <p:sldId id="2147482496" r:id="rId16"/>
    <p:sldId id="2147482510" r:id="rId17"/>
    <p:sldId id="2147482495" r:id="rId18"/>
    <p:sldId id="2147482509" r:id="rId19"/>
    <p:sldId id="2147482455" r:id="rId20"/>
    <p:sldId id="2147482486" r:id="rId21"/>
    <p:sldId id="288" r:id="rId22"/>
    <p:sldId id="261" r:id="rId23"/>
    <p:sldId id="263" r:id="rId24"/>
    <p:sldId id="290" r:id="rId25"/>
    <p:sldId id="353" r:id="rId26"/>
    <p:sldId id="354" r:id="rId27"/>
    <p:sldId id="355" r:id="rId28"/>
    <p:sldId id="276" r:id="rId29"/>
    <p:sldId id="277" r:id="rId30"/>
    <p:sldId id="283" r:id="rId31"/>
    <p:sldId id="304" r:id="rId32"/>
    <p:sldId id="305" r:id="rId33"/>
    <p:sldId id="306" r:id="rId34"/>
    <p:sldId id="2147482488" r:id="rId35"/>
    <p:sldId id="1600" r:id="rId36"/>
    <p:sldId id="2147482489" r:id="rId37"/>
    <p:sldId id="2147482490" r:id="rId38"/>
    <p:sldId id="2147482491" r:id="rId39"/>
    <p:sldId id="2147482493" r:id="rId40"/>
    <p:sldId id="2147482492" r:id="rId41"/>
    <p:sldId id="2147482511" r:id="rId42"/>
    <p:sldId id="2147482494" r:id="rId43"/>
    <p:sldId id="312" r:id="rId44"/>
    <p:sldId id="2147482499" r:id="rId45"/>
    <p:sldId id="339" r:id="rId46"/>
    <p:sldId id="2147482505" r:id="rId47"/>
    <p:sldId id="2147482480" r:id="rId48"/>
    <p:sldId id="2147482500" r:id="rId49"/>
    <p:sldId id="2147482497" r:id="rId50"/>
    <p:sldId id="2147482501" r:id="rId51"/>
    <p:sldId id="2147482502" r:id="rId52"/>
    <p:sldId id="2147482504" r:id="rId53"/>
    <p:sldId id="2147482506" r:id="rId54"/>
    <p:sldId id="669" r:id="rId55"/>
  </p:sldIdLst>
  <p:sldSz cx="12192000" cy="6858000"/>
  <p:notesSz cx="6858000" cy="9144000"/>
  <p:embeddedFontLst>
    <p:embeddedFont>
      <p:font typeface="Calibri" panose="020F0502020204030204" pitchFamily="34" charset="0"/>
      <p:regular r:id="rId58"/>
      <p:bold r:id="rId59"/>
      <p:italic r:id="rId60"/>
      <p:boldItalic r:id="rId61"/>
    </p:embeddedFont>
    <p:embeddedFont>
      <p:font typeface="Libre Franklin" pitchFamily="2" charset="0"/>
      <p:regular r:id="rId62"/>
      <p:bold r:id="rId63"/>
      <p:italic r:id="rId64"/>
      <p:boldItalic r:id="rId65"/>
    </p:embeddedFont>
    <p:embeddedFont>
      <p:font typeface="Libre Franklin Medium" pitchFamily="2" charset="0"/>
      <p:regular r:id="rId66"/>
      <p:italic r:id="rId67"/>
    </p:embeddedFont>
    <p:embeddedFont>
      <p:font typeface="Libre franklin regular" charset="0"/>
      <p:regular r:id="rId68"/>
    </p:embeddedFont>
    <p:embeddedFont>
      <p:font typeface="Libre Franklin SemiBold" pitchFamily="2" charset="0"/>
      <p:bold r:id="rId69"/>
      <p:boldItalic r:id="rId70"/>
    </p:embeddedFont>
    <p:embeddedFont>
      <p:font typeface="Open Sans" panose="020B0606030504020204" pitchFamily="34" charset="0"/>
      <p:regular r:id="rId71"/>
      <p:bold r:id="rId72"/>
      <p:italic r:id="rId73"/>
      <p:boldItalic r:id="rId74"/>
    </p:embeddedFont>
    <p:embeddedFont>
      <p:font typeface="Open Sans Semibold" panose="020B0706030804020204" pitchFamily="34" charset="0"/>
      <p:bold r:id="rId75"/>
      <p:boldItalic r:id="rId76"/>
    </p:embeddedFont>
    <p:embeddedFont>
      <p:font typeface="Roboto" panose="02000000000000000000" pitchFamily="2" charset="0"/>
      <p:regular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7935A7-E028-47AA-874F-86BFC00844B7}">
          <p14:sldIdLst/>
        </p14:section>
        <p14:section name="Default Section" id="{1031199F-B1B3-4719-80CA-FF8F09D30771}">
          <p14:sldIdLst>
            <p14:sldId id="257"/>
            <p14:sldId id="258"/>
            <p14:sldId id="441"/>
            <p14:sldId id="340"/>
            <p14:sldId id="2147482466"/>
            <p14:sldId id="2147482473"/>
            <p14:sldId id="440"/>
            <p14:sldId id="2147482452"/>
            <p14:sldId id="2147482475"/>
            <p14:sldId id="2147482474"/>
            <p14:sldId id="2147482485"/>
            <p14:sldId id="2147482476"/>
            <p14:sldId id="2147482477"/>
            <p14:sldId id="2147482508"/>
            <p14:sldId id="2147482496"/>
            <p14:sldId id="2147482510"/>
            <p14:sldId id="2147482495"/>
            <p14:sldId id="2147482509"/>
            <p14:sldId id="2147482455"/>
            <p14:sldId id="2147482486"/>
            <p14:sldId id="288"/>
            <p14:sldId id="261"/>
            <p14:sldId id="263"/>
            <p14:sldId id="290"/>
            <p14:sldId id="353"/>
            <p14:sldId id="354"/>
            <p14:sldId id="355"/>
            <p14:sldId id="276"/>
            <p14:sldId id="277"/>
            <p14:sldId id="283"/>
            <p14:sldId id="304"/>
            <p14:sldId id="305"/>
            <p14:sldId id="306"/>
            <p14:sldId id="2147482488"/>
            <p14:sldId id="1600"/>
            <p14:sldId id="2147482489"/>
            <p14:sldId id="2147482490"/>
            <p14:sldId id="2147482491"/>
            <p14:sldId id="2147482493"/>
            <p14:sldId id="2147482492"/>
            <p14:sldId id="2147482511"/>
            <p14:sldId id="2147482494"/>
            <p14:sldId id="312"/>
            <p14:sldId id="2147482499"/>
            <p14:sldId id="339"/>
            <p14:sldId id="2147482505"/>
            <p14:sldId id="2147482480"/>
            <p14:sldId id="2147482500"/>
            <p14:sldId id="2147482497"/>
            <p14:sldId id="2147482501"/>
            <p14:sldId id="2147482502"/>
            <p14:sldId id="2147482504"/>
            <p14:sldId id="2147482506"/>
            <p14:sldId id="669"/>
          </p14:sldIdLst>
        </p14:section>
        <p14:section name="Default Section" id="{7C0C42D7-A0CB-4C49-908A-82D37B7DAACC}">
          <p14:sldIdLst/>
        </p14:section>
        <p14:section name="Untitled Section" id="{A67E2576-DDC6-4F8B-BA74-CAD57FFDBB26}">
          <p14:sldIdLst/>
        </p14:section>
        <p14:section name="Unused Slides" id="{2C1B4281-0F47-40E8-846F-E957752DC78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6C3F8-5464-E7D3-4748-2A92597A9549}" name="Marly Nick" initials="NM" userId="S::Nick.Marly@vandenbroucke.fed.be::7c6cda1f-f0d0-41f0-b21f-739d865f30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Sophie Gewelt (EHEALTH)" initials="ASG(" lastIdx="1" clrIdx="0">
    <p:extLst>
      <p:ext uri="{19B8F6BF-5375-455C-9EA6-DF929625EA0E}">
        <p15:presenceInfo xmlns:p15="http://schemas.microsoft.com/office/powerpoint/2012/main" userId="S::ann-sophie.gewelt@ehealth.fgov.be::70cd7e95-e9ce-44c9-a00a-9919341d5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087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3" autoAdjust="0"/>
  </p:normalViewPr>
  <p:slideViewPr>
    <p:cSldViewPr snapToGrid="0">
      <p:cViewPr varScale="1">
        <p:scale>
          <a:sx n="82" d="100"/>
          <a:sy n="82" d="100"/>
        </p:scale>
        <p:origin x="643" y="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3" d="100"/>
          <a:sy n="123" d="100"/>
        </p:scale>
        <p:origin x="4048"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4.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health.fgov.be\Shares\Users\U10\Communication\Presentations\2022\Chiffres%20eHealt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16272965879248E-3"/>
          <c:y val="5.0925925925925923E-2"/>
          <c:w val="0.99216907261592302"/>
          <c:h val="0.8416746864975212"/>
        </c:manualLayout>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Sheet3!$I$10:$M$10</c:f>
              <c:numCache>
                <c:formatCode>General</c:formatCode>
                <c:ptCount val="5"/>
                <c:pt idx="0">
                  <c:v>2020</c:v>
                </c:pt>
                <c:pt idx="1">
                  <c:v>2021</c:v>
                </c:pt>
                <c:pt idx="2">
                  <c:v>2022</c:v>
                </c:pt>
                <c:pt idx="3">
                  <c:v>2023</c:v>
                </c:pt>
                <c:pt idx="4">
                  <c:v>2024</c:v>
                </c:pt>
              </c:numCache>
              <c:extLst/>
            </c:numRef>
          </c:cat>
          <c:val>
            <c:numRef>
              <c:f>Sheet3!$I$11:$M$11</c:f>
              <c:numCache>
                <c:formatCode>#,##0</c:formatCode>
                <c:ptCount val="5"/>
                <c:pt idx="0">
                  <c:v>18025871980</c:v>
                </c:pt>
                <c:pt idx="1">
                  <c:v>19596213165</c:v>
                </c:pt>
                <c:pt idx="2">
                  <c:v>20260988149</c:v>
                </c:pt>
                <c:pt idx="3">
                  <c:v>20568890744</c:v>
                </c:pt>
                <c:pt idx="4">
                  <c:v>17068955703</c:v>
                </c:pt>
              </c:numCache>
              <c:extLst/>
            </c:numRef>
          </c:val>
          <c:extLst>
            <c:ext xmlns:c16="http://schemas.microsoft.com/office/drawing/2014/chart" uri="{C3380CC4-5D6E-409C-BE32-E72D297353CC}">
              <c16:uniqueId val="{00000000-7DFD-4395-AC84-37BBF8A032CC}"/>
            </c:ext>
          </c:extLst>
        </c:ser>
        <c:dLbls>
          <c:showLegendKey val="0"/>
          <c:showVal val="0"/>
          <c:showCatName val="0"/>
          <c:showSerName val="0"/>
          <c:showPercent val="0"/>
          <c:showBubbleSize val="0"/>
        </c:dLbls>
        <c:gapWidth val="100"/>
        <c:overlap val="-24"/>
        <c:axId val="485634512"/>
        <c:axId val="485634840"/>
      </c:barChart>
      <c:catAx>
        <c:axId val="4856345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BE"/>
          </a:p>
        </c:txPr>
        <c:crossAx val="485634840"/>
        <c:crosses val="autoZero"/>
        <c:auto val="1"/>
        <c:lblAlgn val="ctr"/>
        <c:lblOffset val="100"/>
        <c:noMultiLvlLbl val="0"/>
      </c:catAx>
      <c:valAx>
        <c:axId val="485634840"/>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48563451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nl-BE"/>
              <a:t># translated SCT concepts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BE"/>
        </a:p>
      </c:txPr>
    </c:title>
    <c:autoTitleDeleted val="0"/>
    <c:plotArea>
      <c:layout/>
      <c:lineChart>
        <c:grouping val="standard"/>
        <c:varyColors val="0"/>
        <c:ser>
          <c:idx val="0"/>
          <c:order val="0"/>
          <c:tx>
            <c:strRef>
              <c:f>Blad1!$A$3</c:f>
              <c:strCache>
                <c:ptCount val="1"/>
                <c:pt idx="0">
                  <c:v>DUTCH</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(Blad1!$B$1:$C$2,Blad1!$N$1:$O$2)</c:f>
              <c:multiLvlStrCache>
                <c:ptCount val="4"/>
                <c:lvl>
                  <c:pt idx="0">
                    <c:v>RELEASE 1</c:v>
                  </c:pt>
                  <c:pt idx="1">
                    <c:v>RELEASE 2</c:v>
                  </c:pt>
                  <c:pt idx="2">
                    <c:v>RELEASE 13</c:v>
                  </c:pt>
                  <c:pt idx="3">
                    <c:v>RELEASE 14</c:v>
                  </c:pt>
                </c:lvl>
                <c:lvl>
                  <c:pt idx="0">
                    <c:v>2018</c:v>
                  </c:pt>
                  <c:pt idx="2">
                    <c:v>2024</c:v>
                  </c:pt>
                </c:lvl>
              </c:multiLvlStrCache>
            </c:multiLvlStrRef>
          </c:cat>
          <c:val>
            <c:numRef>
              <c:f>(Blad1!$B$3:$C$3,Blad1!$N$3:$O$3)</c:f>
              <c:numCache>
                <c:formatCode>General</c:formatCode>
                <c:ptCount val="4"/>
                <c:pt idx="0">
                  <c:v>26814</c:v>
                </c:pt>
                <c:pt idx="1">
                  <c:v>35812</c:v>
                </c:pt>
                <c:pt idx="2">
                  <c:v>295000</c:v>
                </c:pt>
                <c:pt idx="3">
                  <c:v>300000</c:v>
                </c:pt>
              </c:numCache>
            </c:numRef>
          </c:val>
          <c:smooth val="0"/>
          <c:extLst>
            <c:ext xmlns:c16="http://schemas.microsoft.com/office/drawing/2014/chart" uri="{C3380CC4-5D6E-409C-BE32-E72D297353CC}">
              <c16:uniqueId val="{00000000-E6DA-4F18-87ED-73B1AB2BACC0}"/>
            </c:ext>
          </c:extLst>
        </c:ser>
        <c:ser>
          <c:idx val="1"/>
          <c:order val="1"/>
          <c:tx>
            <c:strRef>
              <c:f>Blad1!$A$4</c:f>
              <c:strCache>
                <c:ptCount val="1"/>
                <c:pt idx="0">
                  <c:v>FRENCH</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(Blad1!$B$1:$C$2,Blad1!$N$1:$O$2)</c:f>
              <c:multiLvlStrCache>
                <c:ptCount val="4"/>
                <c:lvl>
                  <c:pt idx="0">
                    <c:v>RELEASE 1</c:v>
                  </c:pt>
                  <c:pt idx="1">
                    <c:v>RELEASE 2</c:v>
                  </c:pt>
                  <c:pt idx="2">
                    <c:v>RELEASE 13</c:v>
                  </c:pt>
                  <c:pt idx="3">
                    <c:v>RELEASE 14</c:v>
                  </c:pt>
                </c:lvl>
                <c:lvl>
                  <c:pt idx="0">
                    <c:v>2018</c:v>
                  </c:pt>
                  <c:pt idx="2">
                    <c:v>2024</c:v>
                  </c:pt>
                </c:lvl>
              </c:multiLvlStrCache>
            </c:multiLvlStrRef>
          </c:cat>
          <c:val>
            <c:numRef>
              <c:f>(Blad1!$B$4:$C$4,Blad1!$N$4:$O$4)</c:f>
              <c:numCache>
                <c:formatCode>General</c:formatCode>
                <c:ptCount val="4"/>
                <c:pt idx="0">
                  <c:v>26814</c:v>
                </c:pt>
                <c:pt idx="1">
                  <c:v>35812</c:v>
                </c:pt>
                <c:pt idx="2">
                  <c:v>190000</c:v>
                </c:pt>
                <c:pt idx="3">
                  <c:v>220000</c:v>
                </c:pt>
              </c:numCache>
            </c:numRef>
          </c:val>
          <c:smooth val="0"/>
          <c:extLst>
            <c:ext xmlns:c16="http://schemas.microsoft.com/office/drawing/2014/chart" uri="{C3380CC4-5D6E-409C-BE32-E72D297353CC}">
              <c16:uniqueId val="{00000001-E6DA-4F18-87ED-73B1AB2BACC0}"/>
            </c:ext>
          </c:extLst>
        </c:ser>
        <c:dLbls>
          <c:dLblPos val="t"/>
          <c:showLegendKey val="0"/>
          <c:showVal val="1"/>
          <c:showCatName val="0"/>
          <c:showSerName val="0"/>
          <c:showPercent val="0"/>
          <c:showBubbleSize val="0"/>
        </c:dLbls>
        <c:smooth val="0"/>
        <c:axId val="410449480"/>
        <c:axId val="410449840"/>
      </c:lineChart>
      <c:catAx>
        <c:axId val="4104494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410449840"/>
        <c:crosses val="autoZero"/>
        <c:auto val="1"/>
        <c:lblAlgn val="ctr"/>
        <c:lblOffset val="100"/>
        <c:noMultiLvlLbl val="0"/>
      </c:catAx>
      <c:valAx>
        <c:axId val="410449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410449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DA99EE-9891-4B2D-89E7-EA368C9FBC61}" type="datetimeFigureOut">
              <a:rPr lang="en-US" smtClean="0"/>
              <a:t>3/18/2025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22816-2839-47C1-B52F-2A5579CE05F5}" type="slidenum">
              <a:rPr lang="en-US" smtClean="0"/>
              <a:t>‹nr.›</a:t>
            </a:fld>
            <a:endParaRPr lang="en-US"/>
          </a:p>
        </p:txBody>
      </p:sp>
    </p:spTree>
    <p:extLst>
      <p:ext uri="{BB962C8B-B14F-4D97-AF65-F5344CB8AC3E}">
        <p14:creationId xmlns:p14="http://schemas.microsoft.com/office/powerpoint/2010/main" val="3733250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A47F-4504-4A91-A790-B0C420CDCE79}"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30A2-98A1-4E0D-B3B5-32D5FE0A1914}" type="slidenum">
              <a:rPr lang="en-US" smtClean="0"/>
              <a:t>‹nr.›</a:t>
            </a:fld>
            <a:endParaRPr lang="en-US"/>
          </a:p>
        </p:txBody>
      </p:sp>
    </p:spTree>
    <p:extLst>
      <p:ext uri="{BB962C8B-B14F-4D97-AF65-F5344CB8AC3E}">
        <p14:creationId xmlns:p14="http://schemas.microsoft.com/office/powerpoint/2010/main" val="32775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NL</a:t>
            </a:r>
          </a:p>
        </p:txBody>
      </p:sp>
    </p:spTree>
    <p:extLst>
      <p:ext uri="{BB962C8B-B14F-4D97-AF65-F5344CB8AC3E}">
        <p14:creationId xmlns:p14="http://schemas.microsoft.com/office/powerpoint/2010/main" val="150829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408720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56458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690478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a:defRPr/>
            </a:pPr>
            <a:fld id="{B9A4C6B6-9186-44B6-AEB1-8528D7C6E6ED}" type="slidenum">
              <a:rPr lang="en-US" smtClean="0"/>
              <a:pPr>
                <a:defRPr/>
              </a:pPr>
              <a:t>22</a:t>
            </a:fld>
            <a:endParaRPr lang="en-US"/>
          </a:p>
        </p:txBody>
      </p:sp>
    </p:spTree>
    <p:extLst>
      <p:ext uri="{BB962C8B-B14F-4D97-AF65-F5344CB8AC3E}">
        <p14:creationId xmlns:p14="http://schemas.microsoft.com/office/powerpoint/2010/main" val="61580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a:defRPr/>
            </a:pPr>
            <a:fld id="{B9A4C6B6-9186-44B6-AEB1-8528D7C6E6ED}" type="slidenum">
              <a:rPr lang="en-US" smtClean="0"/>
              <a:pPr>
                <a:defRPr/>
              </a:pPr>
              <a:t>24</a:t>
            </a:fld>
            <a:endParaRPr lang="en-US"/>
          </a:p>
        </p:txBody>
      </p:sp>
    </p:spTree>
    <p:extLst>
      <p:ext uri="{BB962C8B-B14F-4D97-AF65-F5344CB8AC3E}">
        <p14:creationId xmlns:p14="http://schemas.microsoft.com/office/powerpoint/2010/main" val="281293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a:defRPr/>
            </a:pPr>
            <a:fld id="{B9A4C6B6-9186-44B6-AEB1-8528D7C6E6ED}" type="slidenum">
              <a:rPr lang="en-US" smtClean="0"/>
              <a:pPr>
                <a:defRPr/>
              </a:pPr>
              <a:t>33</a:t>
            </a:fld>
            <a:endParaRPr lang="en-US"/>
          </a:p>
        </p:txBody>
      </p:sp>
    </p:spTree>
    <p:extLst>
      <p:ext uri="{BB962C8B-B14F-4D97-AF65-F5344CB8AC3E}">
        <p14:creationId xmlns:p14="http://schemas.microsoft.com/office/powerpoint/2010/main" val="303286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256139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45</a:t>
            </a:fld>
            <a:endParaRPr lang="en-US"/>
          </a:p>
        </p:txBody>
      </p:sp>
    </p:spTree>
    <p:extLst>
      <p:ext uri="{BB962C8B-B14F-4D97-AF65-F5344CB8AC3E}">
        <p14:creationId xmlns:p14="http://schemas.microsoft.com/office/powerpoint/2010/main" val="1631847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63306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36849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199126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739853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73417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66657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51623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92614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297179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376765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84852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47642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1990723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3117417"/>
            <a:ext cx="4590473" cy="2387600"/>
          </a:xfrm>
        </p:spPr>
        <p:txBody>
          <a:bodyPr anchor="t">
            <a:normAutofit/>
          </a:bodyPr>
          <a:lstStyle>
            <a:lvl1pPr algn="l">
              <a:defRPr sz="3600">
                <a:latin typeface="Libre Franklin SemiBold" panose="00000700000000000000" pitchFamily="2" charset="0"/>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524000" y="1319718"/>
            <a:ext cx="4590473" cy="1655762"/>
          </a:xfrm>
        </p:spPr>
        <p:txBody>
          <a:bodyPr anchor="b">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dirty="0"/>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7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7" name="Title 1"/>
          <p:cNvSpPr>
            <a:spLocks noGrp="1"/>
          </p:cNvSpPr>
          <p:nvPr>
            <p:ph type="title"/>
          </p:nvPr>
        </p:nvSpPr>
        <p:spPr>
          <a:xfrm>
            <a:off x="839788" y="365125"/>
            <a:ext cx="10515600" cy="1325563"/>
          </a:xfrm>
        </p:spPr>
        <p:txBody>
          <a:bodyPr anchor="b"/>
          <a:lstStyle/>
          <a:p>
            <a:r>
              <a:rPr lang="en-US" dirty="0"/>
              <a:t>Click to edit Master title style</a:t>
            </a:r>
          </a:p>
        </p:txBody>
      </p:sp>
      <p:sp>
        <p:nvSpPr>
          <p:cNvPr id="4" name="Chart Placeholder 3"/>
          <p:cNvSpPr>
            <a:spLocks noGrp="1"/>
          </p:cNvSpPr>
          <p:nvPr>
            <p:ph type="chart" sz="quarter" idx="12"/>
          </p:nvPr>
        </p:nvSpPr>
        <p:spPr>
          <a:xfrm>
            <a:off x="970280" y="1935163"/>
            <a:ext cx="10383520" cy="3522361"/>
          </a:xfrm>
        </p:spPr>
        <p:txBody>
          <a:bodyPr/>
          <a:lstStyle>
            <a:lvl1pPr marL="0" indent="0">
              <a:buNone/>
              <a:defRPr>
                <a:latin typeface="Libre Franklin" panose="00000500000000000000" pitchFamily="2" charset="0"/>
              </a:defRPr>
            </a:lvl1pPr>
          </a:lstStyle>
          <a:p>
            <a:r>
              <a:rPr lang="en-US" dirty="0"/>
              <a:t>Click icon to add chart</a:t>
            </a: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10"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dirty="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85293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sp>
        <p:nvSpPr>
          <p:cNvPr id="2" name="Title 1"/>
          <p:cNvSpPr>
            <a:spLocks noGrp="1"/>
          </p:cNvSpPr>
          <p:nvPr>
            <p:ph type="title"/>
          </p:nvPr>
        </p:nvSpPr>
        <p:spPr>
          <a:xfrm>
            <a:off x="839788" y="952901"/>
            <a:ext cx="6080776" cy="748364"/>
          </a:xfrm>
        </p:spPr>
        <p:txBody>
          <a:bodyPr anchor="b"/>
          <a:lstStyle>
            <a:lvl1pPr>
              <a:defRPr sz="3200"/>
            </a:lvl1pPr>
          </a:lstStyle>
          <a:p>
            <a:r>
              <a:rPr lang="en-US"/>
              <a:t>Click to edit Master title style</a:t>
            </a:r>
            <a:endParaRPr lang="en-US" dirty="0"/>
          </a:p>
        </p:txBody>
      </p:sp>
      <p:pic>
        <p:nvPicPr>
          <p:cNvPr id="12"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idx="1"/>
          </p:nvPr>
        </p:nvSpPr>
        <p:spPr>
          <a:xfrm>
            <a:off x="839789" y="1701265"/>
            <a:ext cx="5589888" cy="685800"/>
          </a:xfrm>
        </p:spPr>
        <p:txBody>
          <a:bodyPr anchor="b"/>
          <a:lstStyle>
            <a:lvl1pPr marL="0" indent="0">
              <a:buNone/>
              <a:defRPr sz="24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p:cNvSpPr>
            <a:spLocks noGrp="1"/>
          </p:cNvSpPr>
          <p:nvPr>
            <p:ph idx="12"/>
          </p:nvPr>
        </p:nvSpPr>
        <p:spPr>
          <a:xfrm>
            <a:off x="838200" y="2569945"/>
            <a:ext cx="5591478" cy="3607017"/>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2800" y="596900"/>
            <a:ext cx="5721350" cy="5721350"/>
          </a:xfrm>
          <a:prstGeom prst="rect">
            <a:avLst/>
          </a:prstGeom>
        </p:spPr>
      </p:pic>
      <p:sp>
        <p:nvSpPr>
          <p:cNvPr id="24" name="Picture Placeholder 23"/>
          <p:cNvSpPr>
            <a:spLocks noGrp="1"/>
          </p:cNvSpPr>
          <p:nvPr>
            <p:ph type="pic" sz="quarter" idx="13"/>
          </p:nvPr>
        </p:nvSpPr>
        <p:spPr>
          <a:xfrm>
            <a:off x="7493000" y="1066800"/>
            <a:ext cx="2413000" cy="4864100"/>
          </a:xfrm>
          <a:prstGeom prst="roundRect">
            <a:avLst>
              <a:gd name="adj" fmla="val 9825"/>
            </a:avLst>
          </a:prstGeom>
        </p:spPr>
        <p:txBody>
          <a:bodyPr/>
          <a:lstStyle>
            <a:lvl1pPr>
              <a:defRPr>
                <a:latin typeface="Libre Franklin" panose="00000500000000000000" pitchFamily="2" charset="0"/>
              </a:defRPr>
            </a:lvl1pPr>
          </a:lstStyle>
          <a:p>
            <a:r>
              <a:rPr lang="en-US" dirty="0"/>
              <a:t>Click icon to add picture</a:t>
            </a:r>
          </a:p>
        </p:txBody>
      </p:sp>
      <p:sp>
        <p:nvSpPr>
          <p:cNvPr id="13"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dirty="0">
                <a:solidFill>
                  <a:srgbClr val="087670"/>
                </a:solidFill>
                <a:latin typeface="Libre Franklin SemiBold" panose="00000700000000000000" pitchFamily="2" charset="0"/>
              </a:rPr>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21"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Tree>
    <p:extLst>
      <p:ext uri="{BB962C8B-B14F-4D97-AF65-F5344CB8AC3E}">
        <p14:creationId xmlns:p14="http://schemas.microsoft.com/office/powerpoint/2010/main" val="2673515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9677" y="2387065"/>
            <a:ext cx="5251740" cy="3021025"/>
          </a:xfrm>
          <a:prstGeom prst="rect">
            <a:avLst/>
          </a:prstGeom>
        </p:spPr>
      </p:pic>
      <p:sp>
        <p:nvSpPr>
          <p:cNvPr id="4" name="Picture Placeholder 3"/>
          <p:cNvSpPr>
            <a:spLocks noGrp="1"/>
          </p:cNvSpPr>
          <p:nvPr>
            <p:ph type="pic" sz="quarter" idx="13"/>
          </p:nvPr>
        </p:nvSpPr>
        <p:spPr>
          <a:xfrm>
            <a:off x="7064375" y="2570163"/>
            <a:ext cx="3990975" cy="2484437"/>
          </a:xfrm>
        </p:spPr>
        <p:txBody>
          <a:bodyPr/>
          <a:lstStyle>
            <a:lvl1pPr>
              <a:defRPr>
                <a:latin typeface="Libre Franklin" panose="00000500000000000000" pitchFamily="2" charset="0"/>
              </a:defRPr>
            </a:lvl1pPr>
          </a:lstStyle>
          <a:p>
            <a:r>
              <a:rPr lang="en-US" dirty="0"/>
              <a:t>Click icon to add picture</a:t>
            </a:r>
          </a:p>
        </p:txBody>
      </p:sp>
      <p:sp>
        <p:nvSpPr>
          <p:cNvPr id="20" name="Text Placeholder 20"/>
          <p:cNvSpPr>
            <a:spLocks noGrp="1"/>
          </p:cNvSpPr>
          <p:nvPr>
            <p:ph type="body" sz="quarter" idx="14"/>
          </p:nvPr>
        </p:nvSpPr>
        <p:spPr>
          <a:xfrm>
            <a:off x="900000" y="116632"/>
            <a:ext cx="1021377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21" name="Text Placeholder 7"/>
          <p:cNvSpPr>
            <a:spLocks noGrp="1"/>
          </p:cNvSpPr>
          <p:nvPr>
            <p:ph type="body" sz="quarter" idx="15"/>
          </p:nvPr>
        </p:nvSpPr>
        <p:spPr>
          <a:xfrm>
            <a:off x="900000" y="1439577"/>
            <a:ext cx="5260957"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22" name="Google Shape;64;g21a3bf64467_0_16"/>
          <p:cNvPicPr preferRelativeResize="0"/>
          <p:nvPr userDrawn="1"/>
        </p:nvPicPr>
        <p:blipFill>
          <a:blip r:embed="rId4">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23"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dirty="0">
              <a:solidFill>
                <a:srgbClr val="087670"/>
              </a:solidFill>
              <a:latin typeface="Libre Franklin SemiBold" panose="00000700000000000000" pitchFamily="2" charset="0"/>
            </a:endParaRPr>
          </a:p>
        </p:txBody>
      </p:sp>
      <p:sp>
        <p:nvSpPr>
          <p:cNvPr id="2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116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116632"/>
            <a:ext cx="1021377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Edit Master text styles</a:t>
            </a:r>
          </a:p>
        </p:txBody>
      </p:sp>
      <p:sp>
        <p:nvSpPr>
          <p:cNvPr id="8" name="Text Placeholder 7"/>
          <p:cNvSpPr>
            <a:spLocks noGrp="1"/>
          </p:cNvSpPr>
          <p:nvPr>
            <p:ph type="body" sz="quarter" idx="13"/>
          </p:nvPr>
        </p:nvSpPr>
        <p:spPr>
          <a:xfrm>
            <a:off x="900000" y="1439577"/>
            <a:ext cx="10213776"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marL="985838" indent="-228600">
              <a:lnSpc>
                <a:spcPct val="150000"/>
              </a:lnSpc>
              <a:buFont typeface="Open Sans" panose="020B0606030504020204" pitchFamily="34" charset="0"/>
              <a:buChar char="ı"/>
              <a:defRPr sz="12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dirty="0">
              <a:solidFill>
                <a:srgbClr val="087670"/>
              </a:solidFill>
              <a:latin typeface="Libre Franklin SemiBold" panose="00000700000000000000" pitchFamily="2" charset="0"/>
            </a:endParaRP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04041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0FE39-DDEE-4567-8159-8971416D993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D47AEC5-12A7-447F-8FD1-829E5DCF2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343E5E70-A508-49AF-A741-287904EEDC8A}"/>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ADBA4C03-FB71-4C5B-81C7-16DBC10977C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5BC5EB6-0D68-4DC6-AA22-FA1DB8222A3B}"/>
              </a:ext>
            </a:extLst>
          </p:cNvPr>
          <p:cNvSpPr>
            <a:spLocks noGrp="1"/>
          </p:cNvSpPr>
          <p:nvPr>
            <p:ph type="sldNum" sz="quarter" idx="12"/>
          </p:nvPr>
        </p:nvSpPr>
        <p:spPr/>
        <p:txBody>
          <a:bodyPr/>
          <a:lstStyle/>
          <a:p>
            <a:fld id="{13B168C0-9897-4C6E-9493-552002DFD17A}" type="slidenum">
              <a:rPr lang="nl-BE" smtClean="0"/>
              <a:t>‹nr.›</a:t>
            </a:fld>
            <a:endParaRPr lang="nl-BE"/>
          </a:p>
        </p:txBody>
      </p:sp>
    </p:spTree>
    <p:extLst>
      <p:ext uri="{BB962C8B-B14F-4D97-AF65-F5344CB8AC3E}">
        <p14:creationId xmlns:p14="http://schemas.microsoft.com/office/powerpoint/2010/main" val="1510874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82CD4-439F-4A8E-B41A-77D79E956EA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F0A258A-B949-4209-8EF5-F2590598D8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26C1046-7D7E-489D-8CF2-7C9FFE89D4FF}"/>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72129F7F-A508-45AC-BF7B-7803428C0CF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BE07726-71D8-40EC-A850-ACF8C09B5D14}"/>
              </a:ext>
            </a:extLst>
          </p:cNvPr>
          <p:cNvSpPr>
            <a:spLocks noGrp="1"/>
          </p:cNvSpPr>
          <p:nvPr>
            <p:ph type="sldNum" sz="quarter" idx="12"/>
          </p:nvPr>
        </p:nvSpPr>
        <p:spPr/>
        <p:txBody>
          <a:bodyPr/>
          <a:lstStyle/>
          <a:p>
            <a:fld id="{13B168C0-9897-4C6E-9493-552002DFD17A}" type="slidenum">
              <a:rPr lang="nl-BE" smtClean="0"/>
              <a:t>‹nr.›</a:t>
            </a:fld>
            <a:endParaRPr lang="nl-BE"/>
          </a:p>
        </p:txBody>
      </p:sp>
    </p:spTree>
    <p:extLst>
      <p:ext uri="{BB962C8B-B14F-4D97-AF65-F5344CB8AC3E}">
        <p14:creationId xmlns:p14="http://schemas.microsoft.com/office/powerpoint/2010/main" val="249716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1321200"/>
            <a:ext cx="4590473" cy="2387600"/>
          </a:xfrm>
        </p:spPr>
        <p:txBody>
          <a:bodyPr anchor="b">
            <a:normAutofit/>
          </a:bodyPr>
          <a:lstStyle>
            <a:lvl1pPr algn="l">
              <a:defRPr sz="3600"/>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524000" y="3849255"/>
            <a:ext cx="4590473" cy="1655762"/>
          </a:xfrm>
        </p:spPr>
        <p:txBody>
          <a:bodyPr anchor="t">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dirty="0"/>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0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title" hasCustomPrompt="1"/>
          </p:nvPr>
        </p:nvSpPr>
        <p:spPr>
          <a:xfrm>
            <a:off x="838199" y="1510001"/>
            <a:ext cx="5100783" cy="1030000"/>
          </a:xfrm>
        </p:spPr>
        <p:txBody>
          <a:bodyPr anchor="b">
            <a:normAutofit/>
          </a:bodyPr>
          <a:lstStyle>
            <a:lvl1pPr>
              <a:defRPr sz="2800">
                <a:solidFill>
                  <a:srgbClr val="087670"/>
                </a:solidFill>
              </a:defRPr>
            </a:lvl1pPr>
          </a:lstStyle>
          <a:p>
            <a:r>
              <a:rPr lang="en-US" dirty="0"/>
              <a:t>Click to edit title</a:t>
            </a:r>
          </a:p>
        </p:txBody>
      </p:sp>
      <p:sp>
        <p:nvSpPr>
          <p:cNvPr id="3" name="Content Placeholder 2"/>
          <p:cNvSpPr>
            <a:spLocks noGrp="1"/>
          </p:cNvSpPr>
          <p:nvPr>
            <p:ph idx="1"/>
          </p:nvPr>
        </p:nvSpPr>
        <p:spPr>
          <a:xfrm>
            <a:off x="838199" y="2835563"/>
            <a:ext cx="4542323" cy="3341399"/>
          </a:xfrm>
        </p:spPr>
        <p:txBody>
          <a:bodyPr>
            <a:normAutofit/>
          </a:bodyPr>
          <a:lstStyle>
            <a:lvl1pPr marL="0" indent="0" defTabSz="914400">
              <a:lnSpc>
                <a:spcPct val="150000"/>
              </a:lnSpc>
              <a:buFont typeface="Arial" panose="020B0604020202020204" pitchFamily="34" charset="0"/>
              <a:buNone/>
              <a:tabLst>
                <a:tab pos="4572000" algn="l"/>
              </a:tabLst>
              <a:defRPr lang="en-US" sz="1600" b="0" dirty="0" smtClean="0">
                <a:solidFill>
                  <a:schemeClr val="tx1">
                    <a:lumMod val="90000"/>
                    <a:lumOff val="10000"/>
                  </a:schemeClr>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p:cNvSpPr>
            <a:spLocks noGrp="1"/>
          </p:cNvSpPr>
          <p:nvPr>
            <p:ph type="pic" sz="quarter" idx="13" hasCustomPrompt="1"/>
          </p:nvPr>
        </p:nvSpPr>
        <p:spPr>
          <a:xfrm>
            <a:off x="7481887" y="282287"/>
            <a:ext cx="4894839" cy="4894839"/>
          </a:xfrm>
          <a:prstGeom prst="ellipse">
            <a:avLst/>
          </a:prstGeom>
        </p:spPr>
        <p:txBody>
          <a:bodyPr/>
          <a:lstStyle>
            <a:lvl1pPr marL="0" indent="0" algn="ctr">
              <a:buNone/>
              <a:defRPr baseline="0">
                <a:latin typeface="Libre Franklin" panose="00000500000000000000" pitchFamily="2" charset="0"/>
              </a:defRPr>
            </a:lvl1pPr>
          </a:lstStyle>
          <a:p>
            <a:r>
              <a:rPr lang="en-US" dirty="0"/>
              <a:t>Click to add picture</a:t>
            </a:r>
          </a:p>
        </p:txBody>
      </p:sp>
      <p:sp>
        <p:nvSpPr>
          <p:cNvPr id="14" name="Content Placeholder 2"/>
          <p:cNvSpPr>
            <a:spLocks noGrp="1"/>
          </p:cNvSpPr>
          <p:nvPr>
            <p:ph idx="14" hasCustomPrompt="1"/>
          </p:nvPr>
        </p:nvSpPr>
        <p:spPr>
          <a:xfrm>
            <a:off x="5435270" y="2835562"/>
            <a:ext cx="520762" cy="3341399"/>
          </a:xfrm>
        </p:spPr>
        <p:txBody>
          <a:bodyPr>
            <a:normAutofit/>
          </a:bodyPr>
          <a:lstStyle>
            <a:lvl1pPr marL="0" indent="0" algn="r" defTabSz="914400">
              <a:lnSpc>
                <a:spcPct val="150000"/>
              </a:lnSpc>
              <a:buFont typeface="Arial" panose="020B0604020202020204" pitchFamily="34" charset="0"/>
              <a:buNone/>
              <a:tabLst>
                <a:tab pos="4572000" algn="l"/>
              </a:tabLst>
              <a:defRPr lang="en-US" sz="1600" b="1" i="0" baseline="0" dirty="0" smtClean="0">
                <a:solidFill>
                  <a:srgbClr val="087670"/>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8"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
        <p:nvSpPr>
          <p:cNvPr id="12"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dirty="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1671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ibre Franklin" panose="00000500000000000000" pitchFamily="2" charset="0"/>
            </a:endParaRP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0294" y="6298599"/>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tx1">
                    <a:lumMod val="90000"/>
                    <a:lumOff val="10000"/>
                  </a:schemeClr>
                </a:solidFill>
              </a:defRPr>
            </a:lvl1pPr>
          </a:lstStyle>
          <a:p>
            <a:r>
              <a:rPr lang="en-US" dirty="0"/>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dirty="0">
                <a:solidFill>
                  <a:srgbClr val="087670"/>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Tree>
    <p:extLst>
      <p:ext uri="{BB962C8B-B14F-4D97-AF65-F5344CB8AC3E}">
        <p14:creationId xmlns:p14="http://schemas.microsoft.com/office/powerpoint/2010/main" val="3943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ibre Franklin" panose="00000500000000000000" pitchFamily="2"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294" y="6308563"/>
            <a:ext cx="1117156" cy="331289"/>
          </a:xfrm>
          <a:prstGeom prst="rect">
            <a:avLst/>
          </a:prstGeom>
        </p:spPr>
      </p:pic>
      <p:sp>
        <p:nvSpPr>
          <p:cNvPr id="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bg1"/>
                </a:solidFill>
              </a:defRPr>
            </a:lvl1pPr>
          </a:lstStyle>
          <a:p>
            <a:r>
              <a:rPr lang="en-US" dirty="0"/>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chemeClr val="bg1"/>
                </a:solidFill>
                <a:latin typeface="Libre Franklin SemiBold" panose="00000700000000000000" pitchFamily="2" charset="0"/>
              </a:rPr>
              <a:pPr algn="l"/>
              <a:t>‹nr.›</a:t>
            </a:fld>
            <a:r>
              <a:rPr lang="en-US" sz="1100" dirty="0">
                <a:solidFill>
                  <a:schemeClr val="bg1"/>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bg1"/>
                </a:solidFill>
                <a:latin typeface="Libre Franklin SemiBold" panose="00000700000000000000" pitchFamily="2" charset="0"/>
              </a:defRPr>
            </a:lvl1pPr>
          </a:lstStyle>
          <a:p>
            <a:endParaRPr lang="en-US" dirty="0"/>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bg1"/>
                </a:solidFill>
                <a:latin typeface="Libre Franklin SemiBold" panose="00000700000000000000" pitchFamily="2" charset="0"/>
              </a:defRPr>
            </a:lvl1pPr>
          </a:lstStyle>
          <a:p>
            <a:endParaRPr lang="en-US" dirty="0"/>
          </a:p>
        </p:txBody>
      </p:sp>
    </p:spTree>
    <p:extLst>
      <p:ext uri="{BB962C8B-B14F-4D97-AF65-F5344CB8AC3E}">
        <p14:creationId xmlns:p14="http://schemas.microsoft.com/office/powerpoint/2010/main" val="333225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070" y="0"/>
            <a:ext cx="3437930" cy="6858000"/>
          </a:xfrm>
          <a:prstGeom prst="rect">
            <a:avLst/>
          </a:prstGeom>
        </p:spPr>
      </p:pic>
      <p:sp>
        <p:nvSpPr>
          <p:cNvPr id="2" name="Title 1"/>
          <p:cNvSpPr>
            <a:spLocks noGrp="1"/>
          </p:cNvSpPr>
          <p:nvPr>
            <p:ph type="title"/>
          </p:nvPr>
        </p:nvSpPr>
        <p:spPr>
          <a:xfrm>
            <a:off x="838201" y="673768"/>
            <a:ext cx="7237396" cy="1016920"/>
          </a:xfrm>
        </p:spPr>
        <p:txBody>
          <a:bodyPr anchor="b"/>
          <a:lstStyle/>
          <a:p>
            <a:r>
              <a:rPr lang="en-US" dirty="0"/>
              <a:t>Click to edit Master title style</a:t>
            </a:r>
          </a:p>
        </p:txBody>
      </p:sp>
      <p:sp>
        <p:nvSpPr>
          <p:cNvPr id="3" name="Content Placeholder 2"/>
          <p:cNvSpPr>
            <a:spLocks noGrp="1"/>
          </p:cNvSpPr>
          <p:nvPr>
            <p:ph idx="1"/>
          </p:nvPr>
        </p:nvSpPr>
        <p:spPr>
          <a:xfrm>
            <a:off x="838199" y="2572636"/>
            <a:ext cx="7237397"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7236303"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Picture Placeholder 8"/>
          <p:cNvSpPr>
            <a:spLocks noGrp="1"/>
          </p:cNvSpPr>
          <p:nvPr>
            <p:ph type="pic" sz="quarter" idx="13" hasCustomPrompt="1"/>
          </p:nvPr>
        </p:nvSpPr>
        <p:spPr>
          <a:xfrm>
            <a:off x="897021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dirty="0"/>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dirty="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Tree>
    <p:extLst>
      <p:ext uri="{BB962C8B-B14F-4D97-AF65-F5344CB8AC3E}">
        <p14:creationId xmlns:p14="http://schemas.microsoft.com/office/powerpoint/2010/main" val="361404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37930" cy="6858000"/>
          </a:xfrm>
          <a:prstGeom prst="rect">
            <a:avLst/>
          </a:prstGeom>
        </p:spPr>
      </p:pic>
      <p:sp>
        <p:nvSpPr>
          <p:cNvPr id="2" name="Title 1"/>
          <p:cNvSpPr>
            <a:spLocks noGrp="1"/>
          </p:cNvSpPr>
          <p:nvPr>
            <p:ph type="title"/>
          </p:nvPr>
        </p:nvSpPr>
        <p:spPr>
          <a:xfrm>
            <a:off x="4221481" y="673768"/>
            <a:ext cx="7193280" cy="1016920"/>
          </a:xfrm>
        </p:spPr>
        <p:txBody>
          <a:bodyPr anchor="b"/>
          <a:lstStyle/>
          <a:p>
            <a:r>
              <a:rPr lang="en-US"/>
              <a:t>Click to edit Master title style</a:t>
            </a:r>
            <a:endParaRPr lang="en-US" dirty="0"/>
          </a:p>
        </p:txBody>
      </p:sp>
      <p:sp>
        <p:nvSpPr>
          <p:cNvPr id="3" name="Content Placeholder 2"/>
          <p:cNvSpPr>
            <a:spLocks noGrp="1"/>
          </p:cNvSpPr>
          <p:nvPr>
            <p:ph idx="1"/>
          </p:nvPr>
        </p:nvSpPr>
        <p:spPr>
          <a:xfrm>
            <a:off x="4221479" y="2572636"/>
            <a:ext cx="7193281"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4223068" y="1758249"/>
            <a:ext cx="7192194"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Picture Placeholder 8"/>
          <p:cNvSpPr>
            <a:spLocks noGrp="1"/>
          </p:cNvSpPr>
          <p:nvPr>
            <p:ph type="pic" sz="quarter" idx="13" hasCustomPrompt="1"/>
          </p:nvPr>
        </p:nvSpPr>
        <p:spPr>
          <a:xfrm>
            <a:off x="-3556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dirty="0"/>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dirty="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Tree>
    <p:extLst>
      <p:ext uri="{BB962C8B-B14F-4D97-AF65-F5344CB8AC3E}">
        <p14:creationId xmlns:p14="http://schemas.microsoft.com/office/powerpoint/2010/main" val="272565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1"/>
            <a:ext cx="12192000" cy="6035040"/>
          </a:xfrm>
        </p:spPr>
        <p:txBody>
          <a:bodyPr/>
          <a:lstStyle>
            <a:lvl1pPr marL="0" indent="0">
              <a:buNone/>
              <a:defRPr>
                <a:latin typeface="Libre Franklin" panose="00000500000000000000" pitchFamily="2" charset="0"/>
              </a:defRPr>
            </a:lvl1pPr>
          </a:lstStyle>
          <a:p>
            <a:r>
              <a:rPr lang="en-US" dirty="0"/>
              <a:t>Click icon to add picture</a:t>
            </a:r>
          </a:p>
        </p:txBody>
      </p:sp>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8600" y="6276978"/>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442" y="3880578"/>
            <a:ext cx="6427405" cy="1453422"/>
          </a:xfrm>
          <a:custGeom>
            <a:avLst/>
            <a:gdLst>
              <a:gd name="connsiteX0" fmla="*/ 0 w 7669306"/>
              <a:gd name="connsiteY0" fmla="*/ 662782 h 1325563"/>
              <a:gd name="connsiteX1" fmla="*/ 662782 w 7669306"/>
              <a:gd name="connsiteY1" fmla="*/ 0 h 1325563"/>
              <a:gd name="connsiteX2" fmla="*/ 7006525 w 7669306"/>
              <a:gd name="connsiteY2" fmla="*/ 0 h 1325563"/>
              <a:gd name="connsiteX3" fmla="*/ 7669307 w 7669306"/>
              <a:gd name="connsiteY3" fmla="*/ 662782 h 1325563"/>
              <a:gd name="connsiteX4" fmla="*/ 7669306 w 7669306"/>
              <a:gd name="connsiteY4" fmla="*/ 662782 h 1325563"/>
              <a:gd name="connsiteX5" fmla="*/ 7006524 w 7669306"/>
              <a:gd name="connsiteY5" fmla="*/ 1325564 h 1325563"/>
              <a:gd name="connsiteX6" fmla="*/ 662782 w 7669306"/>
              <a:gd name="connsiteY6" fmla="*/ 1325563 h 1325563"/>
              <a:gd name="connsiteX7" fmla="*/ 0 w 7669306"/>
              <a:gd name="connsiteY7" fmla="*/ 662781 h 1325563"/>
              <a:gd name="connsiteX8" fmla="*/ 0 w 7669306"/>
              <a:gd name="connsiteY8" fmla="*/ 662782 h 1325563"/>
              <a:gd name="connsiteX0" fmla="*/ 1224280 w 7669307"/>
              <a:gd name="connsiteY0" fmla="*/ 794862 h 1325564"/>
              <a:gd name="connsiteX1" fmla="*/ 662782 w 7669307"/>
              <a:gd name="connsiteY1" fmla="*/ 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1224280 w 7669307"/>
              <a:gd name="connsiteY0" fmla="*/ 794862 h 1325564"/>
              <a:gd name="connsiteX1" fmla="*/ 1313022 w 7669307"/>
              <a:gd name="connsiteY1" fmla="*/ 508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895577 w 7340604"/>
              <a:gd name="connsiteY0" fmla="*/ 794862 h 1325564"/>
              <a:gd name="connsiteX1" fmla="*/ 984319 w 7340604"/>
              <a:gd name="connsiteY1" fmla="*/ 5080 h 1325564"/>
              <a:gd name="connsiteX2" fmla="*/ 6677822 w 7340604"/>
              <a:gd name="connsiteY2" fmla="*/ 0 h 1325564"/>
              <a:gd name="connsiteX3" fmla="*/ 7340604 w 7340604"/>
              <a:gd name="connsiteY3" fmla="*/ 662782 h 1325564"/>
              <a:gd name="connsiteX4" fmla="*/ 7340603 w 7340604"/>
              <a:gd name="connsiteY4" fmla="*/ 662782 h 1325564"/>
              <a:gd name="connsiteX5" fmla="*/ 6677821 w 7340604"/>
              <a:gd name="connsiteY5" fmla="*/ 1325564 h 1325564"/>
              <a:gd name="connsiteX6" fmla="*/ 334079 w 7340604"/>
              <a:gd name="connsiteY6" fmla="*/ 1325563 h 1325564"/>
              <a:gd name="connsiteX7" fmla="*/ 895577 w 7340604"/>
              <a:gd name="connsiteY7" fmla="*/ 794862 h 1325564"/>
              <a:gd name="connsiteX0" fmla="*/ 440889 w 6885916"/>
              <a:gd name="connsiteY0" fmla="*/ 794862 h 1325564"/>
              <a:gd name="connsiteX1" fmla="*/ 529631 w 6885916"/>
              <a:gd name="connsiteY1" fmla="*/ 5080 h 1325564"/>
              <a:gd name="connsiteX2" fmla="*/ 6223134 w 6885916"/>
              <a:gd name="connsiteY2" fmla="*/ 0 h 1325564"/>
              <a:gd name="connsiteX3" fmla="*/ 6885916 w 6885916"/>
              <a:gd name="connsiteY3" fmla="*/ 662782 h 1325564"/>
              <a:gd name="connsiteX4" fmla="*/ 6885915 w 6885916"/>
              <a:gd name="connsiteY4" fmla="*/ 662782 h 1325564"/>
              <a:gd name="connsiteX5" fmla="*/ 6223133 w 6885916"/>
              <a:gd name="connsiteY5" fmla="*/ 1325564 h 1325564"/>
              <a:gd name="connsiteX6" fmla="*/ 458511 w 6885916"/>
              <a:gd name="connsiteY6" fmla="*/ 1320483 h 1325564"/>
              <a:gd name="connsiteX7" fmla="*/ 440889 w 6885916"/>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38803 w 6583830"/>
              <a:gd name="connsiteY0" fmla="*/ 794862 h 1325564"/>
              <a:gd name="connsiteX1" fmla="*/ 171665 w 6583830"/>
              <a:gd name="connsiteY1" fmla="*/ 5080 h 1325564"/>
              <a:gd name="connsiteX2" fmla="*/ 5921048 w 6583830"/>
              <a:gd name="connsiteY2" fmla="*/ 0 h 1325564"/>
              <a:gd name="connsiteX3" fmla="*/ 6583830 w 6583830"/>
              <a:gd name="connsiteY3" fmla="*/ 662782 h 1325564"/>
              <a:gd name="connsiteX4" fmla="*/ 6583829 w 6583830"/>
              <a:gd name="connsiteY4" fmla="*/ 662782 h 1325564"/>
              <a:gd name="connsiteX5" fmla="*/ 5921047 w 6583830"/>
              <a:gd name="connsiteY5" fmla="*/ 1325564 h 1325564"/>
              <a:gd name="connsiteX6" fmla="*/ 156425 w 6583830"/>
              <a:gd name="connsiteY6" fmla="*/ 1320483 h 1325564"/>
              <a:gd name="connsiteX7" fmla="*/ 138803 w 6583830"/>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13428 w 6434601"/>
              <a:gd name="connsiteY0" fmla="*/ 773107 h 1325564"/>
              <a:gd name="connsiteX1" fmla="*/ 22436 w 6434601"/>
              <a:gd name="connsiteY1" fmla="*/ 5080 h 1325564"/>
              <a:gd name="connsiteX2" fmla="*/ 5771819 w 6434601"/>
              <a:gd name="connsiteY2" fmla="*/ 0 h 1325564"/>
              <a:gd name="connsiteX3" fmla="*/ 6434601 w 6434601"/>
              <a:gd name="connsiteY3" fmla="*/ 662782 h 1325564"/>
              <a:gd name="connsiteX4" fmla="*/ 6434600 w 6434601"/>
              <a:gd name="connsiteY4" fmla="*/ 662782 h 1325564"/>
              <a:gd name="connsiteX5" fmla="*/ 5771818 w 6434601"/>
              <a:gd name="connsiteY5" fmla="*/ 1325564 h 1325564"/>
              <a:gd name="connsiteX6" fmla="*/ 7196 w 6434601"/>
              <a:gd name="connsiteY6" fmla="*/ 1320483 h 1325564"/>
              <a:gd name="connsiteX7" fmla="*/ 13428 w 6434601"/>
              <a:gd name="connsiteY7" fmla="*/ 773107 h 1325564"/>
              <a:gd name="connsiteX0" fmla="*/ 10525 w 6431698"/>
              <a:gd name="connsiteY0" fmla="*/ 773107 h 1325564"/>
              <a:gd name="connsiteX1" fmla="*/ 19533 w 6431698"/>
              <a:gd name="connsiteY1" fmla="*/ 5080 h 1325564"/>
              <a:gd name="connsiteX2" fmla="*/ 5768916 w 6431698"/>
              <a:gd name="connsiteY2" fmla="*/ 0 h 1325564"/>
              <a:gd name="connsiteX3" fmla="*/ 6431698 w 6431698"/>
              <a:gd name="connsiteY3" fmla="*/ 662782 h 1325564"/>
              <a:gd name="connsiteX4" fmla="*/ 6431697 w 6431698"/>
              <a:gd name="connsiteY4" fmla="*/ 662782 h 1325564"/>
              <a:gd name="connsiteX5" fmla="*/ 5768915 w 6431698"/>
              <a:gd name="connsiteY5" fmla="*/ 1325564 h 1325564"/>
              <a:gd name="connsiteX6" fmla="*/ 4293 w 6431698"/>
              <a:gd name="connsiteY6" fmla="*/ 1320483 h 1325564"/>
              <a:gd name="connsiteX7" fmla="*/ 10525 w 6431698"/>
              <a:gd name="connsiteY7" fmla="*/ 773107 h 1325564"/>
              <a:gd name="connsiteX0" fmla="*/ 6232 w 6427405"/>
              <a:gd name="connsiteY0" fmla="*/ 773107 h 1325564"/>
              <a:gd name="connsiteX1" fmla="*/ 15240 w 6427405"/>
              <a:gd name="connsiteY1" fmla="*/ 5080 h 1325564"/>
              <a:gd name="connsiteX2" fmla="*/ 5764623 w 6427405"/>
              <a:gd name="connsiteY2" fmla="*/ 0 h 1325564"/>
              <a:gd name="connsiteX3" fmla="*/ 6427405 w 6427405"/>
              <a:gd name="connsiteY3" fmla="*/ 662782 h 1325564"/>
              <a:gd name="connsiteX4" fmla="*/ 6427404 w 6427405"/>
              <a:gd name="connsiteY4" fmla="*/ 662782 h 1325564"/>
              <a:gd name="connsiteX5" fmla="*/ 5764622 w 6427405"/>
              <a:gd name="connsiteY5" fmla="*/ 1325564 h 1325564"/>
              <a:gd name="connsiteX6" fmla="*/ 0 w 6427405"/>
              <a:gd name="connsiteY6" fmla="*/ 1320483 h 1325564"/>
              <a:gd name="connsiteX7" fmla="*/ 6232 w 6427405"/>
              <a:gd name="connsiteY7" fmla="*/ 773107 h 1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7405" h="1325564">
                <a:moveTo>
                  <a:pt x="6232" y="773107"/>
                </a:moveTo>
                <a:cubicBezTo>
                  <a:pt x="6232" y="407063"/>
                  <a:pt x="9876" y="563880"/>
                  <a:pt x="15240" y="5080"/>
                </a:cubicBezTo>
                <a:lnTo>
                  <a:pt x="5764623" y="0"/>
                </a:lnTo>
                <a:cubicBezTo>
                  <a:pt x="6130667" y="0"/>
                  <a:pt x="6427405" y="296738"/>
                  <a:pt x="6427405" y="662782"/>
                </a:cubicBezTo>
                <a:lnTo>
                  <a:pt x="6427404" y="662782"/>
                </a:lnTo>
                <a:cubicBezTo>
                  <a:pt x="6427404" y="1028826"/>
                  <a:pt x="6130666" y="1325564"/>
                  <a:pt x="5764622" y="1325564"/>
                </a:cubicBezTo>
                <a:lnTo>
                  <a:pt x="0" y="1320483"/>
                </a:lnTo>
                <a:cubicBezTo>
                  <a:pt x="6132" y="999808"/>
                  <a:pt x="10282" y="1099131"/>
                  <a:pt x="6232" y="773107"/>
                </a:cubicBezTo>
                <a:close/>
              </a:path>
            </a:pathLst>
          </a:custGeom>
          <a:solidFill>
            <a:schemeClr val="bg1"/>
          </a:solidFill>
          <a:ln>
            <a:noFill/>
          </a:ln>
        </p:spPr>
        <p:txBody>
          <a:bodyPr>
            <a:normAutofit/>
          </a:bodyPr>
          <a:lstStyle>
            <a:lvl1pPr marL="1080000" algn="l">
              <a:defRPr sz="2200"/>
            </a:lvl1pPr>
          </a:lstStyle>
          <a:p>
            <a:r>
              <a:rPr lang="en-US" dirty="0"/>
              <a:t>Click to edit Master title style</a:t>
            </a:r>
          </a:p>
        </p:txBody>
      </p:sp>
      <p:sp>
        <p:nvSpPr>
          <p:cNvPr id="12"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3"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
        <p:nvSpPr>
          <p:cNvPr id="9"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dirty="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41143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dirty="0"/>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dirty="0">
                <a:solidFill>
                  <a:srgbClr val="087670"/>
                </a:solidFill>
                <a:latin typeface="Libre Franklin SemiBold" panose="00000700000000000000" pitchFamily="2" charset="0"/>
              </a:rPr>
              <a:t>.</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dirty="0"/>
          </a:p>
        </p:txBody>
      </p:sp>
    </p:spTree>
    <p:extLst>
      <p:ext uri="{BB962C8B-B14F-4D97-AF65-F5344CB8AC3E}">
        <p14:creationId xmlns:p14="http://schemas.microsoft.com/office/powerpoint/2010/main" val="379103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anose="00000500000000000000" pitchFamily="2"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anose="00000500000000000000" pitchFamily="2"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anose="00000500000000000000" pitchFamily="2" charset="0"/>
              </a:defRPr>
            </a:lvl1pPr>
          </a:lstStyle>
          <a:p>
            <a:fld id="{E1356E26-996F-433A-9CA0-83DB24D6E075}" type="slidenum">
              <a:rPr lang="en-US" smtClean="0"/>
              <a:pPr/>
              <a:t>‹nr.›</a:t>
            </a:fld>
            <a:endParaRPr lang="en-US" dirty="0"/>
          </a:p>
        </p:txBody>
      </p:sp>
    </p:spTree>
    <p:extLst>
      <p:ext uri="{BB962C8B-B14F-4D97-AF65-F5344CB8AC3E}">
        <p14:creationId xmlns:p14="http://schemas.microsoft.com/office/powerpoint/2010/main" val="3232072431"/>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50" r:id="rId3"/>
    <p:sldLayoutId id="2147483651" r:id="rId4"/>
    <p:sldLayoutId id="2147483661" r:id="rId5"/>
    <p:sldLayoutId id="2147483662" r:id="rId6"/>
    <p:sldLayoutId id="2147483667" r:id="rId7"/>
    <p:sldLayoutId id="2147483672" r:id="rId8"/>
    <p:sldLayoutId id="2147483663" r:id="rId9"/>
    <p:sldLayoutId id="2147483664" r:id="rId10"/>
    <p:sldLayoutId id="2147483657" r:id="rId11"/>
    <p:sldLayoutId id="2147483666" r:id="rId12"/>
    <p:sldLayoutId id="2147483678" r:id="rId13"/>
    <p:sldLayoutId id="2147483679" r:id="rId14"/>
    <p:sldLayoutId id="2147483680" r:id="rId15"/>
  </p:sldLayoutIdLst>
  <p:hf hdr="0" ftr="0" dt="0"/>
  <p:txStyles>
    <p:titleStyle>
      <a:lvl1pPr algn="l" defTabSz="914400" rtl="0" eaLnBrk="1" latinLnBrk="0" hangingPunct="1">
        <a:lnSpc>
          <a:spcPct val="90000"/>
        </a:lnSpc>
        <a:spcBef>
          <a:spcPct val="0"/>
        </a:spcBef>
        <a:buNone/>
        <a:defRPr sz="3200" kern="1200">
          <a:solidFill>
            <a:schemeClr val="tx1"/>
          </a:solidFill>
          <a:latin typeface="Libre Franklin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health.ec.europa.eu/ehealth-digital-health-and-care/european-health-data-space-regulation-ehds_en" TargetMode="External"/><Relationship Id="rId2" Type="http://schemas.openxmlformats.org/officeDocument/2006/relationships/hyperlink" Target="https://eur-lex.europa.eu/legal-content/NL/TXT/?uri=OJ%3AL_202500327"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www.frankrobben.be/wp-content/uploads/2023/03/B-IHR.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10.xml"/><Relationship Id="rId5" Type="http://schemas.openxmlformats.org/officeDocument/2006/relationships/image" Target="../media/image60.jpe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910" y="1883410"/>
            <a:ext cx="6477251" cy="2387600"/>
          </a:xfrm>
        </p:spPr>
        <p:txBody>
          <a:bodyPr>
            <a:normAutofit fontScale="90000"/>
          </a:bodyPr>
          <a:lstStyle/>
          <a:p>
            <a:pPr>
              <a:lnSpc>
                <a:spcPct val="100000"/>
              </a:lnSpc>
            </a:pPr>
            <a:br>
              <a:rPr lang="nl-BE" sz="4000" dirty="0"/>
            </a:br>
            <a:r>
              <a:rPr lang="nl-BE" sz="4000" dirty="0"/>
              <a:t>Enkele recente evoluties</a:t>
            </a:r>
            <a:br>
              <a:rPr lang="nl-BE" sz="4000" dirty="0"/>
            </a:br>
            <a:r>
              <a:rPr lang="nl-BE" sz="4000" dirty="0"/>
              <a:t>inzake </a:t>
            </a:r>
            <a:r>
              <a:rPr lang="nl-BE" sz="4000" dirty="0" err="1"/>
              <a:t>eGezondheid</a:t>
            </a:r>
            <a:r>
              <a:rPr lang="nl-BE" sz="4000" dirty="0"/>
              <a:t>,</a:t>
            </a:r>
            <a:br>
              <a:rPr lang="nl-BE" sz="4000" dirty="0"/>
            </a:br>
            <a:r>
              <a:rPr lang="nl-BE" sz="4000" dirty="0"/>
              <a:t>EHDS-Verordening &amp; actieplan 2025-2027</a:t>
            </a:r>
            <a:br>
              <a:rPr lang="nl-BE" dirty="0"/>
            </a:br>
            <a:br>
              <a:rPr lang="nl-BE" dirty="0"/>
            </a:br>
            <a:br>
              <a:rPr lang="nl-BE" dirty="0"/>
            </a:br>
            <a:br>
              <a:rPr lang="nl-BE" sz="3600" dirty="0"/>
            </a:br>
            <a:r>
              <a:rPr lang="nl-BE" sz="2200" dirty="0"/>
              <a:t>28e colloquium ICT &amp; gezondheidszorg</a:t>
            </a:r>
            <a:br>
              <a:rPr lang="nl-BE" sz="2200" dirty="0"/>
            </a:br>
            <a:r>
              <a:rPr lang="nl-BE" sz="1600" dirty="0"/>
              <a:t>20 maart 2025</a:t>
            </a:r>
          </a:p>
        </p:txBody>
      </p:sp>
      <p:sp>
        <p:nvSpPr>
          <p:cNvPr id="14" name="Subtitle 13"/>
          <p:cNvSpPr>
            <a:spLocks noGrp="1"/>
          </p:cNvSpPr>
          <p:nvPr>
            <p:ph type="subTitle" idx="1"/>
          </p:nvPr>
        </p:nvSpPr>
        <p:spPr>
          <a:xfrm>
            <a:off x="819909" y="1042416"/>
            <a:ext cx="4590473" cy="918080"/>
          </a:xfrm>
        </p:spPr>
        <p:txBody>
          <a:bodyPr/>
          <a:lstStyle/>
          <a:p>
            <a:r>
              <a:rPr lang="nl-BE" dirty="0"/>
              <a:t>eHealth-platform</a:t>
            </a: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641" b="16641"/>
          <a:stretch/>
        </p:blipFill>
        <p:spPr>
          <a:xfrm>
            <a:off x="7297161" y="265509"/>
            <a:ext cx="4894839" cy="4894839"/>
          </a:xfrm>
        </p:spPr>
      </p:pic>
    </p:spTree>
    <p:extLst>
      <p:ext uri="{BB962C8B-B14F-4D97-AF65-F5344CB8AC3E}">
        <p14:creationId xmlns:p14="http://schemas.microsoft.com/office/powerpoint/2010/main" val="175815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113" y="115888"/>
            <a:ext cx="10213975" cy="1160462"/>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p:txBody>
          <a:bodyPr/>
          <a:lstStyle/>
          <a:p>
            <a:pPr marL="180975" lvl="1" indent="0">
              <a:buNone/>
            </a:pPr>
            <a:r>
              <a:rPr lang="nl-BE" b="1" dirty="0">
                <a:solidFill>
                  <a:srgbClr val="087670"/>
                </a:solidFill>
                <a:latin typeface="Libre Franklin" panose="00000500000000000000" pitchFamily="2" charset="0"/>
                <a:ea typeface="+mn-ea"/>
                <a:cs typeface="+mn-cs"/>
              </a:rPr>
              <a:t>2024</a:t>
            </a:r>
          </a:p>
          <a:p>
            <a:pPr lvl="1"/>
            <a:r>
              <a:rPr lang="en-BE" dirty="0"/>
              <a:t>opstart van de integratie </a:t>
            </a:r>
            <a:endParaRPr lang="en-US" dirty="0"/>
          </a:p>
          <a:p>
            <a:pPr lvl="2"/>
            <a:r>
              <a:rPr lang="en-BE" dirty="0"/>
              <a:t>met RSW en RSB voor zorgverleners</a:t>
            </a:r>
            <a:endParaRPr lang="en-US" dirty="0"/>
          </a:p>
          <a:p>
            <a:pPr lvl="2"/>
            <a:r>
              <a:rPr lang="en-BE" dirty="0"/>
              <a:t>van info over de afleveringen van medicamenten van Farmaflux</a:t>
            </a:r>
          </a:p>
          <a:p>
            <a:pPr lvl="1"/>
            <a:r>
              <a:rPr lang="nl-BE" dirty="0"/>
              <a:t>bevorderen van de interoperabiliteit van het medicatieschema door toegang te verlenen (schrijfrechten) aan</a:t>
            </a:r>
          </a:p>
          <a:p>
            <a:pPr lvl="2"/>
            <a:r>
              <a:rPr lang="nl-BE" dirty="0"/>
              <a:t>apothekers, tandartsen en vroedvrouwen</a:t>
            </a:r>
          </a:p>
          <a:p>
            <a:pPr lvl="2"/>
            <a:r>
              <a:rPr lang="nl-BE" dirty="0"/>
              <a:t>organisaties zoals woonzorgcentra en ziekenhuizen</a:t>
            </a:r>
          </a:p>
          <a:p>
            <a:pPr lvl="1"/>
            <a:r>
              <a:rPr lang="fr-BE" dirty="0" err="1"/>
              <a:t>uitbreiding</a:t>
            </a:r>
            <a:r>
              <a:rPr lang="en-BE" dirty="0"/>
              <a:t> van de V</a:t>
            </a:r>
            <a:r>
              <a:rPr lang="en-US" dirty="0"/>
              <a:t>IDIS</a:t>
            </a:r>
            <a:r>
              <a:rPr lang="en-BE" dirty="0"/>
              <a:t> </a:t>
            </a:r>
            <a:r>
              <a:rPr lang="nl-BE" dirty="0"/>
              <a:t>m</a:t>
            </a:r>
            <a:r>
              <a:rPr lang="en-BE" dirty="0"/>
              <a:t>obile </a:t>
            </a:r>
            <a:r>
              <a:rPr lang="nl-BE" dirty="0"/>
              <a:t>a</a:t>
            </a:r>
            <a:r>
              <a:rPr lang="en-BE" dirty="0"/>
              <a:t>pp naar een uitgebreidere app MijnGezondheid</a:t>
            </a:r>
          </a:p>
          <a:p>
            <a:pPr lvl="1"/>
            <a:r>
              <a:rPr lang="en-BE" dirty="0"/>
              <a:t>webcomponenten om V</a:t>
            </a:r>
            <a:r>
              <a:rPr lang="nl-BE" dirty="0"/>
              <a:t>IDIS</a:t>
            </a:r>
            <a:r>
              <a:rPr lang="en-BE" dirty="0"/>
              <a:t> te integreren in andere </a:t>
            </a:r>
            <a:r>
              <a:rPr lang="nl-BE" dirty="0"/>
              <a:t>toepassingen</a:t>
            </a:r>
          </a:p>
          <a:p>
            <a:pPr lvl="2"/>
            <a:r>
              <a:rPr lang="en-BE" dirty="0"/>
              <a:t>F</a:t>
            </a:r>
            <a:r>
              <a:rPr lang="nl-BE" dirty="0"/>
              <a:t>HIR</a:t>
            </a:r>
            <a:r>
              <a:rPr lang="en-US" dirty="0"/>
              <a:t>-</a:t>
            </a:r>
            <a:r>
              <a:rPr lang="en-BE" dirty="0" err="1"/>
              <a:t>bericht</a:t>
            </a:r>
            <a:r>
              <a:rPr lang="en-BE" dirty="0"/>
              <a:t> voor de jou</a:t>
            </a:r>
            <a:r>
              <a:rPr lang="nl-BE" dirty="0"/>
              <a:t>r</a:t>
            </a:r>
            <a:r>
              <a:rPr lang="en-BE" dirty="0"/>
              <a:t>naalnotities</a:t>
            </a:r>
            <a:endParaRPr lang="nl-BE" dirty="0"/>
          </a:p>
          <a:p>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VIDIS </a:t>
            </a:r>
            <a:r>
              <a:rPr lang="nl-BE" sz="2800" dirty="0"/>
              <a:t>(</a:t>
            </a:r>
            <a:r>
              <a:rPr lang="fr-BE" sz="2800" dirty="0"/>
              <a:t>Virtual Integrated Drug Information System)</a:t>
            </a:r>
            <a:endParaRPr lang="nl-BE" sz="2800" dirty="0"/>
          </a:p>
        </p:txBody>
      </p:sp>
    </p:spTree>
    <p:extLst>
      <p:ext uri="{BB962C8B-B14F-4D97-AF65-F5344CB8AC3E}">
        <p14:creationId xmlns:p14="http://schemas.microsoft.com/office/powerpoint/2010/main" val="883948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113" y="115888"/>
            <a:ext cx="10213975" cy="1160462"/>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p:txBody>
          <a:bodyPr/>
          <a:lstStyle/>
          <a:p>
            <a:pPr marL="180975" lvl="1" indent="0">
              <a:buNone/>
            </a:pPr>
            <a:r>
              <a:rPr lang="nl-BE" b="1" dirty="0">
                <a:solidFill>
                  <a:srgbClr val="087670"/>
                </a:solidFill>
                <a:latin typeface="Libre Franklin" panose="00000500000000000000" pitchFamily="2" charset="0"/>
                <a:ea typeface="+mn-ea"/>
                <a:cs typeface="+mn-cs"/>
              </a:rPr>
              <a:t>2025</a:t>
            </a:r>
          </a:p>
          <a:p>
            <a:pPr lvl="1"/>
            <a:r>
              <a:rPr lang="fr-BE" dirty="0" err="1"/>
              <a:t>uitbreiding</a:t>
            </a:r>
            <a:r>
              <a:rPr lang="en-BE" dirty="0"/>
              <a:t> van de V</a:t>
            </a:r>
            <a:r>
              <a:rPr lang="en-US" dirty="0"/>
              <a:t>IDIS</a:t>
            </a:r>
            <a:r>
              <a:rPr lang="en-BE" dirty="0"/>
              <a:t> </a:t>
            </a:r>
            <a:r>
              <a:rPr lang="nl-BE" dirty="0"/>
              <a:t>m</a:t>
            </a:r>
            <a:r>
              <a:rPr lang="en-BE" dirty="0"/>
              <a:t>obile </a:t>
            </a:r>
            <a:r>
              <a:rPr lang="nl-BE" dirty="0"/>
              <a:t>a</a:t>
            </a:r>
            <a:r>
              <a:rPr lang="en-BE" dirty="0"/>
              <a:t>pp naar een uitgebreidere app MijnGezondheid – verderzetting</a:t>
            </a:r>
            <a:endParaRPr lang="nl-BE" dirty="0"/>
          </a:p>
          <a:p>
            <a:pPr lvl="1"/>
            <a:r>
              <a:rPr lang="fr-BE" dirty="0" err="1"/>
              <a:t>verdere</a:t>
            </a:r>
            <a:r>
              <a:rPr lang="en-BE" dirty="0"/>
              <a:t> integratie met RSW en RSB</a:t>
            </a:r>
            <a:endParaRPr lang="nl-BE" dirty="0"/>
          </a:p>
          <a:p>
            <a:pPr lvl="1"/>
            <a:r>
              <a:rPr lang="fr-BE" dirty="0" err="1"/>
              <a:t>afwerken</a:t>
            </a:r>
            <a:r>
              <a:rPr lang="en-BE" dirty="0"/>
              <a:t> van de integratie met Farmaflux</a:t>
            </a:r>
            <a:endParaRPr lang="nl-BE" dirty="0"/>
          </a:p>
          <a:p>
            <a:pPr lvl="1"/>
            <a:r>
              <a:rPr lang="fr-BE" dirty="0" err="1"/>
              <a:t>integratie</a:t>
            </a:r>
            <a:r>
              <a:rPr lang="en-BE" dirty="0"/>
              <a:t> van de terugbetalingen (H</a:t>
            </a:r>
            <a:r>
              <a:rPr lang="en-US" dirty="0" err="1"/>
              <a:t>oo</a:t>
            </a:r>
            <a:r>
              <a:rPr lang="en-BE" dirty="0"/>
              <a:t>fdst</a:t>
            </a:r>
            <a:r>
              <a:rPr lang="en-US" dirty="0" err="1"/>
              <a:t>uk</a:t>
            </a:r>
            <a:r>
              <a:rPr lang="en-BE" dirty="0"/>
              <a:t> IV)</a:t>
            </a:r>
            <a:endParaRPr lang="nl-BE" dirty="0"/>
          </a:p>
          <a:p>
            <a:pPr lvl="1"/>
            <a:r>
              <a:rPr lang="en-BE" dirty="0"/>
              <a:t>juridisch verplicht maken van het gebruik van het medicatieschema om vanuit het </a:t>
            </a:r>
            <a:r>
              <a:rPr lang="nl-BE" dirty="0"/>
              <a:t>medicatie</a:t>
            </a:r>
            <a:r>
              <a:rPr lang="en-BE" dirty="0"/>
              <a:t>schema voor te schrijven</a:t>
            </a:r>
            <a:endParaRPr lang="en-US" dirty="0"/>
          </a:p>
          <a:p>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VIDIS </a:t>
            </a:r>
            <a:r>
              <a:rPr lang="nl-BE" sz="2800" dirty="0"/>
              <a:t>(</a:t>
            </a:r>
            <a:r>
              <a:rPr lang="fr-BE" sz="2800" dirty="0"/>
              <a:t>Virtual Integrated Drug Information System)</a:t>
            </a:r>
            <a:endParaRPr lang="nl-BE" sz="2800" dirty="0"/>
          </a:p>
        </p:txBody>
      </p:sp>
    </p:spTree>
    <p:extLst>
      <p:ext uri="{BB962C8B-B14F-4D97-AF65-F5344CB8AC3E}">
        <p14:creationId xmlns:p14="http://schemas.microsoft.com/office/powerpoint/2010/main" val="144729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a:xfrm>
            <a:off x="900000" y="1439577"/>
            <a:ext cx="10213776" cy="4733641"/>
          </a:xfrm>
        </p:spPr>
        <p:txBody>
          <a:bodyPr>
            <a:normAutofit/>
          </a:bodyPr>
          <a:lstStyle/>
          <a:p>
            <a:pPr lvl="1"/>
            <a:endParaRPr lang="nl-BE" dirty="0"/>
          </a:p>
          <a:p>
            <a:pPr lvl="1"/>
            <a:r>
              <a:rPr lang="nl-BE" dirty="0"/>
              <a:t>platform voor opslaan en delen van digitale verwijs- en zorgvoorschriften tussen zorgverleners onderling, en tussen zorgverleners en zorggebruikers</a:t>
            </a:r>
          </a:p>
          <a:p>
            <a:pPr lvl="1"/>
            <a:endParaRPr lang="nl-BE" dirty="0"/>
          </a:p>
          <a:p>
            <a:pPr lvl="1"/>
            <a:r>
              <a:rPr lang="nl-BE" dirty="0"/>
              <a:t>gegevensbank met vercijferde voorschriften, met uitzondering van de voorschriften die intern in ziekenhuizen worden aangemaakt</a:t>
            </a:r>
          </a:p>
          <a:p>
            <a:pPr lvl="1"/>
            <a:endParaRPr lang="nl-BE" dirty="0"/>
          </a:p>
          <a:p>
            <a:pPr lvl="1"/>
            <a:r>
              <a:rPr lang="nl-BE" dirty="0"/>
              <a:t>REST-diensten die gebruikers toegang geven tot deze voorschriften</a:t>
            </a:r>
          </a:p>
          <a:p>
            <a:pPr lvl="2"/>
            <a:r>
              <a:rPr lang="nl-BE" dirty="0"/>
              <a:t>zorgverleners</a:t>
            </a:r>
          </a:p>
          <a:p>
            <a:pPr lvl="2"/>
            <a:r>
              <a:rPr lang="nl-BE" dirty="0"/>
              <a:t>zorggebruikers </a:t>
            </a:r>
          </a:p>
          <a:p>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UHMEP </a:t>
            </a:r>
            <a:r>
              <a:rPr lang="nl-BE" sz="2600" dirty="0"/>
              <a:t>(</a:t>
            </a:r>
            <a:r>
              <a:rPr lang="en-US" sz="2600" dirty="0"/>
              <a:t>Unaddressed </a:t>
            </a:r>
            <a:r>
              <a:rPr lang="en-GB" sz="2600" dirty="0"/>
              <a:t>Health Message Exchange Platform</a:t>
            </a:r>
            <a:r>
              <a:rPr lang="nl-BE" sz="2600" dirty="0"/>
              <a:t>)</a:t>
            </a:r>
          </a:p>
        </p:txBody>
      </p:sp>
    </p:spTree>
    <p:extLst>
      <p:ext uri="{BB962C8B-B14F-4D97-AF65-F5344CB8AC3E}">
        <p14:creationId xmlns:p14="http://schemas.microsoft.com/office/powerpoint/2010/main" val="16292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a:xfrm>
            <a:off x="900000" y="1439577"/>
            <a:ext cx="10213776" cy="4733641"/>
          </a:xfrm>
        </p:spPr>
        <p:txBody>
          <a:bodyPr>
            <a:normAutofit/>
          </a:bodyPr>
          <a:lstStyle/>
          <a:p>
            <a:pPr marL="180975" lvl="1" indent="0">
              <a:buNone/>
            </a:pPr>
            <a:r>
              <a:rPr lang="nl-BE" b="1" dirty="0">
                <a:solidFill>
                  <a:srgbClr val="087670"/>
                </a:solidFill>
                <a:latin typeface="Libre Franklin" panose="00000500000000000000" pitchFamily="2" charset="0"/>
                <a:ea typeface="+mn-ea"/>
                <a:cs typeface="+mn-cs"/>
              </a:rPr>
              <a:t>2024</a:t>
            </a:r>
          </a:p>
          <a:p>
            <a:pPr lvl="1"/>
            <a:r>
              <a:rPr lang="nl-BE" dirty="0"/>
              <a:t>implementatie verwijs- en zorgvoorschriften voor</a:t>
            </a:r>
          </a:p>
          <a:p>
            <a:pPr lvl="2"/>
            <a:r>
              <a:rPr lang="nl-BE" dirty="0"/>
              <a:t>artsen</a:t>
            </a:r>
          </a:p>
          <a:p>
            <a:pPr lvl="2"/>
            <a:r>
              <a:rPr lang="nl-BE" dirty="0"/>
              <a:t>verpleegkundigen</a:t>
            </a:r>
          </a:p>
          <a:p>
            <a:pPr lvl="2"/>
            <a:r>
              <a:rPr lang="nl-BE" dirty="0"/>
              <a:t>vroedvrouwen</a:t>
            </a:r>
          </a:p>
          <a:p>
            <a:pPr lvl="1"/>
            <a:r>
              <a:rPr lang="nl-BE" dirty="0"/>
              <a:t>FHIR</a:t>
            </a:r>
          </a:p>
          <a:p>
            <a:pPr lvl="2"/>
            <a:r>
              <a:rPr lang="nl-BE" dirty="0"/>
              <a:t>definitie en publicatie van de eerste 6 profielen </a:t>
            </a:r>
          </a:p>
          <a:p>
            <a:pPr lvl="2"/>
            <a:r>
              <a:rPr lang="nl-BE" dirty="0"/>
              <a:t>FHIR-testserver: ontwikkeling en publicatie van eerste testcases</a:t>
            </a:r>
          </a:p>
          <a:p>
            <a:pPr lvl="1"/>
            <a:r>
              <a:rPr lang="nl-BE" dirty="0"/>
              <a:t>FHIR-A-THON &gt; softwareleveranciers hebben de API of </a:t>
            </a:r>
            <a:r>
              <a:rPr lang="nl-BE" dirty="0" err="1"/>
              <a:t>webonderdelen</a:t>
            </a:r>
            <a:r>
              <a:rPr lang="nl-BE" dirty="0"/>
              <a:t> met succes geïmplementeerd</a:t>
            </a:r>
          </a:p>
          <a:p>
            <a:pPr lvl="2"/>
            <a:endParaRPr lang="nl-BE" dirty="0"/>
          </a:p>
          <a:p>
            <a:pPr lvl="2"/>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UHMEP </a:t>
            </a:r>
            <a:r>
              <a:rPr lang="nl-BE" sz="2600" dirty="0"/>
              <a:t>(</a:t>
            </a:r>
            <a:r>
              <a:rPr lang="en-US" sz="2600" dirty="0"/>
              <a:t>Unaddressed </a:t>
            </a:r>
            <a:r>
              <a:rPr lang="en-GB" sz="2600" dirty="0"/>
              <a:t>Health Message Exchange Platform</a:t>
            </a:r>
            <a:r>
              <a:rPr lang="nl-BE" sz="2600" dirty="0"/>
              <a:t>)</a:t>
            </a:r>
          </a:p>
        </p:txBody>
      </p:sp>
    </p:spTree>
    <p:extLst>
      <p:ext uri="{BB962C8B-B14F-4D97-AF65-F5344CB8AC3E}">
        <p14:creationId xmlns:p14="http://schemas.microsoft.com/office/powerpoint/2010/main" val="437311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CE0D95-9710-43D1-AD58-FCF7F2F5C14D}"/>
              </a:ext>
            </a:extLst>
          </p:cNvPr>
          <p:cNvSpPr>
            <a:spLocks noGrp="1"/>
          </p:cNvSpPr>
          <p:nvPr>
            <p:ph type="body" sz="quarter" idx="11"/>
          </p:nvPr>
        </p:nvSpPr>
        <p:spPr>
          <a:xfrm>
            <a:off x="900000" y="116632"/>
            <a:ext cx="10213776" cy="1159527"/>
          </a:xfrm>
        </p:spPr>
        <p:txBody>
          <a:bodyPr/>
          <a:lstStyle/>
          <a:p>
            <a:r>
              <a:rPr lang="nl-BE" dirty="0"/>
              <a:t>UHMEP </a:t>
            </a:r>
            <a:r>
              <a:rPr lang="nl-BE" sz="2600" dirty="0"/>
              <a:t>(</a:t>
            </a:r>
            <a:r>
              <a:rPr lang="en-US" sz="2600" dirty="0"/>
              <a:t>Unaddressed </a:t>
            </a:r>
            <a:r>
              <a:rPr lang="en-GB" sz="2600" dirty="0"/>
              <a:t>Health Message Exchange Platform</a:t>
            </a:r>
            <a:r>
              <a:rPr lang="nl-BE" sz="2600" dirty="0"/>
              <a:t>)</a:t>
            </a:r>
          </a:p>
        </p:txBody>
      </p:sp>
      <p:sp>
        <p:nvSpPr>
          <p:cNvPr id="3" name="Tijdelijke aanduiding voor tekst 2">
            <a:extLst>
              <a:ext uri="{FF2B5EF4-FFF2-40B4-BE49-F238E27FC236}">
                <a16:creationId xmlns:a16="http://schemas.microsoft.com/office/drawing/2014/main" id="{36A03B54-860F-4E11-AD80-227478D33A03}"/>
              </a:ext>
            </a:extLst>
          </p:cNvPr>
          <p:cNvSpPr>
            <a:spLocks noGrp="1"/>
          </p:cNvSpPr>
          <p:nvPr>
            <p:ph type="body" sz="quarter" idx="13"/>
          </p:nvPr>
        </p:nvSpPr>
        <p:spPr>
          <a:xfrm>
            <a:off x="900000" y="1439577"/>
            <a:ext cx="10213776" cy="4733641"/>
          </a:xfrm>
        </p:spPr>
        <p:txBody>
          <a:bodyPr/>
          <a:lstStyle/>
          <a:p>
            <a:pPr marL="180975" lvl="1" indent="0">
              <a:buNone/>
            </a:pPr>
            <a:r>
              <a:rPr lang="nl-BE" b="1" dirty="0">
                <a:solidFill>
                  <a:srgbClr val="087670"/>
                </a:solidFill>
                <a:latin typeface="Libre Franklin" panose="00000500000000000000" pitchFamily="2" charset="0"/>
                <a:ea typeface="+mn-ea"/>
                <a:cs typeface="+mn-cs"/>
              </a:rPr>
              <a:t>2025</a:t>
            </a:r>
          </a:p>
          <a:p>
            <a:pPr lvl="1"/>
            <a:r>
              <a:rPr lang="nl-BE" dirty="0"/>
              <a:t>uitbreiding tot verwijs- en zorgvoorschriften voor</a:t>
            </a:r>
          </a:p>
          <a:p>
            <a:pPr lvl="2"/>
            <a:r>
              <a:rPr lang="nl-BE" dirty="0"/>
              <a:t>radiologie, met </a:t>
            </a:r>
            <a:r>
              <a:rPr lang="nl-BE" dirty="0" err="1"/>
              <a:t>prescription</a:t>
            </a:r>
            <a:r>
              <a:rPr lang="nl-BE" dirty="0"/>
              <a:t> search support (PSS)</a:t>
            </a:r>
          </a:p>
          <a:p>
            <a:pPr lvl="2"/>
            <a:r>
              <a:rPr lang="nl-BE" dirty="0"/>
              <a:t>kinesitherapie</a:t>
            </a:r>
          </a:p>
          <a:p>
            <a:pPr lvl="2"/>
            <a:r>
              <a:rPr lang="nl-BE" dirty="0"/>
              <a:t>orthopedische technologie (</a:t>
            </a:r>
            <a:r>
              <a:rPr lang="nl-BE" dirty="0" err="1"/>
              <a:t>bandagisterie</a:t>
            </a:r>
            <a:r>
              <a:rPr lang="nl-BE" dirty="0"/>
              <a:t>, </a:t>
            </a:r>
            <a:r>
              <a:rPr lang="nl-BE" dirty="0" err="1"/>
              <a:t>orthesiologie</a:t>
            </a:r>
            <a:r>
              <a:rPr lang="nl-BE" dirty="0"/>
              <a:t>, prothesiologie)</a:t>
            </a:r>
          </a:p>
          <a:p>
            <a:pPr lvl="2"/>
            <a:r>
              <a:rPr lang="nl-BE" dirty="0"/>
              <a:t>audiologie</a:t>
            </a:r>
          </a:p>
          <a:p>
            <a:pPr lvl="1"/>
            <a:r>
              <a:rPr lang="nl-BE" dirty="0"/>
              <a:t>FHIR</a:t>
            </a:r>
          </a:p>
          <a:p>
            <a:pPr lvl="2"/>
            <a:r>
              <a:rPr lang="nl-BE" dirty="0"/>
              <a:t>definitie en publicatie van nieuwe profielen</a:t>
            </a:r>
          </a:p>
          <a:p>
            <a:pPr lvl="2"/>
            <a:r>
              <a:rPr lang="nl-BE" dirty="0"/>
              <a:t>FHIR-testserver: ontwikkeling en publicatie van nieuwe testcases</a:t>
            </a:r>
          </a:p>
          <a:p>
            <a:pPr lvl="1"/>
            <a:r>
              <a:rPr lang="nl-BE" dirty="0"/>
              <a:t>publicatie van </a:t>
            </a:r>
            <a:r>
              <a:rPr lang="nl-BE" dirty="0" err="1"/>
              <a:t>Snomed</a:t>
            </a:r>
            <a:r>
              <a:rPr lang="nl-BE" dirty="0"/>
              <a:t> CT-codes</a:t>
            </a:r>
          </a:p>
          <a:p>
            <a:endParaRPr lang="nl-BE" dirty="0"/>
          </a:p>
        </p:txBody>
      </p:sp>
    </p:spTree>
    <p:extLst>
      <p:ext uri="{BB962C8B-B14F-4D97-AF65-F5344CB8AC3E}">
        <p14:creationId xmlns:p14="http://schemas.microsoft.com/office/powerpoint/2010/main" val="1242709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87313C52-C786-4976-A434-AE450AC4E8F9}"/>
              </a:ext>
            </a:extLst>
          </p:cNvPr>
          <p:cNvSpPr>
            <a:spLocks noGrp="1"/>
          </p:cNvSpPr>
          <p:nvPr>
            <p:ph type="body" sz="quarter" idx="11"/>
          </p:nvPr>
        </p:nvSpPr>
        <p:spPr/>
        <p:txBody>
          <a:bodyPr/>
          <a:lstStyle/>
          <a:p>
            <a:r>
              <a:rPr lang="nl-BE" dirty="0" err="1"/>
              <a:t>Mult-eMediatt</a:t>
            </a:r>
            <a:r>
              <a:rPr lang="nl-BE" dirty="0"/>
              <a:t> </a:t>
            </a:r>
            <a:r>
              <a:rPr lang="nl-BE" sz="2800" dirty="0"/>
              <a:t>(digitaal arbeidsongeschiktheidsattest)</a:t>
            </a:r>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a:xfrm>
            <a:off x="900000" y="1439577"/>
            <a:ext cx="10213776" cy="4733641"/>
          </a:xfrm>
        </p:spPr>
        <p:txBody>
          <a:bodyPr>
            <a:normAutofit fontScale="92500" lnSpcReduction="10000"/>
          </a:bodyPr>
          <a:lstStyle/>
          <a:p>
            <a:pPr marL="180975" lvl="1" indent="0">
              <a:lnSpc>
                <a:spcPct val="160000"/>
              </a:lnSpc>
              <a:buNone/>
            </a:pPr>
            <a:r>
              <a:rPr lang="nl-BE" sz="1500" b="1" dirty="0">
                <a:solidFill>
                  <a:srgbClr val="087670"/>
                </a:solidFill>
                <a:latin typeface="Libre Franklin" panose="00000500000000000000" pitchFamily="2" charset="0"/>
                <a:ea typeface="+mn-ea"/>
                <a:cs typeface="+mn-cs"/>
              </a:rPr>
              <a:t>2024</a:t>
            </a:r>
          </a:p>
          <a:p>
            <a:pPr lvl="1"/>
            <a:r>
              <a:rPr lang="nl-BE" dirty="0"/>
              <a:t>iteratie 1 in productie</a:t>
            </a:r>
          </a:p>
          <a:p>
            <a:pPr lvl="2"/>
            <a:r>
              <a:rPr lang="nl-BE" dirty="0"/>
              <a:t>attesten aangemaakt door huisartsen bestemd voor MEDEX en ziekenfondsen</a:t>
            </a:r>
          </a:p>
          <a:p>
            <a:pPr lvl="2"/>
            <a:r>
              <a:rPr lang="nl-BE" dirty="0"/>
              <a:t>communicatiecampagne in juni</a:t>
            </a:r>
          </a:p>
          <a:p>
            <a:pPr lvl="2"/>
            <a:r>
              <a:rPr lang="nl-BE" dirty="0"/>
              <a:t>voltooiing van minilabs met softwareleveranciers voor huisartsen</a:t>
            </a:r>
          </a:p>
          <a:p>
            <a:pPr lvl="2"/>
            <a:r>
              <a:rPr lang="nl-BE" dirty="0" err="1"/>
              <a:t>Mult-eMediatt</a:t>
            </a:r>
            <a:r>
              <a:rPr lang="nl-BE" dirty="0"/>
              <a:t> is geïntegreerd in de telematicapremie </a:t>
            </a:r>
          </a:p>
          <a:p>
            <a:pPr lvl="1"/>
            <a:r>
              <a:rPr lang="nl-BE" dirty="0"/>
              <a:t>voorbereiding uitbreiding naar iteratie 2 </a:t>
            </a:r>
          </a:p>
          <a:p>
            <a:pPr lvl="2"/>
            <a:r>
              <a:rPr lang="nl-BE" dirty="0"/>
              <a:t>uitbreiding bestemmelingen</a:t>
            </a:r>
          </a:p>
          <a:p>
            <a:pPr lvl="3"/>
            <a:r>
              <a:rPr lang="nl-BE" dirty="0"/>
              <a:t>politie</a:t>
            </a:r>
          </a:p>
          <a:p>
            <a:pPr lvl="3"/>
            <a:r>
              <a:rPr lang="nl-BE" dirty="0"/>
              <a:t>HR RAIL </a:t>
            </a:r>
          </a:p>
          <a:p>
            <a:pPr lvl="3"/>
            <a:r>
              <a:rPr lang="nl-BE" dirty="0" err="1"/>
              <a:t>Certimed</a:t>
            </a:r>
            <a:endParaRPr lang="nl-BE" dirty="0"/>
          </a:p>
          <a:p>
            <a:pPr lvl="3"/>
            <a:r>
              <a:rPr lang="nl-BE" dirty="0"/>
              <a:t>werkgevers uit privésector: akkoord m.b.t. de principes</a:t>
            </a:r>
          </a:p>
          <a:p>
            <a:pPr lvl="2"/>
            <a:r>
              <a:rPr lang="nl-BE" dirty="0"/>
              <a:t>aanvragen deeltijdse arbeidshervatting (ADA) voor politie en </a:t>
            </a:r>
            <a:r>
              <a:rPr lang="nl-BE" dirty="0" err="1"/>
              <a:t>Certimed</a:t>
            </a:r>
            <a:endParaRPr lang="nl-BE" dirty="0"/>
          </a:p>
          <a:p>
            <a:pPr lvl="2"/>
            <a:r>
              <a:rPr lang="nl-BE" dirty="0"/>
              <a:t>technische informatie gepubliceerd in juli</a:t>
            </a:r>
          </a:p>
          <a:p>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dirty="0"/>
          </a:p>
        </p:txBody>
      </p:sp>
    </p:spTree>
    <p:extLst>
      <p:ext uri="{BB962C8B-B14F-4D97-AF65-F5344CB8AC3E}">
        <p14:creationId xmlns:p14="http://schemas.microsoft.com/office/powerpoint/2010/main" val="199789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C5D65E4-0E4D-4B2A-A6F3-EBEB4B7BEF68}"/>
              </a:ext>
            </a:extLst>
          </p:cNvPr>
          <p:cNvSpPr>
            <a:spLocks noGrp="1"/>
          </p:cNvSpPr>
          <p:nvPr>
            <p:ph type="body" sz="quarter" idx="11"/>
          </p:nvPr>
        </p:nvSpPr>
        <p:spPr/>
        <p:txBody>
          <a:bodyPr/>
          <a:lstStyle/>
          <a:p>
            <a:r>
              <a:rPr lang="nl-BE" dirty="0" err="1"/>
              <a:t>Mult-eMediatt</a:t>
            </a:r>
            <a:r>
              <a:rPr lang="nl-BE" dirty="0"/>
              <a:t> </a:t>
            </a:r>
            <a:r>
              <a:rPr lang="nl-BE" sz="2800" dirty="0"/>
              <a:t>(digitaal arbeidsongeschiktheidsattest)</a:t>
            </a:r>
          </a:p>
        </p:txBody>
      </p:sp>
      <p:sp>
        <p:nvSpPr>
          <p:cNvPr id="3" name="Tijdelijke aanduiding voor tekst 2">
            <a:extLst>
              <a:ext uri="{FF2B5EF4-FFF2-40B4-BE49-F238E27FC236}">
                <a16:creationId xmlns:a16="http://schemas.microsoft.com/office/drawing/2014/main" id="{09C4D5E9-E87A-4BC4-A3F0-ACAE891D9E36}"/>
              </a:ext>
            </a:extLst>
          </p:cNvPr>
          <p:cNvSpPr>
            <a:spLocks noGrp="1"/>
          </p:cNvSpPr>
          <p:nvPr>
            <p:ph type="body" sz="quarter" idx="13"/>
          </p:nvPr>
        </p:nvSpPr>
        <p:spPr/>
        <p:txBody>
          <a:bodyPr/>
          <a:lstStyle/>
          <a:p>
            <a:pPr marL="180975" lvl="1" indent="0">
              <a:buNone/>
            </a:pPr>
            <a:r>
              <a:rPr lang="nl-BE" b="1" dirty="0">
                <a:solidFill>
                  <a:srgbClr val="087670"/>
                </a:solidFill>
                <a:latin typeface="Libre Franklin" panose="00000500000000000000" pitchFamily="2" charset="0"/>
                <a:ea typeface="+mn-ea"/>
                <a:cs typeface="+mn-cs"/>
              </a:rPr>
              <a:t>2025</a:t>
            </a:r>
          </a:p>
          <a:p>
            <a:pPr lvl="1"/>
            <a:r>
              <a:rPr lang="nl-BE" dirty="0"/>
              <a:t>iteratie 2 in productie</a:t>
            </a:r>
          </a:p>
          <a:p>
            <a:pPr lvl="2"/>
            <a:r>
              <a:rPr lang="nl-BE" dirty="0"/>
              <a:t>minilabs met nieuwe bestemmelingen</a:t>
            </a:r>
          </a:p>
          <a:p>
            <a:pPr lvl="1"/>
            <a:r>
              <a:rPr lang="nl-BE" dirty="0"/>
              <a:t>voorbereiding volgende iteraties </a:t>
            </a:r>
          </a:p>
          <a:p>
            <a:pPr lvl="2"/>
            <a:r>
              <a:rPr lang="nl-BE" dirty="0"/>
              <a:t>aanmaak door</a:t>
            </a:r>
          </a:p>
          <a:p>
            <a:pPr lvl="3"/>
            <a:r>
              <a:rPr lang="nl-BE" dirty="0"/>
              <a:t>artsen-specialisten </a:t>
            </a:r>
          </a:p>
          <a:p>
            <a:pPr lvl="3"/>
            <a:r>
              <a:rPr lang="nl-BE" dirty="0"/>
              <a:t>ziekenhuizen </a:t>
            </a:r>
          </a:p>
          <a:p>
            <a:pPr lvl="2"/>
            <a:r>
              <a:rPr lang="nl-BE" dirty="0"/>
              <a:t>uitbreiding bestemmelingen</a:t>
            </a:r>
          </a:p>
          <a:p>
            <a:pPr lvl="3"/>
            <a:r>
              <a:rPr lang="nl-BE" dirty="0"/>
              <a:t>scholen</a:t>
            </a:r>
          </a:p>
          <a:p>
            <a:endParaRPr lang="nl-BE" dirty="0"/>
          </a:p>
        </p:txBody>
      </p:sp>
    </p:spTree>
    <p:extLst>
      <p:ext uri="{BB962C8B-B14F-4D97-AF65-F5344CB8AC3E}">
        <p14:creationId xmlns:p14="http://schemas.microsoft.com/office/powerpoint/2010/main" val="96973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MyGov</a:t>
            </a:r>
            <a:endParaRPr lang="nl-BE" dirty="0"/>
          </a:p>
        </p:txBody>
      </p:sp>
      <p:pic>
        <p:nvPicPr>
          <p:cNvPr id="7" name="Picture 3">
            <a:extLst>
              <a:ext uri="{FF2B5EF4-FFF2-40B4-BE49-F238E27FC236}">
                <a16:creationId xmlns:a16="http://schemas.microsoft.com/office/drawing/2014/main" id="{E9B49431-9747-42B4-9F5C-64834AE4F459}"/>
              </a:ext>
            </a:extLst>
          </p:cNvPr>
          <p:cNvPicPr>
            <a:picLocks noChangeAspect="1"/>
          </p:cNvPicPr>
          <p:nvPr/>
        </p:nvPicPr>
        <p:blipFill>
          <a:blip r:embed="rId3"/>
          <a:stretch>
            <a:fillRect/>
          </a:stretch>
        </p:blipFill>
        <p:spPr>
          <a:xfrm>
            <a:off x="20002" y="1523185"/>
            <a:ext cx="12171998" cy="5087895"/>
          </a:xfrm>
          <a:prstGeom prst="rect">
            <a:avLst/>
          </a:prstGeom>
        </p:spPr>
      </p:pic>
    </p:spTree>
    <p:extLst>
      <p:ext uri="{BB962C8B-B14F-4D97-AF65-F5344CB8AC3E}">
        <p14:creationId xmlns:p14="http://schemas.microsoft.com/office/powerpoint/2010/main" val="7443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4" name="Tijdelijke aanduiding voor tekst 3">
            <a:extLst>
              <a:ext uri="{FF2B5EF4-FFF2-40B4-BE49-F238E27FC236}">
                <a16:creationId xmlns:a16="http://schemas.microsoft.com/office/drawing/2014/main" id="{FEA6A50B-CCF6-45F3-9938-EADF87378808}"/>
              </a:ext>
            </a:extLst>
          </p:cNvPr>
          <p:cNvSpPr>
            <a:spLocks noGrp="1"/>
          </p:cNvSpPr>
          <p:nvPr>
            <p:ph type="body" sz="quarter" idx="13"/>
          </p:nvPr>
        </p:nvSpPr>
        <p:spPr/>
        <p:txBody>
          <a:bodyPr>
            <a:normAutofit fontScale="92500" lnSpcReduction="20000"/>
          </a:bodyPr>
          <a:lstStyle/>
          <a:p>
            <a:pPr lvl="1"/>
            <a:r>
              <a:rPr lang="nl-BE" dirty="0"/>
              <a:t>digitale portefeuille conform aan Europese verordening </a:t>
            </a:r>
            <a:r>
              <a:rPr lang="nl-BE" dirty="0" err="1"/>
              <a:t>eIDAS</a:t>
            </a:r>
            <a:r>
              <a:rPr lang="nl-BE" dirty="0"/>
              <a:t> 2.0</a:t>
            </a:r>
          </a:p>
          <a:p>
            <a:pPr lvl="1"/>
            <a:r>
              <a:rPr lang="nl-BE" dirty="0"/>
              <a:t>functionaliteiten</a:t>
            </a:r>
          </a:p>
          <a:p>
            <a:pPr lvl="2"/>
            <a:r>
              <a:rPr lang="nl-BE" dirty="0"/>
              <a:t>digitale authenticatie van de identiteit op basis van informatie in het Rijksregister </a:t>
            </a:r>
          </a:p>
          <a:p>
            <a:pPr lvl="2"/>
            <a:r>
              <a:rPr lang="nl-BE" dirty="0"/>
              <a:t>toegang tot </a:t>
            </a:r>
            <a:r>
              <a:rPr lang="nl-BE" dirty="0" err="1"/>
              <a:t>eBox</a:t>
            </a:r>
            <a:r>
              <a:rPr lang="nl-BE" dirty="0"/>
              <a:t> burger</a:t>
            </a:r>
          </a:p>
          <a:p>
            <a:pPr lvl="2"/>
            <a:r>
              <a:rPr lang="nl-BE" dirty="0"/>
              <a:t>opladen en opslag van rechtsgeldige digitale documenten, met mogelijkheid tot offline verificatie</a:t>
            </a:r>
          </a:p>
          <a:p>
            <a:pPr lvl="2"/>
            <a:r>
              <a:rPr lang="nl-BE" dirty="0"/>
              <a:t>scannen van digitaal ondertekende QR-code, ook beschikbaar in </a:t>
            </a:r>
            <a:r>
              <a:rPr lang="nl-BE" dirty="0" err="1"/>
              <a:t>PDF-formaat</a:t>
            </a:r>
            <a:endParaRPr lang="nl-BE" dirty="0"/>
          </a:p>
          <a:p>
            <a:pPr lvl="1"/>
            <a:r>
              <a:rPr lang="nl-BE" dirty="0"/>
              <a:t>digitale documenten die nu al kunnen worden opgeladen</a:t>
            </a:r>
          </a:p>
          <a:p>
            <a:pPr lvl="2"/>
            <a:r>
              <a:rPr lang="nl-BE" dirty="0"/>
              <a:t>COVID-vaccinatiebewijzen</a:t>
            </a:r>
          </a:p>
          <a:p>
            <a:pPr lvl="2"/>
            <a:r>
              <a:rPr lang="nl-BE" dirty="0" err="1"/>
              <a:t>isi</a:t>
            </a:r>
            <a:r>
              <a:rPr lang="nl-BE" dirty="0"/>
              <a:t>+ kaart kinderen</a:t>
            </a:r>
          </a:p>
          <a:p>
            <a:pPr lvl="2"/>
            <a:r>
              <a:rPr lang="nl-BE" dirty="0"/>
              <a:t>geboorte- en huwelijksakten</a:t>
            </a:r>
          </a:p>
          <a:p>
            <a:pPr lvl="2"/>
            <a:r>
              <a:rPr lang="nl-BE" dirty="0"/>
              <a:t>sociaal statuut (MyBEnefits)</a:t>
            </a:r>
          </a:p>
          <a:p>
            <a:pPr lvl="2"/>
            <a:r>
              <a:rPr lang="nl-BE" dirty="0"/>
              <a:t>inschrijvingsbewijs vervoersmiddel</a:t>
            </a:r>
          </a:p>
          <a:p>
            <a:pPr lvl="2"/>
            <a:r>
              <a:rPr lang="nl-BE" dirty="0"/>
              <a:t>gegevens identiteitskaart</a:t>
            </a:r>
          </a:p>
          <a:p>
            <a:pPr lvl="2"/>
            <a:r>
              <a:rPr lang="nl-BE" dirty="0"/>
              <a:t>gegevens rijbewijs</a:t>
            </a:r>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MyGov</a:t>
            </a:r>
            <a:endParaRPr lang="nl-BE" dirty="0"/>
          </a:p>
        </p:txBody>
      </p:sp>
    </p:spTree>
    <p:extLst>
      <p:ext uri="{BB962C8B-B14F-4D97-AF65-F5344CB8AC3E}">
        <p14:creationId xmlns:p14="http://schemas.microsoft.com/office/powerpoint/2010/main" val="159225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192EE2C-5F87-4879-AF3E-26A9E7FA02CE}"/>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357" t="-19543" r="-10357" b="-47027"/>
          <a:stretch/>
        </p:blipFill>
        <p:spPr>
          <a:xfrm>
            <a:off x="632389" y="-143057"/>
            <a:ext cx="10927222" cy="5408975"/>
          </a:xfrm>
        </p:spPr>
      </p:pic>
      <p:sp>
        <p:nvSpPr>
          <p:cNvPr id="8" name="Title 7"/>
          <p:cNvSpPr>
            <a:spLocks noGrp="1"/>
          </p:cNvSpPr>
          <p:nvPr>
            <p:ph type="title"/>
          </p:nvPr>
        </p:nvSpPr>
        <p:spPr>
          <a:xfrm>
            <a:off x="-16625" y="4017310"/>
            <a:ext cx="6427405" cy="1453422"/>
          </a:xfrm>
          <a:solidFill>
            <a:srgbClr val="0070C0"/>
          </a:solidFill>
        </p:spPr>
        <p:txBody>
          <a:bodyPr/>
          <a:lstStyle/>
          <a:p>
            <a:pPr marL="1079500" indent="-812800"/>
            <a:r>
              <a:rPr lang="nl-BE" dirty="0">
                <a:solidFill>
                  <a:schemeClr val="bg1"/>
                </a:solidFill>
              </a:rPr>
              <a:t>European Health Data Space Verordening</a:t>
            </a:r>
          </a:p>
        </p:txBody>
      </p:sp>
    </p:spTree>
    <p:extLst>
      <p:ext uri="{BB962C8B-B14F-4D97-AF65-F5344CB8AC3E}">
        <p14:creationId xmlns:p14="http://schemas.microsoft.com/office/powerpoint/2010/main" val="2726474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05" y="1032851"/>
            <a:ext cx="5100783" cy="1030000"/>
          </a:xfrm>
        </p:spPr>
        <p:txBody>
          <a:bodyPr/>
          <a:lstStyle/>
          <a:p>
            <a:r>
              <a:rPr lang="nl-BE" dirty="0"/>
              <a:t>Agenda</a:t>
            </a:r>
          </a:p>
        </p:txBody>
      </p:sp>
      <p:sp>
        <p:nvSpPr>
          <p:cNvPr id="3" name="Content Placeholder 2"/>
          <p:cNvSpPr>
            <a:spLocks noGrp="1"/>
          </p:cNvSpPr>
          <p:nvPr>
            <p:ph idx="1"/>
          </p:nvPr>
        </p:nvSpPr>
        <p:spPr>
          <a:xfrm>
            <a:off x="656705" y="2405795"/>
            <a:ext cx="5439295" cy="3341399"/>
          </a:xfrm>
        </p:spPr>
        <p:txBody>
          <a:bodyPr>
            <a:normAutofit/>
          </a:bodyPr>
          <a:lstStyle/>
          <a:p>
            <a:r>
              <a:rPr lang="nl-BE" dirty="0"/>
              <a:t>Enkele kencijfers over </a:t>
            </a:r>
            <a:r>
              <a:rPr lang="nl-BE" dirty="0" err="1"/>
              <a:t>eGezondheid</a:t>
            </a:r>
            <a:r>
              <a:rPr lang="nl-BE" dirty="0"/>
              <a:t> 2024</a:t>
            </a:r>
          </a:p>
          <a:p>
            <a:r>
              <a:rPr lang="nl-BE" dirty="0"/>
              <a:t>Evolutie van aantal projecten</a:t>
            </a:r>
          </a:p>
          <a:p>
            <a:r>
              <a:rPr lang="nl-BE" dirty="0"/>
              <a:t>European Health Data Space Verordening</a:t>
            </a:r>
          </a:p>
          <a:p>
            <a:r>
              <a:rPr lang="nl-BE" dirty="0"/>
              <a:t>Actieplan </a:t>
            </a:r>
            <a:r>
              <a:rPr lang="nl-BE" dirty="0" err="1"/>
              <a:t>eGezondheid</a:t>
            </a:r>
            <a:r>
              <a:rPr lang="nl-BE" dirty="0"/>
              <a:t> 2025-2027</a:t>
            </a:r>
          </a:p>
        </p:txBody>
      </p:sp>
      <p:pic>
        <p:nvPicPr>
          <p:cNvPr id="9" name="Picture Placeholder 8"/>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6667" b="16667"/>
          <a:stretch>
            <a:fillRect/>
          </a:stretch>
        </p:blipFill>
        <p:spPr/>
      </p:pic>
      <p:sp>
        <p:nvSpPr>
          <p:cNvPr id="5" name="Content Placeholder 4"/>
          <p:cNvSpPr>
            <a:spLocks noGrp="1"/>
          </p:cNvSpPr>
          <p:nvPr>
            <p:ph idx="14"/>
          </p:nvPr>
        </p:nvSpPr>
        <p:spPr>
          <a:xfrm>
            <a:off x="6053175" y="2405795"/>
            <a:ext cx="520762" cy="3341399"/>
          </a:xfrm>
        </p:spPr>
        <p:txBody>
          <a:bodyPr/>
          <a:lstStyle/>
          <a:p>
            <a:r>
              <a:rPr lang="nl-BE" dirty="0"/>
              <a:t>3</a:t>
            </a:r>
          </a:p>
          <a:p>
            <a:r>
              <a:rPr lang="nl-BE" dirty="0"/>
              <a:t>8</a:t>
            </a:r>
          </a:p>
          <a:p>
            <a:r>
              <a:rPr lang="nl-BE" dirty="0"/>
              <a:t>19</a:t>
            </a:r>
          </a:p>
          <a:p>
            <a:r>
              <a:rPr lang="nl-BE" dirty="0"/>
              <a:t>43</a:t>
            </a:r>
          </a:p>
        </p:txBody>
      </p:sp>
    </p:spTree>
    <p:extLst>
      <p:ext uri="{BB962C8B-B14F-4D97-AF65-F5344CB8AC3E}">
        <p14:creationId xmlns:p14="http://schemas.microsoft.com/office/powerpoint/2010/main" val="601383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nl-BE" dirty="0"/>
              <a:t>Links naar documentatie</a:t>
            </a:r>
            <a:endParaRPr lang="fr-BE" dirty="0"/>
          </a:p>
        </p:txBody>
      </p:sp>
      <p:sp>
        <p:nvSpPr>
          <p:cNvPr id="5" name="Text Placeholder 4"/>
          <p:cNvSpPr>
            <a:spLocks noGrp="1"/>
          </p:cNvSpPr>
          <p:nvPr>
            <p:ph type="body" sz="quarter" idx="13"/>
          </p:nvPr>
        </p:nvSpPr>
        <p:spPr/>
        <p:txBody>
          <a:bodyPr/>
          <a:lstStyle/>
          <a:p>
            <a:pPr lvl="1"/>
            <a:r>
              <a:rPr lang="fr-BE" dirty="0" err="1"/>
              <a:t>publicatie</a:t>
            </a:r>
            <a:r>
              <a:rPr lang="fr-BE" dirty="0"/>
              <a:t> van </a:t>
            </a:r>
            <a:r>
              <a:rPr lang="fr-BE" dirty="0" err="1"/>
              <a:t>European</a:t>
            </a:r>
            <a:r>
              <a:rPr lang="fr-BE" dirty="0"/>
              <a:t> Health Data </a:t>
            </a:r>
            <a:r>
              <a:rPr lang="fr-BE" dirty="0" err="1"/>
              <a:t>Space</a:t>
            </a:r>
            <a:r>
              <a:rPr lang="fr-BE" dirty="0"/>
              <a:t> (EHDS) </a:t>
            </a:r>
            <a:r>
              <a:rPr lang="fr-BE" dirty="0" err="1"/>
              <a:t>Verordening</a:t>
            </a:r>
            <a:r>
              <a:rPr lang="fr-BE" dirty="0"/>
              <a:t> in </a:t>
            </a:r>
            <a:r>
              <a:rPr lang="fr-BE" dirty="0" err="1"/>
              <a:t>Europees</a:t>
            </a:r>
            <a:r>
              <a:rPr lang="fr-BE" dirty="0"/>
              <a:t> </a:t>
            </a:r>
            <a:r>
              <a:rPr lang="fr-BE" dirty="0" err="1"/>
              <a:t>Publicatieblad</a:t>
            </a:r>
            <a:r>
              <a:rPr lang="fr-BE" dirty="0"/>
              <a:t> van 5 </a:t>
            </a:r>
            <a:r>
              <a:rPr lang="fr-BE" dirty="0" err="1"/>
              <a:t>maart</a:t>
            </a:r>
            <a:r>
              <a:rPr lang="fr-BE" dirty="0"/>
              <a:t> 2025</a:t>
            </a:r>
          </a:p>
          <a:p>
            <a:pPr lvl="2"/>
            <a:r>
              <a:rPr lang="fr-BE" dirty="0">
                <a:hlinkClick r:id="rId2"/>
              </a:rPr>
              <a:t>https://eur-lex.europa.eu/legal-content/NL/TXT/?uri=OJ%3AL_202500327</a:t>
            </a:r>
            <a:endParaRPr lang="fr-BE" dirty="0"/>
          </a:p>
          <a:p>
            <a:pPr lvl="2"/>
            <a:endParaRPr lang="fr-BE" dirty="0"/>
          </a:p>
          <a:p>
            <a:pPr lvl="1"/>
            <a:endParaRPr lang="fr-BE" dirty="0"/>
          </a:p>
          <a:p>
            <a:pPr lvl="1"/>
            <a:r>
              <a:rPr lang="fr-BE" dirty="0" err="1"/>
              <a:t>website</a:t>
            </a:r>
            <a:r>
              <a:rPr lang="fr-BE" dirty="0"/>
              <a:t> van </a:t>
            </a:r>
            <a:r>
              <a:rPr lang="fr-BE" dirty="0" err="1"/>
              <a:t>Europese</a:t>
            </a:r>
            <a:r>
              <a:rPr lang="fr-BE" dirty="0"/>
              <a:t> Commissie over EHDS-</a:t>
            </a:r>
            <a:r>
              <a:rPr lang="fr-BE" dirty="0" err="1"/>
              <a:t>Verordening</a:t>
            </a:r>
            <a:endParaRPr lang="fr-BE" dirty="0"/>
          </a:p>
          <a:p>
            <a:pPr lvl="2"/>
            <a:r>
              <a:rPr lang="fr-BE" dirty="0">
                <a:hlinkClick r:id="rId3"/>
              </a:rPr>
              <a:t>https://health.ec.europa.eu/ehealth-digital-health-and-care/european-health-data-space-regulation-ehds_en</a:t>
            </a:r>
            <a:endParaRPr lang="fr-BE" dirty="0"/>
          </a:p>
          <a:p>
            <a:pPr lvl="2"/>
            <a:endParaRPr lang="fr-BE" dirty="0"/>
          </a:p>
          <a:p>
            <a:pPr lvl="1"/>
            <a:endParaRPr lang="fr-BE" dirty="0"/>
          </a:p>
          <a:p>
            <a:pPr lvl="1"/>
            <a:r>
              <a:rPr lang="fr-BE" dirty="0" err="1"/>
              <a:t>hierna</a:t>
            </a:r>
            <a:r>
              <a:rPr lang="fr-BE" dirty="0"/>
              <a:t> </a:t>
            </a:r>
            <a:r>
              <a:rPr lang="fr-BE" dirty="0" err="1"/>
              <a:t>enkele</a:t>
            </a:r>
            <a:r>
              <a:rPr lang="fr-BE" dirty="0"/>
              <a:t> slides van </a:t>
            </a:r>
            <a:r>
              <a:rPr lang="fr-BE" dirty="0" err="1"/>
              <a:t>Europese</a:t>
            </a:r>
            <a:r>
              <a:rPr lang="fr-BE" dirty="0"/>
              <a:t> Commissie </a:t>
            </a:r>
            <a:r>
              <a:rPr lang="fr-BE" dirty="0" err="1"/>
              <a:t>getoond</a:t>
            </a:r>
            <a:r>
              <a:rPr lang="fr-BE" dirty="0"/>
              <a:t> op webinars over EHDS-</a:t>
            </a:r>
            <a:r>
              <a:rPr lang="fr-BE" dirty="0" err="1"/>
              <a:t>Verordening</a:t>
            </a:r>
            <a:endParaRPr lang="fr-BE" dirty="0"/>
          </a:p>
          <a:p>
            <a:pPr lvl="1"/>
            <a:endParaRPr lang="fr-BE" dirty="0"/>
          </a:p>
        </p:txBody>
      </p:sp>
    </p:spTree>
    <p:extLst>
      <p:ext uri="{BB962C8B-B14F-4D97-AF65-F5344CB8AC3E}">
        <p14:creationId xmlns:p14="http://schemas.microsoft.com/office/powerpoint/2010/main" val="2000783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F79396-7861-4134-93C6-3C1440C35D89}"/>
              </a:ext>
            </a:extLst>
          </p:cNvPr>
          <p:cNvPicPr>
            <a:picLocks noChangeAspect="1"/>
          </p:cNvPicPr>
          <p:nvPr/>
        </p:nvPicPr>
        <p:blipFill rotWithShape="1">
          <a:blip r:embed="rId2"/>
          <a:srcRect l="978" t="268" r="978" b="312"/>
          <a:stretch/>
        </p:blipFill>
        <p:spPr>
          <a:xfrm>
            <a:off x="119336" y="0"/>
            <a:ext cx="11953328" cy="6813376"/>
          </a:xfrm>
          <a:prstGeom prst="rect">
            <a:avLst/>
          </a:prstGeom>
        </p:spPr>
      </p:pic>
      <p:sp>
        <p:nvSpPr>
          <p:cNvPr id="2" name="Rechthoek 1">
            <a:extLst>
              <a:ext uri="{FF2B5EF4-FFF2-40B4-BE49-F238E27FC236}">
                <a16:creationId xmlns:a16="http://schemas.microsoft.com/office/drawing/2014/main" id="{FBA2B099-E7FB-49FD-97DC-31EFE197D792}"/>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9424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EC909AE-A536-40A2-A3C7-C1CFDFE0D691}"/>
              </a:ext>
            </a:extLst>
          </p:cNvPr>
          <p:cNvPicPr>
            <a:picLocks noChangeAspect="1"/>
          </p:cNvPicPr>
          <p:nvPr/>
        </p:nvPicPr>
        <p:blipFill rotWithShape="1">
          <a:blip r:embed="rId3"/>
          <a:srcRect l="978" r="978" b="1666"/>
          <a:stretch/>
        </p:blipFill>
        <p:spPr>
          <a:xfrm>
            <a:off x="119336" y="2461"/>
            <a:ext cx="11953328" cy="6738907"/>
          </a:xfrm>
          <a:prstGeom prst="rect">
            <a:avLst/>
          </a:prstGeom>
        </p:spPr>
      </p:pic>
    </p:spTree>
    <p:extLst>
      <p:ext uri="{BB962C8B-B14F-4D97-AF65-F5344CB8AC3E}">
        <p14:creationId xmlns:p14="http://schemas.microsoft.com/office/powerpoint/2010/main" val="3105974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2A5CE8-5101-4D8F-ACD2-A526A42A6950}"/>
              </a:ext>
            </a:extLst>
          </p:cNvPr>
          <p:cNvPicPr>
            <a:picLocks noChangeAspect="1"/>
          </p:cNvPicPr>
          <p:nvPr/>
        </p:nvPicPr>
        <p:blipFill rotWithShape="1">
          <a:blip r:embed="rId2"/>
          <a:srcRect l="388" r="645" b="2692"/>
          <a:stretch/>
        </p:blipFill>
        <p:spPr>
          <a:xfrm>
            <a:off x="47328" y="4281"/>
            <a:ext cx="12066014" cy="6665079"/>
          </a:xfrm>
          <a:prstGeom prst="rect">
            <a:avLst/>
          </a:prstGeom>
        </p:spPr>
      </p:pic>
    </p:spTree>
    <p:extLst>
      <p:ext uri="{BB962C8B-B14F-4D97-AF65-F5344CB8AC3E}">
        <p14:creationId xmlns:p14="http://schemas.microsoft.com/office/powerpoint/2010/main" val="4055715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D44B407-18F4-48F2-A352-626942333AEF}"/>
              </a:ext>
            </a:extLst>
          </p:cNvPr>
          <p:cNvPicPr>
            <a:picLocks noChangeAspect="1"/>
          </p:cNvPicPr>
          <p:nvPr/>
        </p:nvPicPr>
        <p:blipFill rotWithShape="1">
          <a:blip r:embed="rId3"/>
          <a:srcRect l="701" r="666" b="2093"/>
          <a:stretch/>
        </p:blipFill>
        <p:spPr>
          <a:xfrm>
            <a:off x="47328" y="3682"/>
            <a:ext cx="12025336" cy="6737686"/>
          </a:xfrm>
          <a:prstGeom prst="rect">
            <a:avLst/>
          </a:prstGeom>
        </p:spPr>
      </p:pic>
      <p:sp>
        <p:nvSpPr>
          <p:cNvPr id="3" name="Rechthoek 2">
            <a:extLst>
              <a:ext uri="{FF2B5EF4-FFF2-40B4-BE49-F238E27FC236}">
                <a16:creationId xmlns:a16="http://schemas.microsoft.com/office/drawing/2014/main" id="{9CE85E5D-75B2-41D1-B968-D6E07C58FCFB}"/>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A48AF1AF-2422-4E27-B9BA-71270A6CAE72}"/>
              </a:ext>
            </a:extLst>
          </p:cNvPr>
          <p:cNvSpPr/>
          <p:nvPr/>
        </p:nvSpPr>
        <p:spPr>
          <a:xfrm>
            <a:off x="767408" y="63177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47196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64E21F-131E-4447-B5A6-4649CDC9E329}"/>
              </a:ext>
            </a:extLst>
          </p:cNvPr>
          <p:cNvPicPr>
            <a:picLocks noChangeAspect="1"/>
          </p:cNvPicPr>
          <p:nvPr/>
        </p:nvPicPr>
        <p:blipFill rotWithShape="1">
          <a:blip r:embed="rId2"/>
          <a:srcRect l="978" r="978"/>
          <a:stretch/>
        </p:blipFill>
        <p:spPr>
          <a:xfrm>
            <a:off x="119336" y="2461"/>
            <a:ext cx="11953328" cy="6853077"/>
          </a:xfrm>
          <a:prstGeom prst="rect">
            <a:avLst/>
          </a:prstGeom>
        </p:spPr>
      </p:pic>
      <p:sp>
        <p:nvSpPr>
          <p:cNvPr id="3" name="Rechthoek 2">
            <a:extLst>
              <a:ext uri="{FF2B5EF4-FFF2-40B4-BE49-F238E27FC236}">
                <a16:creationId xmlns:a16="http://schemas.microsoft.com/office/drawing/2014/main" id="{24314CC2-9063-46BD-8143-8D87A08A2BE5}"/>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73053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EB3193B-8891-4B19-BD2B-7554CEFD6D2E}"/>
              </a:ext>
            </a:extLst>
          </p:cNvPr>
          <p:cNvPicPr>
            <a:picLocks noChangeAspect="1"/>
          </p:cNvPicPr>
          <p:nvPr/>
        </p:nvPicPr>
        <p:blipFill rotWithShape="1">
          <a:blip r:embed="rId2"/>
          <a:srcRect l="565" r="978" b="545"/>
          <a:stretch/>
        </p:blipFill>
        <p:spPr>
          <a:xfrm>
            <a:off x="68826" y="7374"/>
            <a:ext cx="12003838" cy="6806002"/>
          </a:xfrm>
          <a:prstGeom prst="rect">
            <a:avLst/>
          </a:prstGeom>
        </p:spPr>
      </p:pic>
    </p:spTree>
    <p:extLst>
      <p:ext uri="{BB962C8B-B14F-4D97-AF65-F5344CB8AC3E}">
        <p14:creationId xmlns:p14="http://schemas.microsoft.com/office/powerpoint/2010/main" val="774555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47E46B5-B702-4440-9FE3-E212308C95FF}"/>
              </a:ext>
            </a:extLst>
          </p:cNvPr>
          <p:cNvPicPr>
            <a:picLocks noChangeAspect="1"/>
          </p:cNvPicPr>
          <p:nvPr/>
        </p:nvPicPr>
        <p:blipFill rotWithShape="1">
          <a:blip r:embed="rId2"/>
          <a:srcRect l="388" r="978" b="1604"/>
          <a:stretch/>
        </p:blipFill>
        <p:spPr>
          <a:xfrm>
            <a:off x="47328" y="6837"/>
            <a:ext cx="12025336" cy="6734531"/>
          </a:xfrm>
          <a:prstGeom prst="rect">
            <a:avLst/>
          </a:prstGeom>
        </p:spPr>
      </p:pic>
      <p:sp>
        <p:nvSpPr>
          <p:cNvPr id="4" name="Rechthoek 3">
            <a:extLst>
              <a:ext uri="{FF2B5EF4-FFF2-40B4-BE49-F238E27FC236}">
                <a16:creationId xmlns:a16="http://schemas.microsoft.com/office/drawing/2014/main" id="{DF5441C3-8117-42F5-A27C-DBB692C002D2}"/>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92316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09A3D12-0822-423B-9BD5-B8817B31C816}"/>
              </a:ext>
            </a:extLst>
          </p:cNvPr>
          <p:cNvPicPr>
            <a:picLocks noChangeAspect="1"/>
          </p:cNvPicPr>
          <p:nvPr/>
        </p:nvPicPr>
        <p:blipFill rotWithShape="1">
          <a:blip r:embed="rId2"/>
          <a:srcRect l="389" t="1692" r="670" b="2163"/>
          <a:stretch/>
        </p:blipFill>
        <p:spPr>
          <a:xfrm>
            <a:off x="0" y="0"/>
            <a:ext cx="12056183" cy="6624736"/>
          </a:xfrm>
          <a:prstGeom prst="rect">
            <a:avLst/>
          </a:prstGeom>
        </p:spPr>
      </p:pic>
      <p:pic>
        <p:nvPicPr>
          <p:cNvPr id="4" name="Afbeelding 3">
            <a:extLst>
              <a:ext uri="{FF2B5EF4-FFF2-40B4-BE49-F238E27FC236}">
                <a16:creationId xmlns:a16="http://schemas.microsoft.com/office/drawing/2014/main" id="{DA1481F6-C822-4FF0-9709-7DC6667394FD}"/>
              </a:ext>
            </a:extLst>
          </p:cNvPr>
          <p:cNvPicPr>
            <a:picLocks noChangeAspect="1"/>
          </p:cNvPicPr>
          <p:nvPr/>
        </p:nvPicPr>
        <p:blipFill rotWithShape="1">
          <a:blip r:embed="rId3"/>
          <a:srcRect t="62609" r="42913" b="10072"/>
          <a:stretch/>
        </p:blipFill>
        <p:spPr>
          <a:xfrm>
            <a:off x="0" y="4653135"/>
            <a:ext cx="6960096" cy="1872209"/>
          </a:xfrm>
          <a:prstGeom prst="rect">
            <a:avLst/>
          </a:prstGeom>
        </p:spPr>
      </p:pic>
    </p:spTree>
    <p:extLst>
      <p:ext uri="{BB962C8B-B14F-4D97-AF65-F5344CB8AC3E}">
        <p14:creationId xmlns:p14="http://schemas.microsoft.com/office/powerpoint/2010/main" val="3231598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8D6257E-6E38-480A-A19A-DE4B1D61E914}"/>
              </a:ext>
            </a:extLst>
          </p:cNvPr>
          <p:cNvPicPr>
            <a:picLocks noChangeAspect="1"/>
          </p:cNvPicPr>
          <p:nvPr/>
        </p:nvPicPr>
        <p:blipFill rotWithShape="1">
          <a:blip r:embed="rId2"/>
          <a:srcRect l="727" t="1701" r="729" b="1701"/>
          <a:stretch/>
        </p:blipFill>
        <p:spPr>
          <a:xfrm>
            <a:off x="119336" y="19206"/>
            <a:ext cx="11953328" cy="6624736"/>
          </a:xfrm>
          <a:prstGeom prst="rect">
            <a:avLst/>
          </a:prstGeom>
        </p:spPr>
      </p:pic>
    </p:spTree>
    <p:extLst>
      <p:ext uri="{BB962C8B-B14F-4D97-AF65-F5344CB8AC3E}">
        <p14:creationId xmlns:p14="http://schemas.microsoft.com/office/powerpoint/2010/main" val="498525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7F3D85D-01A3-4F75-98F9-A4FD5DFB82F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931" r="14931"/>
          <a:stretch>
            <a:fillRect/>
          </a:stretch>
        </p:blipFill>
        <p:spPr/>
      </p:pic>
      <p:sp>
        <p:nvSpPr>
          <p:cNvPr id="5" name="Title 4"/>
          <p:cNvSpPr>
            <a:spLocks noGrp="1"/>
          </p:cNvSpPr>
          <p:nvPr>
            <p:ph type="title"/>
          </p:nvPr>
        </p:nvSpPr>
        <p:spPr/>
        <p:txBody>
          <a:bodyPr/>
          <a:lstStyle/>
          <a:p>
            <a:r>
              <a:rPr lang="nl-BE" dirty="0"/>
              <a:t>Enkele kencijfers over </a:t>
            </a:r>
            <a:r>
              <a:rPr lang="nl-BE" dirty="0" err="1"/>
              <a:t>eGezondheid</a:t>
            </a:r>
            <a:r>
              <a:rPr lang="nl-BE" dirty="0"/>
              <a:t> 2024</a:t>
            </a:r>
          </a:p>
        </p:txBody>
      </p:sp>
    </p:spTree>
    <p:extLst>
      <p:ext uri="{BB962C8B-B14F-4D97-AF65-F5344CB8AC3E}">
        <p14:creationId xmlns:p14="http://schemas.microsoft.com/office/powerpoint/2010/main" val="1557038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63A89EA-3C23-4512-B2F3-5EDE26BB2915}"/>
              </a:ext>
            </a:extLst>
          </p:cNvPr>
          <p:cNvPicPr>
            <a:picLocks noChangeAspect="1"/>
          </p:cNvPicPr>
          <p:nvPr/>
        </p:nvPicPr>
        <p:blipFill rotWithShape="1">
          <a:blip r:embed="rId2"/>
          <a:srcRect l="389" r="978" b="545"/>
          <a:stretch/>
        </p:blipFill>
        <p:spPr>
          <a:xfrm>
            <a:off x="47328" y="7374"/>
            <a:ext cx="12025336" cy="6806002"/>
          </a:xfrm>
          <a:prstGeom prst="rect">
            <a:avLst/>
          </a:prstGeom>
        </p:spPr>
      </p:pic>
      <p:sp>
        <p:nvSpPr>
          <p:cNvPr id="4" name="Rechthoek 3">
            <a:extLst>
              <a:ext uri="{FF2B5EF4-FFF2-40B4-BE49-F238E27FC236}">
                <a16:creationId xmlns:a16="http://schemas.microsoft.com/office/drawing/2014/main" id="{843DE822-9AF4-465B-833B-3910A6485E5A}"/>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41382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F38632-ADEF-43CB-976F-6F89FD22A295}"/>
              </a:ext>
            </a:extLst>
          </p:cNvPr>
          <p:cNvPicPr>
            <a:picLocks noChangeAspect="1"/>
          </p:cNvPicPr>
          <p:nvPr/>
        </p:nvPicPr>
        <p:blipFill rotWithShape="1">
          <a:blip r:embed="rId2"/>
          <a:srcRect t="969"/>
          <a:stretch/>
        </p:blipFill>
        <p:spPr>
          <a:xfrm>
            <a:off x="-11586" y="0"/>
            <a:ext cx="12192000" cy="6786712"/>
          </a:xfrm>
          <a:prstGeom prst="rect">
            <a:avLst/>
          </a:prstGeom>
        </p:spPr>
      </p:pic>
      <p:sp>
        <p:nvSpPr>
          <p:cNvPr id="4" name="Rechthoek 3">
            <a:extLst>
              <a:ext uri="{FF2B5EF4-FFF2-40B4-BE49-F238E27FC236}">
                <a16:creationId xmlns:a16="http://schemas.microsoft.com/office/drawing/2014/main" id="{AEAF823E-79C6-4879-AB1B-8A6222C1A0B8}"/>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35869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91F13E2-8FD2-444E-A5F4-A6ED7A0B6B5E}"/>
              </a:ext>
            </a:extLst>
          </p:cNvPr>
          <p:cNvPicPr>
            <a:picLocks noChangeAspect="1"/>
          </p:cNvPicPr>
          <p:nvPr/>
        </p:nvPicPr>
        <p:blipFill rotWithShape="1">
          <a:blip r:embed="rId2"/>
          <a:srcRect l="978" r="978"/>
          <a:stretch/>
        </p:blipFill>
        <p:spPr>
          <a:xfrm>
            <a:off x="119336" y="6837"/>
            <a:ext cx="11953328" cy="6844325"/>
          </a:xfrm>
          <a:prstGeom prst="rect">
            <a:avLst/>
          </a:prstGeom>
        </p:spPr>
      </p:pic>
      <p:sp>
        <p:nvSpPr>
          <p:cNvPr id="4" name="Rechthoek 3">
            <a:extLst>
              <a:ext uri="{FF2B5EF4-FFF2-40B4-BE49-F238E27FC236}">
                <a16:creationId xmlns:a16="http://schemas.microsoft.com/office/drawing/2014/main" id="{C5FD5B1E-05ED-439F-98E7-F42FA8A6080C}"/>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20517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9BC31D5-ADB3-48F3-8762-5904F5E1FE65}"/>
              </a:ext>
            </a:extLst>
          </p:cNvPr>
          <p:cNvPicPr>
            <a:picLocks noChangeAspect="1"/>
          </p:cNvPicPr>
          <p:nvPr/>
        </p:nvPicPr>
        <p:blipFill rotWithShape="1">
          <a:blip r:embed="rId3"/>
          <a:srcRect t="643" r="484" b="-1"/>
          <a:stretch/>
        </p:blipFill>
        <p:spPr>
          <a:xfrm>
            <a:off x="29497" y="-24448"/>
            <a:ext cx="12133006" cy="6812829"/>
          </a:xfrm>
          <a:prstGeom prst="rect">
            <a:avLst/>
          </a:prstGeom>
        </p:spPr>
      </p:pic>
      <p:sp>
        <p:nvSpPr>
          <p:cNvPr id="4" name="Rechthoek 3">
            <a:extLst>
              <a:ext uri="{FF2B5EF4-FFF2-40B4-BE49-F238E27FC236}">
                <a16:creationId xmlns:a16="http://schemas.microsoft.com/office/drawing/2014/main" id="{199EA170-4D01-43C2-8C09-ED689753D6FE}"/>
              </a:ext>
            </a:extLst>
          </p:cNvPr>
          <p:cNvSpPr/>
          <p:nvPr/>
        </p:nvSpPr>
        <p:spPr>
          <a:xfrm>
            <a:off x="767408" y="61653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25161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73DD202-43EC-43DD-8748-E4159D3A178E}"/>
              </a:ext>
            </a:extLst>
          </p:cNvPr>
          <p:cNvPicPr>
            <a:picLocks noChangeAspect="1"/>
          </p:cNvPicPr>
          <p:nvPr/>
        </p:nvPicPr>
        <p:blipFill>
          <a:blip r:embed="rId2"/>
          <a:stretch>
            <a:fillRect/>
          </a:stretch>
        </p:blipFill>
        <p:spPr>
          <a:xfrm>
            <a:off x="0" y="2461"/>
            <a:ext cx="12192000" cy="6853077"/>
          </a:xfrm>
          <a:prstGeom prst="rect">
            <a:avLst/>
          </a:prstGeom>
        </p:spPr>
      </p:pic>
    </p:spTree>
    <p:extLst>
      <p:ext uri="{BB962C8B-B14F-4D97-AF65-F5344CB8AC3E}">
        <p14:creationId xmlns:p14="http://schemas.microsoft.com/office/powerpoint/2010/main" val="3376966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dirty="0"/>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lstStyle/>
          <a:p>
            <a:pPr lvl="1"/>
            <a:r>
              <a:rPr lang="en-US" dirty="0"/>
              <a:t>EPD-</a:t>
            </a:r>
            <a:r>
              <a:rPr lang="en-US" dirty="0" err="1"/>
              <a:t>systemen</a:t>
            </a:r>
            <a:r>
              <a:rPr lang="en-US" dirty="0"/>
              <a:t> </a:t>
            </a:r>
            <a:r>
              <a:rPr lang="en-US" dirty="0" err="1"/>
              <a:t>mogen</a:t>
            </a:r>
            <a:r>
              <a:rPr lang="en-US" dirty="0"/>
              <a:t> </a:t>
            </a:r>
            <a:r>
              <a:rPr lang="en-US" dirty="0" err="1"/>
              <a:t>nog</a:t>
            </a:r>
            <a:r>
              <a:rPr lang="en-US" dirty="0"/>
              <a:t> </a:t>
            </a:r>
            <a:r>
              <a:rPr lang="en-US" dirty="0" err="1"/>
              <a:t>enkel</a:t>
            </a:r>
            <a:r>
              <a:rPr lang="en-US" dirty="0"/>
              <a:t> op de EU-</a:t>
            </a:r>
            <a:r>
              <a:rPr lang="en-US" dirty="0" err="1"/>
              <a:t>markt</a:t>
            </a:r>
            <a:r>
              <a:rPr lang="en-US" dirty="0"/>
              <a:t> </a:t>
            </a:r>
            <a:r>
              <a:rPr lang="en-US" dirty="0" err="1"/>
              <a:t>worden</a:t>
            </a:r>
            <a:r>
              <a:rPr lang="en-US" dirty="0"/>
              <a:t> </a:t>
            </a:r>
            <a:r>
              <a:rPr lang="en-US" dirty="0" err="1"/>
              <a:t>aangeboden</a:t>
            </a:r>
            <a:r>
              <a:rPr lang="en-US" dirty="0"/>
              <a:t> </a:t>
            </a:r>
            <a:r>
              <a:rPr lang="en-US" dirty="0" err="1"/>
              <a:t>indien</a:t>
            </a:r>
            <a:r>
              <a:rPr lang="en-US" dirty="0"/>
              <a:t> </a:t>
            </a:r>
            <a:r>
              <a:rPr lang="en-US" dirty="0" err="1"/>
              <a:t>ze</a:t>
            </a:r>
            <a:r>
              <a:rPr lang="en-US" dirty="0"/>
              <a:t> de EU </a:t>
            </a:r>
            <a:r>
              <a:rPr lang="en-US" dirty="0" err="1"/>
              <a:t>standaarden</a:t>
            </a:r>
            <a:r>
              <a:rPr lang="en-US" dirty="0"/>
              <a:t> </a:t>
            </a:r>
            <a:r>
              <a:rPr lang="en-US" dirty="0" err="1"/>
              <a:t>respecteren</a:t>
            </a:r>
            <a:endParaRPr lang="en-US" dirty="0"/>
          </a:p>
          <a:p>
            <a:pPr lvl="2"/>
            <a:r>
              <a:rPr lang="nl-BE" dirty="0"/>
              <a:t>geharmoniseerde softwarecomponenten van EPD-systemen</a:t>
            </a:r>
            <a:r>
              <a:rPr lang="en-GB" dirty="0"/>
              <a:t> (art. 25)</a:t>
            </a:r>
          </a:p>
          <a:p>
            <a:pPr lvl="2"/>
            <a:r>
              <a:rPr lang="nl-BE" dirty="0"/>
              <a:t>EU-conformiteitsverklaring </a:t>
            </a:r>
            <a:r>
              <a:rPr lang="en-US" dirty="0"/>
              <a:t>(art. 39)</a:t>
            </a:r>
          </a:p>
          <a:p>
            <a:pPr lvl="1"/>
            <a:endParaRPr lang="nl-BE" dirty="0"/>
          </a:p>
          <a:p>
            <a:pPr lvl="1"/>
            <a:r>
              <a:rPr lang="nl-BE" dirty="0"/>
              <a:t>Europese digitale testomgeving (art. 40)</a:t>
            </a:r>
            <a:endParaRPr lang="en-US" dirty="0"/>
          </a:p>
          <a:p>
            <a:pPr lvl="2"/>
            <a:r>
              <a:rPr lang="nl-BE" dirty="0"/>
              <a:t>de Europese Commissie ontwikkelt een Europese digitale testomgeving voor de beoordeling van geharmoniseerde softwarecomponenten van EPD-systemen en stelt ze open source ter beschikking van de lidstaten</a:t>
            </a:r>
          </a:p>
          <a:p>
            <a:pPr lvl="2"/>
            <a:r>
              <a:rPr lang="nl-BE" dirty="0"/>
              <a:t>de lidstaten gebruiken een digitale testomgeving voor de beoordeling van de </a:t>
            </a:r>
            <a:r>
              <a:rPr lang="nl-BE" dirty="0" err="1"/>
              <a:t>EPD’s</a:t>
            </a:r>
            <a:r>
              <a:rPr lang="nl-BE" dirty="0"/>
              <a:t>, bij voorkeur voortbouwend op de open source digitale testomgeving ter beschikking gesteld door de Europese Commissie</a:t>
            </a:r>
          </a:p>
        </p:txBody>
      </p:sp>
    </p:spTree>
    <p:extLst>
      <p:ext uri="{BB962C8B-B14F-4D97-AF65-F5344CB8AC3E}">
        <p14:creationId xmlns:p14="http://schemas.microsoft.com/office/powerpoint/2010/main" val="2280115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dirty="0"/>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fontScale="92500"/>
          </a:bodyPr>
          <a:lstStyle/>
          <a:p>
            <a:pPr lvl="1"/>
            <a:r>
              <a:rPr lang="nl-BE" dirty="0"/>
              <a:t>wettelijke basis voor Europese Commissie om, ten behoeve van alle relevante aangesloten entiteiten, de infrastructuren en centrale diensten te ontwikkelen, onderhouden, hosten en exploiteren om de werking van de EHDS te ondersteunen (art. 96)</a:t>
            </a:r>
          </a:p>
          <a:p>
            <a:pPr lvl="2"/>
            <a:r>
              <a:rPr lang="nl-BE" dirty="0"/>
              <a:t>een </a:t>
            </a:r>
            <a:r>
              <a:rPr lang="nl-BE" dirty="0" err="1"/>
              <a:t>interoperabel</a:t>
            </a:r>
            <a:r>
              <a:rPr lang="nl-BE" dirty="0"/>
              <a:t>, grensoverschrijdend identificatie- en authenticatiemechanisme voor natuurlijke personen en gezondheidswerkers</a:t>
            </a:r>
          </a:p>
          <a:p>
            <a:pPr lvl="3"/>
            <a:r>
              <a:rPr lang="nl-BE" dirty="0"/>
              <a:t>gebaseerd op </a:t>
            </a:r>
            <a:r>
              <a:rPr lang="nl-BE" dirty="0" err="1"/>
              <a:t>eIDAS</a:t>
            </a:r>
            <a:r>
              <a:rPr lang="nl-BE" dirty="0"/>
              <a:t> 2.0 en XACML ?</a:t>
            </a:r>
          </a:p>
          <a:p>
            <a:pPr lvl="2"/>
            <a:r>
              <a:rPr lang="nl-BE" dirty="0"/>
              <a:t>een centraal interoperabiliteitsplatform (“</a:t>
            </a:r>
            <a:r>
              <a:rPr lang="nl-BE" dirty="0" err="1"/>
              <a:t>MyHealth@EU</a:t>
            </a:r>
            <a:r>
              <a:rPr lang="nl-BE" dirty="0"/>
              <a:t>”) om diensten te verlenen ter ondersteuning en vergemakkelijking van de uitwisseling van elektronische gezondheidsgegevens tussen de nationale contactpunten</a:t>
            </a:r>
          </a:p>
          <a:p>
            <a:pPr lvl="2"/>
            <a:r>
              <a:rPr lang="nl-BE" dirty="0"/>
              <a:t>aanvullende diensten die </a:t>
            </a:r>
            <a:r>
              <a:rPr lang="nl-BE" dirty="0" err="1"/>
              <a:t>telegeneeskunde</a:t>
            </a:r>
            <a:r>
              <a:rPr lang="nl-BE" dirty="0"/>
              <a:t>, mobiele gezondheid, toegang van natuurlijke personen tot bestaande vertalingen van hun gezondheidsgegevens, uitwisseling of verificatie van </a:t>
            </a:r>
            <a:r>
              <a:rPr lang="nl-BE" dirty="0" err="1"/>
              <a:t>gezondheidsgerelateerde</a:t>
            </a:r>
            <a:r>
              <a:rPr lang="nl-BE" dirty="0"/>
              <a:t> certificaten vergemakkelijken</a:t>
            </a:r>
          </a:p>
          <a:p>
            <a:pPr lvl="3"/>
            <a:r>
              <a:rPr lang="nl-BE" dirty="0"/>
              <a:t>bv. meertalige terminologieserver ?</a:t>
            </a:r>
          </a:p>
          <a:p>
            <a:pPr lvl="3"/>
            <a:r>
              <a:rPr lang="nl-BE" dirty="0"/>
              <a:t>bv. coördinatie van end-</a:t>
            </a:r>
            <a:r>
              <a:rPr lang="nl-BE" dirty="0" err="1"/>
              <a:t>to</a:t>
            </a:r>
            <a:r>
              <a:rPr lang="nl-BE" dirty="0"/>
              <a:t>-end encryptie van gezondheidsgegevens ?</a:t>
            </a:r>
          </a:p>
          <a:p>
            <a:pPr lvl="3"/>
            <a:r>
              <a:rPr lang="nl-BE" dirty="0"/>
              <a:t>bv. </a:t>
            </a:r>
            <a:r>
              <a:rPr lang="nl-BE" dirty="0" err="1"/>
              <a:t>pseudonimiseringsdienst</a:t>
            </a:r>
            <a:r>
              <a:rPr lang="nl-BE" dirty="0"/>
              <a:t> ?</a:t>
            </a:r>
          </a:p>
          <a:p>
            <a:pPr lvl="2"/>
            <a:endParaRPr lang="nl-BE" dirty="0"/>
          </a:p>
          <a:p>
            <a:pPr lvl="2"/>
            <a:endParaRPr lang="nl-BE" dirty="0"/>
          </a:p>
        </p:txBody>
      </p:sp>
    </p:spTree>
    <p:extLst>
      <p:ext uri="{BB962C8B-B14F-4D97-AF65-F5344CB8AC3E}">
        <p14:creationId xmlns:p14="http://schemas.microsoft.com/office/powerpoint/2010/main" val="2464458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dirty="0"/>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nood aan één unieke Europese technische FHIR-standaard voor elk berichttype</a:t>
            </a:r>
          </a:p>
          <a:p>
            <a:pPr lvl="2"/>
            <a:r>
              <a:rPr lang="nl-BE" dirty="0"/>
              <a:t>essentiële patiëntgegevens (~ </a:t>
            </a:r>
            <a:r>
              <a:rPr lang="nl-BE" dirty="0" err="1"/>
              <a:t>SumEHR</a:t>
            </a:r>
            <a:r>
              <a:rPr lang="nl-BE" dirty="0"/>
              <a:t>)</a:t>
            </a:r>
          </a:p>
          <a:p>
            <a:pPr lvl="2"/>
            <a:r>
              <a:rPr lang="nl-BE" dirty="0"/>
              <a:t>elektronische geneesmiddelenvoorschriften</a:t>
            </a:r>
          </a:p>
          <a:p>
            <a:pPr lvl="2"/>
            <a:r>
              <a:rPr lang="nl-BE" dirty="0"/>
              <a:t>elektronische geneesmiddelenverstrekkingen</a:t>
            </a:r>
          </a:p>
          <a:p>
            <a:pPr lvl="2"/>
            <a:r>
              <a:rPr lang="nl-BE" dirty="0"/>
              <a:t>medische beeldvormingsdiagnostiek en de bijbehorende beeldverslagen</a:t>
            </a:r>
          </a:p>
          <a:p>
            <a:pPr lvl="2"/>
            <a:r>
              <a:rPr lang="nl-BE" dirty="0"/>
              <a:t>resultaten van medische tests, met inbegrip van laboratoriumresultaten en andere diagnostische resultaten en daarmee verband houdende verslagen</a:t>
            </a:r>
          </a:p>
          <a:p>
            <a:pPr lvl="2"/>
            <a:r>
              <a:rPr lang="nl-BE" dirty="0"/>
              <a:t>ontslagverslagen</a:t>
            </a:r>
          </a:p>
        </p:txBody>
      </p:sp>
    </p:spTree>
    <p:extLst>
      <p:ext uri="{BB962C8B-B14F-4D97-AF65-F5344CB8AC3E}">
        <p14:creationId xmlns:p14="http://schemas.microsoft.com/office/powerpoint/2010/main" val="1440137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dirty="0"/>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nood aan één unieke Europese gestructureerde semantische </a:t>
            </a:r>
            <a:r>
              <a:rPr lang="nl-BE" dirty="0" err="1"/>
              <a:t>waardenset</a:t>
            </a:r>
            <a:r>
              <a:rPr lang="nl-BE" dirty="0"/>
              <a:t> (niet louter vrije tekst!) voor elk veld waar dit relevant is, bij voorkeur</a:t>
            </a:r>
          </a:p>
          <a:p>
            <a:pPr lvl="2"/>
            <a:r>
              <a:rPr lang="nl-BE" dirty="0"/>
              <a:t>SNOMED CT</a:t>
            </a:r>
          </a:p>
          <a:p>
            <a:pPr lvl="2"/>
            <a:r>
              <a:rPr lang="nl-BE" dirty="0"/>
              <a:t>LOINC</a:t>
            </a:r>
          </a:p>
          <a:p>
            <a:pPr lvl="2"/>
            <a:r>
              <a:rPr lang="nl-BE" dirty="0"/>
              <a:t>...</a:t>
            </a:r>
          </a:p>
          <a:p>
            <a:pPr lvl="2"/>
            <a:endParaRPr lang="nl-BE" dirty="0"/>
          </a:p>
          <a:p>
            <a:pPr lvl="1"/>
            <a:r>
              <a:rPr lang="nl-BE" dirty="0"/>
              <a:t>maximale afstemming van de Belgische </a:t>
            </a:r>
            <a:r>
              <a:rPr lang="nl-BE" dirty="0" err="1"/>
              <a:t>caresets</a:t>
            </a:r>
            <a:r>
              <a:rPr lang="nl-BE" dirty="0"/>
              <a:t> op de Europese standaarden</a:t>
            </a:r>
          </a:p>
          <a:p>
            <a:pPr lvl="2"/>
            <a:endParaRPr lang="nl-BE" dirty="0"/>
          </a:p>
          <a:p>
            <a:pPr lvl="1"/>
            <a:r>
              <a:rPr lang="en-US" dirty="0"/>
              <a:t>EPD-</a:t>
            </a:r>
            <a:r>
              <a:rPr lang="en-US" dirty="0" err="1"/>
              <a:t>systemen</a:t>
            </a:r>
            <a:r>
              <a:rPr lang="en-US" dirty="0"/>
              <a:t> </a:t>
            </a:r>
            <a:r>
              <a:rPr lang="en-US" dirty="0" err="1"/>
              <a:t>mogen</a:t>
            </a:r>
            <a:r>
              <a:rPr lang="en-US" dirty="0"/>
              <a:t> </a:t>
            </a:r>
            <a:r>
              <a:rPr lang="en-US" dirty="0" err="1"/>
              <a:t>nog</a:t>
            </a:r>
            <a:r>
              <a:rPr lang="en-US" dirty="0"/>
              <a:t> </a:t>
            </a:r>
            <a:r>
              <a:rPr lang="en-US" dirty="0" err="1"/>
              <a:t>enkel</a:t>
            </a:r>
            <a:r>
              <a:rPr lang="en-US" dirty="0"/>
              <a:t> op de EU-</a:t>
            </a:r>
            <a:r>
              <a:rPr lang="en-US" dirty="0" err="1"/>
              <a:t>markt</a:t>
            </a:r>
            <a:r>
              <a:rPr lang="en-US" dirty="0"/>
              <a:t> </a:t>
            </a:r>
            <a:r>
              <a:rPr lang="en-US" dirty="0" err="1"/>
              <a:t>worden</a:t>
            </a:r>
            <a:r>
              <a:rPr lang="en-US" dirty="0"/>
              <a:t> </a:t>
            </a:r>
            <a:r>
              <a:rPr lang="en-US" dirty="0" err="1"/>
              <a:t>aangeboden</a:t>
            </a:r>
            <a:r>
              <a:rPr lang="en-US" dirty="0"/>
              <a:t> </a:t>
            </a:r>
            <a:r>
              <a:rPr lang="en-US" dirty="0" err="1"/>
              <a:t>indien</a:t>
            </a:r>
            <a:r>
              <a:rPr lang="en-US" dirty="0"/>
              <a:t> </a:t>
            </a:r>
            <a:r>
              <a:rPr lang="en-US" dirty="0" err="1"/>
              <a:t>ze</a:t>
            </a:r>
            <a:r>
              <a:rPr lang="en-US" dirty="0"/>
              <a:t> de EU-</a:t>
            </a:r>
            <a:r>
              <a:rPr lang="en-US" dirty="0" err="1"/>
              <a:t>standaarden</a:t>
            </a:r>
            <a:r>
              <a:rPr lang="en-US" dirty="0"/>
              <a:t> </a:t>
            </a:r>
            <a:r>
              <a:rPr lang="en-US" dirty="0" err="1"/>
              <a:t>respecteren</a:t>
            </a:r>
            <a:endParaRPr lang="en-US" dirty="0"/>
          </a:p>
          <a:p>
            <a:pPr lvl="2"/>
            <a:r>
              <a:rPr lang="nl-BE" dirty="0"/>
              <a:t>geharmoniseerde softwarecomponenten van EPD-systemen</a:t>
            </a:r>
            <a:r>
              <a:rPr lang="en-GB" dirty="0"/>
              <a:t> (art. 25)</a:t>
            </a:r>
          </a:p>
          <a:p>
            <a:pPr lvl="2"/>
            <a:r>
              <a:rPr lang="nl-BE" dirty="0"/>
              <a:t>EU-conformiteitsverklaring </a:t>
            </a:r>
            <a:r>
              <a:rPr lang="en-US" dirty="0"/>
              <a:t>(art. 39)</a:t>
            </a:r>
            <a:endParaRPr lang="nl-BE" dirty="0"/>
          </a:p>
          <a:p>
            <a:pPr lvl="1"/>
            <a:endParaRPr lang="nl-BE" dirty="0"/>
          </a:p>
        </p:txBody>
      </p:sp>
    </p:spTree>
    <p:extLst>
      <p:ext uri="{BB962C8B-B14F-4D97-AF65-F5344CB8AC3E}">
        <p14:creationId xmlns:p14="http://schemas.microsoft.com/office/powerpoint/2010/main" val="1764879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dirty="0"/>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de authenticatie van de identiteit van een zorggebruiker of zorgverstrekker geschiedt met de middelen met de </a:t>
            </a:r>
            <a:r>
              <a:rPr lang="nl-BE" dirty="0" err="1"/>
              <a:t>eIDAS</a:t>
            </a:r>
            <a:r>
              <a:rPr lang="nl-BE" dirty="0"/>
              <a:t>-kwalificatie “hoog” van de woonstaat van de zorggebruiker of zorgaanbieder</a:t>
            </a:r>
          </a:p>
          <a:p>
            <a:pPr lvl="1"/>
            <a:endParaRPr lang="nl-BE" dirty="0"/>
          </a:p>
          <a:p>
            <a:pPr lvl="1"/>
            <a:r>
              <a:rPr lang="nl-BE" dirty="0"/>
              <a:t>er is een koppeling nodig met de identificatiecode van de zorggebruiker in de lidstaat waar de informatie wordt opgevraagd</a:t>
            </a:r>
          </a:p>
          <a:p>
            <a:pPr lvl="1"/>
            <a:endParaRPr lang="nl-BE" dirty="0"/>
          </a:p>
          <a:p>
            <a:pPr lvl="1"/>
            <a:r>
              <a:rPr lang="nl-BE" dirty="0"/>
              <a:t>toegangsrechten tot informatie worden verleend overeenkomstig de voorschriften van de lidstaat waar om toegang tot de informatie wordt verzocht</a:t>
            </a:r>
          </a:p>
          <a:p>
            <a:pPr lvl="1"/>
            <a:endParaRPr lang="nl-BE" dirty="0"/>
          </a:p>
          <a:p>
            <a:pPr lvl="1"/>
            <a:r>
              <a:rPr lang="nl-BE" dirty="0"/>
              <a:t>de categorieën zorgaanbieders moeten in de verschillende lidstaten in kaart worden gebracht</a:t>
            </a:r>
          </a:p>
          <a:p>
            <a:pPr lvl="1"/>
            <a:endParaRPr lang="nl-BE" dirty="0"/>
          </a:p>
        </p:txBody>
      </p:sp>
    </p:spTree>
    <p:extLst>
      <p:ext uri="{BB962C8B-B14F-4D97-AF65-F5344CB8AC3E}">
        <p14:creationId xmlns:p14="http://schemas.microsoft.com/office/powerpoint/2010/main" val="427340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113" y="115888"/>
            <a:ext cx="10213975" cy="1160462"/>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2" name="Title 1"/>
          <p:cNvSpPr>
            <a:spLocks noGrp="1"/>
          </p:cNvSpPr>
          <p:nvPr>
            <p:ph type="title" idx="4294967295"/>
          </p:nvPr>
        </p:nvSpPr>
        <p:spPr>
          <a:xfrm>
            <a:off x="1003069" y="479947"/>
            <a:ext cx="10515600" cy="1017588"/>
          </a:xfrm>
        </p:spPr>
        <p:txBody>
          <a:bodyPr>
            <a:normAutofit/>
          </a:bodyPr>
          <a:lstStyle/>
          <a:p>
            <a:r>
              <a:rPr lang="nl-BE" sz="3600" dirty="0"/>
              <a:t>Aantal transacties over eHealth-platform</a:t>
            </a:r>
          </a:p>
        </p:txBody>
      </p:sp>
      <p:sp>
        <p:nvSpPr>
          <p:cNvPr id="8" name="Content Placeholder 2">
            <a:extLst>
              <a:ext uri="{FF2B5EF4-FFF2-40B4-BE49-F238E27FC236}">
                <a16:creationId xmlns:a16="http://schemas.microsoft.com/office/drawing/2014/main" id="{C9784855-7252-4C24-8EB1-38EEB534E5C0}"/>
              </a:ext>
            </a:extLst>
          </p:cNvPr>
          <p:cNvSpPr txBox="1">
            <a:spLocks/>
          </p:cNvSpPr>
          <p:nvPr/>
        </p:nvSpPr>
        <p:spPr>
          <a:xfrm>
            <a:off x="482341" y="1902715"/>
            <a:ext cx="5613659" cy="4248703"/>
          </a:xfrm>
          <a:prstGeom prst="rect">
            <a:avLst/>
          </a:prstGeom>
        </p:spPr>
        <p:txBody>
          <a:bodyPr>
            <a:normAutofit/>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nl-BE" sz="1800" dirty="0"/>
              <a:t>18.025.871.980 in 2020</a:t>
            </a:r>
          </a:p>
          <a:p>
            <a:pPr lvl="1">
              <a:lnSpc>
                <a:spcPct val="150000"/>
              </a:lnSpc>
            </a:pPr>
            <a:r>
              <a:rPr lang="nl-BE" sz="1800" dirty="0"/>
              <a:t>19.596.213.165 in 2021</a:t>
            </a:r>
          </a:p>
          <a:p>
            <a:pPr lvl="1">
              <a:lnSpc>
                <a:spcPct val="150000"/>
              </a:lnSpc>
            </a:pPr>
            <a:r>
              <a:rPr lang="nl-BE" sz="1800" dirty="0"/>
              <a:t>20.260.988.149 in 2022</a:t>
            </a:r>
          </a:p>
          <a:p>
            <a:pPr lvl="1">
              <a:lnSpc>
                <a:spcPct val="150000"/>
              </a:lnSpc>
            </a:pPr>
            <a:r>
              <a:rPr lang="nl-BE" sz="1800" dirty="0"/>
              <a:t>20.568.890.744 in 2023</a:t>
            </a:r>
          </a:p>
          <a:p>
            <a:pPr lvl="1">
              <a:lnSpc>
                <a:spcPct val="150000"/>
              </a:lnSpc>
            </a:pPr>
            <a:r>
              <a:rPr lang="nl-BE" sz="1800" b="1" dirty="0">
                <a:solidFill>
                  <a:srgbClr val="087670"/>
                </a:solidFill>
              </a:rPr>
              <a:t>17.068.955.703</a:t>
            </a:r>
            <a:r>
              <a:rPr lang="nl-BE" sz="1800" dirty="0"/>
              <a:t> in 2024 (-17,02%)</a:t>
            </a:r>
          </a:p>
          <a:p>
            <a:pPr marL="898525" lvl="2" indent="-184150"/>
            <a:r>
              <a:rPr lang="nl-BE" sz="1600" dirty="0"/>
              <a:t>bijwerking van de toegangsregels van verschillende toepassingen om de oproepen vanuit de UAM PDP (</a:t>
            </a:r>
            <a:r>
              <a:rPr lang="nl-BE" sz="1600" dirty="0">
                <a:solidFill>
                  <a:srgbClr val="041917"/>
                </a:solidFill>
              </a:rPr>
              <a:t>Policy </a:t>
            </a:r>
            <a:r>
              <a:rPr lang="nl-BE" sz="1600" dirty="0" err="1">
                <a:solidFill>
                  <a:srgbClr val="041917"/>
                </a:solidFill>
              </a:rPr>
              <a:t>Decision</a:t>
            </a:r>
            <a:r>
              <a:rPr lang="nl-BE" sz="1600" dirty="0">
                <a:solidFill>
                  <a:srgbClr val="041917"/>
                </a:solidFill>
              </a:rPr>
              <a:t> Point) </a:t>
            </a:r>
            <a:r>
              <a:rPr lang="nl-BE" sz="1600" dirty="0"/>
              <a:t>naar de IAM AA (</a:t>
            </a:r>
            <a:r>
              <a:rPr lang="nl-BE" sz="1600" dirty="0" err="1"/>
              <a:t>Attribute</a:t>
            </a:r>
            <a:r>
              <a:rPr lang="nl-BE" sz="1600" dirty="0"/>
              <a:t> </a:t>
            </a:r>
            <a:r>
              <a:rPr lang="nl-BE" sz="1600" dirty="0" err="1"/>
              <a:t>Authority</a:t>
            </a:r>
            <a:r>
              <a:rPr lang="nl-BE" sz="1600" dirty="0"/>
              <a:t>) te beperken</a:t>
            </a:r>
          </a:p>
          <a:p>
            <a:pPr marL="898525" lvl="2" indent="-184150"/>
            <a:r>
              <a:rPr lang="nl-BE" sz="1600" dirty="0"/>
              <a:t>grotere efficiëntie van de diensten =&gt; vermindering van aantal noodzakelijke oproepen =&gt; minder benodigde ICT-capaciteit</a:t>
            </a:r>
          </a:p>
          <a:p>
            <a:pPr lvl="2"/>
            <a:endParaRPr lang="nl-BE" dirty="0"/>
          </a:p>
          <a:p>
            <a:pPr lvl="2"/>
            <a:endParaRPr lang="nl-BE" dirty="0"/>
          </a:p>
          <a:p>
            <a:pPr lvl="2"/>
            <a:endParaRPr lang="nl-BE" dirty="0"/>
          </a:p>
          <a:p>
            <a:pPr lvl="1"/>
            <a:endParaRPr lang="nl-BE" dirty="0"/>
          </a:p>
          <a:p>
            <a:pPr lvl="1"/>
            <a:endParaRPr lang="nl-BE" dirty="0"/>
          </a:p>
          <a:p>
            <a:pPr lvl="1"/>
            <a:endParaRPr lang="nl-BE" dirty="0"/>
          </a:p>
          <a:p>
            <a:pPr lvl="1"/>
            <a:endParaRPr lang="nl-BE" dirty="0"/>
          </a:p>
          <a:p>
            <a:pPr lvl="1"/>
            <a:endParaRPr lang="nl-BE" dirty="0"/>
          </a:p>
          <a:p>
            <a:pPr lvl="1"/>
            <a:endParaRPr lang="nl-BE" dirty="0"/>
          </a:p>
          <a:p>
            <a:pPr lvl="1"/>
            <a:endParaRPr lang="en-GB" dirty="0"/>
          </a:p>
          <a:p>
            <a:pPr lvl="1"/>
            <a:endParaRPr lang="nl-BE" dirty="0"/>
          </a:p>
          <a:p>
            <a:endParaRPr lang="en-GB" dirty="0"/>
          </a:p>
          <a:p>
            <a:pPr lvl="1"/>
            <a:endParaRPr lang="en-GB" dirty="0"/>
          </a:p>
          <a:p>
            <a:pPr lvl="1"/>
            <a:endParaRPr lang="en-GB" dirty="0"/>
          </a:p>
          <a:p>
            <a:pPr lvl="1"/>
            <a:endParaRPr lang="en-GB" dirty="0"/>
          </a:p>
        </p:txBody>
      </p:sp>
      <p:graphicFrame>
        <p:nvGraphicFramePr>
          <p:cNvPr id="9" name="Chart 12">
            <a:extLst>
              <a:ext uri="{FF2B5EF4-FFF2-40B4-BE49-F238E27FC236}">
                <a16:creationId xmlns:a16="http://schemas.microsoft.com/office/drawing/2014/main" id="{F9244593-8D4C-4E34-9AD8-1F95FD02E727}"/>
              </a:ext>
            </a:extLst>
          </p:cNvPr>
          <p:cNvGraphicFramePr>
            <a:graphicFrameLocks/>
          </p:cNvGraphicFramePr>
          <p:nvPr>
            <p:extLst>
              <p:ext uri="{D42A27DB-BD31-4B8C-83A1-F6EECF244321}">
                <p14:modId xmlns:p14="http://schemas.microsoft.com/office/powerpoint/2010/main" val="3540090985"/>
              </p:ext>
            </p:extLst>
          </p:nvPr>
        </p:nvGraphicFramePr>
        <p:xfrm>
          <a:off x="6422765" y="2086711"/>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0794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dirty="0"/>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indien een elektronisch bericht vanuit België grensoverschrijdend moet verzonden worden, geschiedt de omzetting naar de Europese standaard zo dicht mogelijk bij de informatiebron</a:t>
            </a:r>
          </a:p>
          <a:p>
            <a:pPr lvl="2"/>
            <a:r>
              <a:rPr lang="nl-BE" dirty="0"/>
              <a:t>indien informatie beschikbaar is in één of een beperkt aantal centrale databanken, door de beheerder van de databank, bv.</a:t>
            </a:r>
          </a:p>
          <a:p>
            <a:pPr lvl="3"/>
            <a:r>
              <a:rPr lang="nl-BE" dirty="0"/>
              <a:t>essentiële patiëntgegevens in de gezondheidskluizen</a:t>
            </a:r>
          </a:p>
          <a:p>
            <a:pPr lvl="3"/>
            <a:r>
              <a:rPr lang="nl-BE" dirty="0"/>
              <a:t>elektronische geneesmiddelenvoorschriften in Recip-e</a:t>
            </a:r>
          </a:p>
          <a:p>
            <a:pPr lvl="2"/>
            <a:r>
              <a:rPr lang="nl-BE" dirty="0"/>
              <a:t>indien informatie beschikbaar is in het EPD, door de software van de beheerder van het EPD</a:t>
            </a:r>
          </a:p>
          <a:p>
            <a:pPr lvl="1"/>
            <a:endParaRPr lang="nl-BE" dirty="0"/>
          </a:p>
          <a:p>
            <a:pPr lvl="1"/>
            <a:r>
              <a:rPr lang="nl-BE" dirty="0"/>
              <a:t>indien een elektronisch bericht grensoverschrijdend wordt ontvangen in België, gebeurt de omzetting naar de nationale standaard door het softwarepakket van de gebruiker</a:t>
            </a:r>
          </a:p>
        </p:txBody>
      </p:sp>
    </p:spTree>
    <p:extLst>
      <p:ext uri="{BB962C8B-B14F-4D97-AF65-F5344CB8AC3E}">
        <p14:creationId xmlns:p14="http://schemas.microsoft.com/office/powerpoint/2010/main" val="1917706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40FC3FA-614E-4D6A-B2AD-1B26F3B3A2D0}"/>
              </a:ext>
            </a:extLst>
          </p:cNvPr>
          <p:cNvSpPr>
            <a:spLocks noGrp="1"/>
          </p:cNvSpPr>
          <p:nvPr>
            <p:ph type="body" sz="quarter" idx="11"/>
          </p:nvPr>
        </p:nvSpPr>
        <p:spPr/>
        <p:txBody>
          <a:bodyPr/>
          <a:lstStyle/>
          <a:p>
            <a:r>
              <a:rPr lang="nl-BE" dirty="0"/>
              <a:t>Beginselen voor implementatie in België</a:t>
            </a:r>
          </a:p>
        </p:txBody>
      </p:sp>
      <p:sp>
        <p:nvSpPr>
          <p:cNvPr id="3" name="Tijdelijke aanduiding voor tekst 2">
            <a:extLst>
              <a:ext uri="{FF2B5EF4-FFF2-40B4-BE49-F238E27FC236}">
                <a16:creationId xmlns:a16="http://schemas.microsoft.com/office/drawing/2014/main" id="{E12117FB-9F51-47AC-8857-BFEDB2F48398}"/>
              </a:ext>
            </a:extLst>
          </p:cNvPr>
          <p:cNvSpPr>
            <a:spLocks noGrp="1"/>
          </p:cNvSpPr>
          <p:nvPr>
            <p:ph type="body" sz="quarter" idx="13"/>
          </p:nvPr>
        </p:nvSpPr>
        <p:spPr/>
        <p:txBody>
          <a:bodyPr>
            <a:normAutofit fontScale="92500" lnSpcReduction="10000"/>
          </a:bodyPr>
          <a:lstStyle/>
          <a:p>
            <a:pPr lvl="1"/>
            <a:r>
              <a:rPr lang="nl-BE" b="0" i="0" dirty="0">
                <a:solidFill>
                  <a:srgbClr val="292929"/>
                </a:solidFill>
                <a:effectLst/>
                <a:latin typeface="Roboto" panose="02000000000000000000" pitchFamily="2" charset="0"/>
              </a:rPr>
              <a:t>grensoverschrijdende gegevensuitwisseling kan geschieden zonder dat National Contact Points (</a:t>
            </a:r>
            <a:r>
              <a:rPr lang="nl-BE" b="0" i="0" dirty="0" err="1">
                <a:solidFill>
                  <a:srgbClr val="292929"/>
                </a:solidFill>
                <a:effectLst/>
                <a:latin typeface="Roboto" panose="02000000000000000000" pitchFamily="2" charset="0"/>
              </a:rPr>
              <a:t>NCPs</a:t>
            </a:r>
            <a:r>
              <a:rPr lang="nl-BE" b="0" i="0" dirty="0">
                <a:solidFill>
                  <a:srgbClr val="292929"/>
                </a:solidFill>
                <a:effectLst/>
                <a:latin typeface="Roboto" panose="02000000000000000000" pitchFamily="2" charset="0"/>
              </a:rPr>
              <a:t>) toegang moeten hebben tot persoonsgegevens m.b.t. de gezondheid =&gt; het beginsel van gegevensminimalisatie uit de AVG vereist dat de </a:t>
            </a:r>
            <a:r>
              <a:rPr lang="nl-BE" b="0" i="0" dirty="0" err="1">
                <a:solidFill>
                  <a:srgbClr val="292929"/>
                </a:solidFill>
                <a:effectLst/>
                <a:latin typeface="Roboto" panose="02000000000000000000" pitchFamily="2" charset="0"/>
              </a:rPr>
              <a:t>NCPs</a:t>
            </a:r>
            <a:r>
              <a:rPr lang="nl-BE" b="0" i="0" dirty="0">
                <a:solidFill>
                  <a:srgbClr val="292929"/>
                </a:solidFill>
                <a:effectLst/>
                <a:latin typeface="Roboto" panose="02000000000000000000" pitchFamily="2" charset="0"/>
              </a:rPr>
              <a:t> geen verplichte toegang hebben tot persoonsgegevens m.b.t. de gezondheid</a:t>
            </a:r>
          </a:p>
          <a:p>
            <a:pPr lvl="1"/>
            <a:r>
              <a:rPr lang="nl-BE" b="0" i="0" dirty="0">
                <a:solidFill>
                  <a:srgbClr val="292929"/>
                </a:solidFill>
                <a:effectLst/>
                <a:latin typeface="Roboto" panose="02000000000000000000" pitchFamily="2" charset="0"/>
              </a:rPr>
              <a:t>mogelijkheid 1</a:t>
            </a:r>
            <a:endParaRPr lang="nl-BE" dirty="0">
              <a:solidFill>
                <a:srgbClr val="292929"/>
              </a:solidFill>
              <a:latin typeface="Roboto" panose="02000000000000000000" pitchFamily="2" charset="0"/>
            </a:endParaRPr>
          </a:p>
          <a:p>
            <a:pPr lvl="2"/>
            <a:r>
              <a:rPr lang="nl-BE" b="0" i="0" dirty="0">
                <a:solidFill>
                  <a:srgbClr val="292929"/>
                </a:solidFill>
                <a:effectLst/>
                <a:latin typeface="Roboto" panose="02000000000000000000" pitchFamily="2" charset="0"/>
              </a:rPr>
              <a:t>de inhoudelijke gezondheidsgegevens worden vertaald naar de Europese semantische standaard voordat het bericht wordt verzonden</a:t>
            </a:r>
            <a:endParaRPr lang="nl-BE" dirty="0">
              <a:solidFill>
                <a:srgbClr val="292929"/>
              </a:solidFill>
              <a:latin typeface="Roboto" panose="02000000000000000000" pitchFamily="2" charset="0"/>
            </a:endParaRPr>
          </a:p>
          <a:p>
            <a:pPr lvl="2"/>
            <a:r>
              <a:rPr lang="nl-BE" b="0" i="0" dirty="0">
                <a:solidFill>
                  <a:srgbClr val="292929"/>
                </a:solidFill>
                <a:effectLst/>
                <a:latin typeface="Roboto" panose="02000000000000000000" pitchFamily="2" charset="0"/>
              </a:rPr>
              <a:t>het bericht wordt vercijferd naar de bestemmeling verzonden</a:t>
            </a:r>
            <a:endParaRPr lang="nl-BE" dirty="0">
              <a:solidFill>
                <a:srgbClr val="292929"/>
              </a:solidFill>
              <a:latin typeface="Roboto" panose="02000000000000000000" pitchFamily="2" charset="0"/>
            </a:endParaRPr>
          </a:p>
          <a:p>
            <a:pPr lvl="2"/>
            <a:r>
              <a:rPr lang="nl-BE" b="0" i="0" dirty="0">
                <a:solidFill>
                  <a:srgbClr val="292929"/>
                </a:solidFill>
                <a:effectLst/>
                <a:latin typeface="Roboto" panose="02000000000000000000" pitchFamily="2" charset="0"/>
              </a:rPr>
              <a:t>de bestemmeling ontcijfert het bericht en vertaalt de inhoudelijke gezondheidsgegevens van de Europese semantische standaard naar een taal die voor hem begrijpelijk is</a:t>
            </a:r>
          </a:p>
          <a:p>
            <a:pPr lvl="1"/>
            <a:r>
              <a:rPr lang="nl-BE" b="0" i="0" dirty="0">
                <a:solidFill>
                  <a:srgbClr val="292929"/>
                </a:solidFill>
                <a:effectLst/>
                <a:latin typeface="Roboto" panose="02000000000000000000" pitchFamily="2" charset="0"/>
              </a:rPr>
              <a:t>mogelijkheid 2</a:t>
            </a:r>
          </a:p>
          <a:p>
            <a:pPr lvl="2"/>
            <a:r>
              <a:rPr lang="nl-BE" b="0" i="0" dirty="0">
                <a:solidFill>
                  <a:srgbClr val="292929"/>
                </a:solidFill>
                <a:effectLst/>
                <a:latin typeface="Roboto" panose="02000000000000000000" pitchFamily="2" charset="0"/>
              </a:rPr>
              <a:t>het bericht wordt door de verzender </a:t>
            </a:r>
            <a:r>
              <a:rPr lang="nl-BE" b="0" i="0" dirty="0" err="1">
                <a:solidFill>
                  <a:srgbClr val="292929"/>
                </a:solidFill>
                <a:effectLst/>
                <a:latin typeface="Roboto" panose="02000000000000000000" pitchFamily="2" charset="0"/>
              </a:rPr>
              <a:t>gepseudonimiseerd</a:t>
            </a:r>
            <a:r>
              <a:rPr lang="nl-BE" b="0" i="0" dirty="0">
                <a:solidFill>
                  <a:srgbClr val="292929"/>
                </a:solidFill>
                <a:effectLst/>
                <a:latin typeface="Roboto" panose="02000000000000000000" pitchFamily="2" charset="0"/>
              </a:rPr>
              <a:t> en verzonden</a:t>
            </a:r>
            <a:endParaRPr lang="nl-BE" dirty="0">
              <a:solidFill>
                <a:srgbClr val="292929"/>
              </a:solidFill>
              <a:latin typeface="Roboto" panose="02000000000000000000" pitchFamily="2" charset="0"/>
            </a:endParaRPr>
          </a:p>
          <a:p>
            <a:pPr lvl="2"/>
            <a:r>
              <a:rPr lang="nl-BE" b="0" i="0" dirty="0">
                <a:solidFill>
                  <a:srgbClr val="292929"/>
                </a:solidFill>
                <a:effectLst/>
                <a:latin typeface="Roboto" panose="02000000000000000000" pitchFamily="2" charset="0"/>
              </a:rPr>
              <a:t>de </a:t>
            </a:r>
            <a:r>
              <a:rPr lang="nl-BE" b="0" i="0" dirty="0" err="1">
                <a:solidFill>
                  <a:srgbClr val="292929"/>
                </a:solidFill>
                <a:effectLst/>
                <a:latin typeface="Roboto" panose="02000000000000000000" pitchFamily="2" charset="0"/>
              </a:rPr>
              <a:t>gepseudonimiseerde</a:t>
            </a:r>
            <a:r>
              <a:rPr lang="nl-BE" b="0" i="0" dirty="0">
                <a:solidFill>
                  <a:srgbClr val="292929"/>
                </a:solidFill>
                <a:effectLst/>
                <a:latin typeface="Roboto" panose="02000000000000000000" pitchFamily="2" charset="0"/>
              </a:rPr>
              <a:t> inhoudelijke gezondheidsgegevens worden vertaald naar de Europese semantische standaard en van de Europese semantische standaard naar een taal die begrijpelijk is voor de bestemmeling</a:t>
            </a:r>
            <a:endParaRPr lang="nl-BE" dirty="0">
              <a:solidFill>
                <a:srgbClr val="292929"/>
              </a:solidFill>
              <a:latin typeface="Roboto" panose="02000000000000000000" pitchFamily="2" charset="0"/>
            </a:endParaRPr>
          </a:p>
          <a:p>
            <a:pPr lvl="2"/>
            <a:r>
              <a:rPr lang="nl-BE" b="0" i="0" dirty="0">
                <a:solidFill>
                  <a:srgbClr val="292929"/>
                </a:solidFill>
                <a:effectLst/>
                <a:latin typeface="Roboto" panose="02000000000000000000" pitchFamily="2" charset="0"/>
              </a:rPr>
              <a:t>de bestemmeling </a:t>
            </a:r>
            <a:r>
              <a:rPr lang="nl-BE" b="0" i="0" dirty="0" err="1">
                <a:solidFill>
                  <a:srgbClr val="292929"/>
                </a:solidFill>
                <a:effectLst/>
                <a:latin typeface="Roboto" panose="02000000000000000000" pitchFamily="2" charset="0"/>
              </a:rPr>
              <a:t>depseudonimiseert</a:t>
            </a:r>
            <a:r>
              <a:rPr lang="nl-BE" b="0" i="0" dirty="0">
                <a:solidFill>
                  <a:srgbClr val="292929"/>
                </a:solidFill>
                <a:effectLst/>
                <a:latin typeface="Roboto" panose="02000000000000000000" pitchFamily="2" charset="0"/>
              </a:rPr>
              <a:t> het bericht</a:t>
            </a:r>
          </a:p>
          <a:p>
            <a:endParaRPr lang="nl-BE" dirty="0"/>
          </a:p>
        </p:txBody>
      </p:sp>
    </p:spTree>
    <p:extLst>
      <p:ext uri="{BB962C8B-B14F-4D97-AF65-F5344CB8AC3E}">
        <p14:creationId xmlns:p14="http://schemas.microsoft.com/office/powerpoint/2010/main" val="1160931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BE" dirty="0"/>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a:bodyPr>
          <a:lstStyle/>
          <a:p>
            <a:pPr lvl="1"/>
            <a:r>
              <a:rPr lang="nl-BE" dirty="0"/>
              <a:t>een geneesmiddelenvoorschrift wordt uitgeschreven overeenkomstig het recht van de lidstaat waar het wordt uitgeschreven</a:t>
            </a:r>
          </a:p>
          <a:p>
            <a:pPr lvl="1"/>
            <a:r>
              <a:rPr lang="nl-BE" dirty="0"/>
              <a:t>de uitvoering van een geneesmiddelenvoorschrift geschiedt volgens het recht van de lidstaat waar het wordt uitgevoerd</a:t>
            </a:r>
          </a:p>
          <a:p>
            <a:pPr lvl="1"/>
            <a:endParaRPr lang="nl-BE" dirty="0"/>
          </a:p>
        </p:txBody>
      </p:sp>
    </p:spTree>
    <p:extLst>
      <p:ext uri="{BB962C8B-B14F-4D97-AF65-F5344CB8AC3E}">
        <p14:creationId xmlns:p14="http://schemas.microsoft.com/office/powerpoint/2010/main" val="1164641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868" b="7868"/>
          <a:stretch>
            <a:fillRect/>
          </a:stretch>
        </p:blipFill>
        <p:spPr/>
      </p:pic>
      <p:sp>
        <p:nvSpPr>
          <p:cNvPr id="2" name="Title 1"/>
          <p:cNvSpPr>
            <a:spLocks noGrp="1"/>
          </p:cNvSpPr>
          <p:nvPr>
            <p:ph type="title"/>
          </p:nvPr>
        </p:nvSpPr>
        <p:spPr>
          <a:xfrm>
            <a:off x="-16442" y="3880578"/>
            <a:ext cx="6134609" cy="1453422"/>
          </a:xfrm>
        </p:spPr>
        <p:txBody>
          <a:bodyPr/>
          <a:lstStyle/>
          <a:p>
            <a:r>
              <a:rPr lang="nl-BE" dirty="0"/>
              <a:t>Actieplan </a:t>
            </a:r>
            <a:r>
              <a:rPr lang="nl-BE" dirty="0" err="1"/>
              <a:t>eGezondheid</a:t>
            </a:r>
            <a:r>
              <a:rPr lang="nl-BE" dirty="0"/>
              <a:t> 2025-2027</a:t>
            </a:r>
          </a:p>
        </p:txBody>
      </p:sp>
      <p:sp>
        <p:nvSpPr>
          <p:cNvPr id="11" name="Content Placeholder 10"/>
          <p:cNvSpPr>
            <a:spLocks noGrp="1"/>
          </p:cNvSpPr>
          <p:nvPr>
            <p:ph idx="4294967295"/>
          </p:nvPr>
        </p:nvSpPr>
        <p:spPr>
          <a:xfrm>
            <a:off x="0" y="2573338"/>
            <a:ext cx="7237413" cy="3603625"/>
          </a:xfrm>
        </p:spPr>
        <p:txBody>
          <a:bodyPr/>
          <a:lstStyle/>
          <a:p>
            <a:pPr marL="0" indent="0">
              <a:buNone/>
            </a:pPr>
            <a:endParaRPr lang="fr-BE" dirty="0"/>
          </a:p>
          <a:p>
            <a:endParaRPr lang="fr-BE" dirty="0"/>
          </a:p>
          <a:p>
            <a:endParaRPr lang="fr-FR" dirty="0"/>
          </a:p>
          <a:p>
            <a:pPr lvl="3"/>
            <a:endParaRPr lang="nl-BE" dirty="0"/>
          </a:p>
        </p:txBody>
      </p:sp>
      <p:sp>
        <p:nvSpPr>
          <p:cNvPr id="66" name="AutoShape 4" descr="Résultat de recherche d'images pour &quot;recip-e&quot;"/>
          <p:cNvSpPr>
            <a:spLocks noChangeAspect="1" noChangeArrowheads="1"/>
          </p:cNvSpPr>
          <p:nvPr/>
        </p:nvSpPr>
        <p:spPr bwMode="auto">
          <a:xfrm>
            <a:off x="361176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3611763" y="1028700"/>
            <a:ext cx="4227314" cy="9858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a:defRPr/>
            </a:pPr>
            <a:endParaRPr lang="en-US" sz="1013">
              <a:solidFill>
                <a:prstClr val="black"/>
              </a:solidFill>
              <a:latin typeface="Calibri" panose="020F0502020204030204"/>
            </a:endParaRPr>
          </a:p>
        </p:txBody>
      </p:sp>
      <p:sp>
        <p:nvSpPr>
          <p:cNvPr id="84" name="Content Placeholder 2"/>
          <p:cNvSpPr txBox="1">
            <a:spLocks/>
          </p:cNvSpPr>
          <p:nvPr/>
        </p:nvSpPr>
        <p:spPr>
          <a:xfrm>
            <a:off x="3787244" y="4831255"/>
            <a:ext cx="4629150" cy="1053117"/>
          </a:xfrm>
          <a:prstGeom prst="rect">
            <a:avLst/>
          </a:prstGeom>
        </p:spPr>
        <p:txBody>
          <a:bodyPr vert="horz" lIns="51435" tIns="25718" rIns="51435" bIns="25718"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125" dirty="0">
              <a:solidFill>
                <a:prstClr val="black"/>
              </a:solidFill>
              <a:latin typeface="Calibri" panose="020F0502020204030204"/>
            </a:endParaRPr>
          </a:p>
          <a:p>
            <a:pPr>
              <a:buClr>
                <a:srgbClr val="4F81BD"/>
              </a:buClr>
              <a:defRPr/>
            </a:pPr>
            <a:endParaRPr lang="en-US" sz="1125" dirty="0">
              <a:solidFill>
                <a:prstClr val="black"/>
              </a:solidFill>
              <a:latin typeface="Calibri" panose="020F0502020204030204"/>
            </a:endParaRPr>
          </a:p>
        </p:txBody>
      </p:sp>
    </p:spTree>
    <p:extLst>
      <p:ext uri="{BB962C8B-B14F-4D97-AF65-F5344CB8AC3E}">
        <p14:creationId xmlns:p14="http://schemas.microsoft.com/office/powerpoint/2010/main" val="724911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61193C-A8B1-48C6-B04E-551710F87C66}"/>
              </a:ext>
            </a:extLst>
          </p:cNvPr>
          <p:cNvSpPr>
            <a:spLocks noGrp="1"/>
          </p:cNvSpPr>
          <p:nvPr>
            <p:ph type="body" sz="quarter" idx="11"/>
          </p:nvPr>
        </p:nvSpPr>
        <p:spPr/>
        <p:txBody>
          <a:bodyPr/>
          <a:lstStyle/>
          <a:p>
            <a:r>
              <a:rPr lang="nl-BE" dirty="0"/>
              <a:t>Actieplan 2025-2027</a:t>
            </a:r>
          </a:p>
        </p:txBody>
      </p:sp>
      <p:pic>
        <p:nvPicPr>
          <p:cNvPr id="5" name="Afbeelding 4">
            <a:extLst>
              <a:ext uri="{FF2B5EF4-FFF2-40B4-BE49-F238E27FC236}">
                <a16:creationId xmlns:a16="http://schemas.microsoft.com/office/drawing/2014/main" id="{4F90E8B5-89A4-4DEA-811A-DD18181DAA39}"/>
              </a:ext>
            </a:extLst>
          </p:cNvPr>
          <p:cNvPicPr>
            <a:picLocks noChangeAspect="1"/>
          </p:cNvPicPr>
          <p:nvPr/>
        </p:nvPicPr>
        <p:blipFill rotWithShape="1">
          <a:blip r:embed="rId2"/>
          <a:srcRect b="18739"/>
          <a:stretch/>
        </p:blipFill>
        <p:spPr>
          <a:xfrm>
            <a:off x="1280208" y="1396539"/>
            <a:ext cx="9631583" cy="4821381"/>
          </a:xfrm>
          <a:prstGeom prst="rect">
            <a:avLst/>
          </a:prstGeom>
        </p:spPr>
      </p:pic>
    </p:spTree>
    <p:extLst>
      <p:ext uri="{BB962C8B-B14F-4D97-AF65-F5344CB8AC3E}">
        <p14:creationId xmlns:p14="http://schemas.microsoft.com/office/powerpoint/2010/main" val="3478336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a:bodyPr>
          <a:lstStyle/>
          <a:p>
            <a:r>
              <a:rPr lang="nl-NL" sz="3000" dirty="0"/>
              <a:t>Kernconcept: </a:t>
            </a:r>
            <a:r>
              <a:rPr lang="nl-NL" sz="3000" dirty="0" err="1"/>
              <a:t>Belgian</a:t>
            </a:r>
            <a:r>
              <a:rPr lang="nl-NL" sz="3000" dirty="0"/>
              <a:t> </a:t>
            </a:r>
            <a:r>
              <a:rPr lang="nl-NL" sz="3000" dirty="0" err="1"/>
              <a:t>Integrated</a:t>
            </a:r>
            <a:r>
              <a:rPr lang="nl-NL" sz="3000" dirty="0"/>
              <a:t> Health Record (B-IHR)</a:t>
            </a:r>
            <a:endParaRPr lang="en-US" sz="3000" dirty="0"/>
          </a:p>
        </p:txBody>
      </p:sp>
      <p:sp>
        <p:nvSpPr>
          <p:cNvPr id="6" name="Text Placeholder 5"/>
          <p:cNvSpPr>
            <a:spLocks noGrp="1"/>
          </p:cNvSpPr>
          <p:nvPr>
            <p:ph type="body" sz="quarter" idx="13"/>
          </p:nvPr>
        </p:nvSpPr>
        <p:spPr/>
        <p:txBody>
          <a:bodyPr>
            <a:normAutofit/>
          </a:bodyPr>
          <a:lstStyle/>
          <a:p>
            <a:pPr lvl="1"/>
            <a:r>
              <a:rPr lang="nl-BE" altLang="nl-BE" dirty="0"/>
              <a:t>een omgeving waar</a:t>
            </a:r>
          </a:p>
          <a:p>
            <a:pPr lvl="2"/>
            <a:r>
              <a:rPr lang="nl-BE" altLang="nl-BE" dirty="0"/>
              <a:t>een burger/patiënt een helder zicht heeft op zijn/haar/hun eigen </a:t>
            </a:r>
            <a:r>
              <a:rPr lang="nl-BE" altLang="nl-BE" dirty="0" err="1"/>
              <a:t>gezondheids</a:t>
            </a:r>
            <a:r>
              <a:rPr lang="nl-BE" altLang="nl-BE" dirty="0"/>
              <a:t>(zorg)- en </a:t>
            </a:r>
            <a:r>
              <a:rPr lang="nl-BE" altLang="nl-BE" dirty="0" err="1"/>
              <a:t>welzijns</a:t>
            </a:r>
            <a:r>
              <a:rPr lang="nl-BE" altLang="nl-BE" dirty="0"/>
              <a:t>(zorg)gegevens</a:t>
            </a:r>
          </a:p>
          <a:p>
            <a:pPr lvl="2"/>
            <a:r>
              <a:rPr lang="nl-BE" altLang="nl-BE" dirty="0"/>
              <a:t>iedereen die voor die persoon zorgt een zicht heeft op alle gegevens die belangrijk zijn om hoogwaardige zorg te kunnen verlenen</a:t>
            </a:r>
          </a:p>
          <a:p>
            <a:pPr lvl="1"/>
            <a:r>
              <a:rPr lang="nl-BE" altLang="nl-BE" dirty="0"/>
              <a:t>iedere betrokkene kan actief bijdragen om de informatie actueel en correct te houden</a:t>
            </a:r>
          </a:p>
          <a:p>
            <a:pPr lvl="1"/>
            <a:r>
              <a:rPr lang="nl-BE" altLang="nl-BE" dirty="0"/>
              <a:t>betere systemen voor het invoeren, structureren en ordenen van alle beschikbare informatie, met meer toegevoegde waarde voor de zorg</a:t>
            </a:r>
          </a:p>
          <a:p>
            <a:pPr lvl="1"/>
            <a:r>
              <a:rPr lang="nl-BE" altLang="nl-BE" dirty="0"/>
              <a:t>ondersteuning van intensief (secundair) hergebruik van gegevens voor</a:t>
            </a:r>
          </a:p>
          <a:p>
            <a:pPr lvl="2"/>
            <a:r>
              <a:rPr lang="nl-BE" altLang="nl-BE" dirty="0"/>
              <a:t>wetenschappelijk onderzoek, ontwikkeling en innovatie</a:t>
            </a:r>
          </a:p>
          <a:p>
            <a:pPr lvl="2"/>
            <a:r>
              <a:rPr lang="nl-BE" altLang="nl-BE" dirty="0"/>
              <a:t>beleidsondersteuning</a:t>
            </a:r>
          </a:p>
          <a:p>
            <a:pPr lvl="2"/>
            <a:r>
              <a:rPr lang="nl-BE" altLang="nl-BE" dirty="0"/>
              <a:t>populatiemanagement</a:t>
            </a:r>
          </a:p>
          <a:p>
            <a:pPr lvl="1"/>
            <a:r>
              <a:rPr lang="nl-BE" altLang="nl-BE" dirty="0"/>
              <a:t>meer info op </a:t>
            </a:r>
            <a:r>
              <a:rPr lang="nl-BE" altLang="nl-BE" dirty="0">
                <a:hlinkClick r:id="rId3"/>
              </a:rPr>
              <a:t>https://www.frankrobben.be/wp-content/uploads/2023/03/B-IHR.pdf</a:t>
            </a:r>
            <a:endParaRPr lang="nl-BE" altLang="nl-BE" dirty="0"/>
          </a:p>
          <a:p>
            <a:endParaRPr lang="nl-BE" altLang="nl-BE" dirty="0"/>
          </a:p>
          <a:p>
            <a:pPr lvl="1"/>
            <a:endParaRPr lang="fr-FR" dirty="0"/>
          </a:p>
          <a:p>
            <a:endParaRPr lang="en-US" dirty="0"/>
          </a:p>
        </p:txBody>
      </p:sp>
    </p:spTree>
    <p:extLst>
      <p:ext uri="{BB962C8B-B14F-4D97-AF65-F5344CB8AC3E}">
        <p14:creationId xmlns:p14="http://schemas.microsoft.com/office/powerpoint/2010/main" val="4292236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0A17BC-2322-470C-A22C-EED3904E5B4B}"/>
              </a:ext>
            </a:extLst>
          </p:cNvPr>
          <p:cNvSpPr>
            <a:spLocks noGrp="1"/>
          </p:cNvSpPr>
          <p:nvPr>
            <p:ph type="body" sz="quarter" idx="11"/>
          </p:nvPr>
        </p:nvSpPr>
        <p:spPr>
          <a:xfrm>
            <a:off x="900113" y="103981"/>
            <a:ext cx="10213975" cy="1160462"/>
          </a:xfrm>
        </p:spPr>
        <p:txBody>
          <a:bodyPr/>
          <a:lstStyle/>
          <a:p>
            <a:r>
              <a:rPr lang="nl-BE" dirty="0"/>
              <a:t>Andere doelstellingen</a:t>
            </a:r>
          </a:p>
        </p:txBody>
      </p:sp>
      <p:sp>
        <p:nvSpPr>
          <p:cNvPr id="3" name="Tijdelijke aanduiding voor tekst 2">
            <a:extLst>
              <a:ext uri="{FF2B5EF4-FFF2-40B4-BE49-F238E27FC236}">
                <a16:creationId xmlns:a16="http://schemas.microsoft.com/office/drawing/2014/main" id="{5736F5F9-21F9-440E-9BBE-79F49B5397CE}"/>
              </a:ext>
            </a:extLst>
          </p:cNvPr>
          <p:cNvSpPr>
            <a:spLocks noGrp="1"/>
          </p:cNvSpPr>
          <p:nvPr>
            <p:ph type="body" sz="quarter" idx="13"/>
          </p:nvPr>
        </p:nvSpPr>
        <p:spPr>
          <a:xfrm>
            <a:off x="900000" y="1439577"/>
            <a:ext cx="10213776" cy="4733641"/>
          </a:xfrm>
        </p:spPr>
        <p:txBody>
          <a:bodyPr/>
          <a:lstStyle/>
          <a:p>
            <a:pPr lvl="1"/>
            <a:r>
              <a:rPr lang="nl-BE" dirty="0"/>
              <a:t>concretisering van programma’s geïntegreerde zorg en beginselen Regeerakkoord (zie uiteenzetting Andries Nelissen)</a:t>
            </a:r>
          </a:p>
          <a:p>
            <a:pPr lvl="1"/>
            <a:r>
              <a:rPr lang="nl-BE" dirty="0"/>
              <a:t>administratieve vereenvoudiging</a:t>
            </a:r>
          </a:p>
          <a:p>
            <a:pPr lvl="1"/>
            <a:r>
              <a:rPr lang="nl-BE" dirty="0"/>
              <a:t>werklastbeheersing voor zorgverleners</a:t>
            </a:r>
          </a:p>
          <a:p>
            <a:pPr lvl="1"/>
            <a:r>
              <a:rPr lang="nl-BE" dirty="0"/>
              <a:t>vorming</a:t>
            </a:r>
          </a:p>
          <a:p>
            <a:pPr lvl="1"/>
            <a:r>
              <a:rPr lang="nl-BE" dirty="0"/>
              <a:t>introductie op de werkvloer</a:t>
            </a:r>
          </a:p>
          <a:p>
            <a:pPr lvl="1"/>
            <a:r>
              <a:rPr lang="nl-BE" dirty="0" err="1"/>
              <a:t>MijnGezondheid</a:t>
            </a:r>
            <a:r>
              <a:rPr lang="nl-BE" dirty="0"/>
              <a:t> als </a:t>
            </a:r>
            <a:r>
              <a:rPr lang="nl-BE" dirty="0" err="1"/>
              <a:t>interfederaal</a:t>
            </a:r>
            <a:r>
              <a:rPr lang="nl-BE" dirty="0"/>
              <a:t> portaal</a:t>
            </a:r>
          </a:p>
          <a:p>
            <a:pPr lvl="1"/>
            <a:r>
              <a:rPr lang="nl-BE" dirty="0" err="1"/>
              <a:t>literacy</a:t>
            </a:r>
            <a:r>
              <a:rPr lang="nl-BE" dirty="0"/>
              <a:t> en inclusie</a:t>
            </a:r>
          </a:p>
          <a:p>
            <a:pPr lvl="1"/>
            <a:r>
              <a:rPr lang="nl-BE" dirty="0"/>
              <a:t>innovatie</a:t>
            </a:r>
          </a:p>
          <a:p>
            <a:pPr lvl="1"/>
            <a:r>
              <a:rPr lang="nl-BE" dirty="0"/>
              <a:t>m-health</a:t>
            </a:r>
          </a:p>
          <a:p>
            <a:pPr lvl="1"/>
            <a:r>
              <a:rPr lang="nl-BE" dirty="0"/>
              <a:t>herziening incentives en financiering</a:t>
            </a:r>
          </a:p>
          <a:p>
            <a:pPr lvl="1"/>
            <a:r>
              <a:rPr lang="nl-BE" dirty="0"/>
              <a:t>herziening relatie met softwareleveranciers</a:t>
            </a:r>
          </a:p>
          <a:p>
            <a:pPr lvl="1"/>
            <a:endParaRPr lang="nl-BE" dirty="0"/>
          </a:p>
        </p:txBody>
      </p:sp>
    </p:spTree>
    <p:extLst>
      <p:ext uri="{BB962C8B-B14F-4D97-AF65-F5344CB8AC3E}">
        <p14:creationId xmlns:p14="http://schemas.microsoft.com/office/powerpoint/2010/main" val="785780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p:txBody>
          <a:bodyPr/>
          <a:lstStyle/>
          <a:p>
            <a:pPr lvl="1"/>
            <a:r>
              <a:rPr lang="nl-BE" dirty="0"/>
              <a:t>‘</a:t>
            </a:r>
            <a:r>
              <a:rPr lang="nl-BE" dirty="0" err="1"/>
              <a:t>seamless</a:t>
            </a:r>
            <a:r>
              <a:rPr lang="nl-BE" dirty="0"/>
              <a:t>’ invoer van kwaliteitsvolle, gestructureerde informatie in </a:t>
            </a:r>
            <a:r>
              <a:rPr lang="nl-BE" dirty="0" err="1"/>
              <a:t>EPD’s</a:t>
            </a:r>
            <a:endParaRPr lang="nl-BE" dirty="0"/>
          </a:p>
          <a:p>
            <a:pPr lvl="2"/>
            <a:r>
              <a:rPr lang="nl-BE" dirty="0"/>
              <a:t>ondersteunende componenten</a:t>
            </a:r>
          </a:p>
          <a:p>
            <a:pPr lvl="2"/>
            <a:r>
              <a:rPr lang="nl-BE" dirty="0"/>
              <a:t>kwaliteitscontrole</a:t>
            </a:r>
          </a:p>
          <a:p>
            <a:pPr lvl="1"/>
            <a:r>
              <a:rPr lang="nl-BE" dirty="0"/>
              <a:t>eenmalige invoer van informatie</a:t>
            </a:r>
          </a:p>
          <a:p>
            <a:pPr lvl="1"/>
            <a:r>
              <a:rPr lang="nl-BE" dirty="0"/>
              <a:t>zorgepisodes</a:t>
            </a:r>
          </a:p>
          <a:p>
            <a:pPr lvl="1"/>
            <a:r>
              <a:rPr lang="nl-BE" dirty="0"/>
              <a:t>optimalisatie van eenmalige opslag van informatie</a:t>
            </a:r>
          </a:p>
          <a:p>
            <a:pPr lvl="2"/>
            <a:r>
              <a:rPr lang="nl-BE" dirty="0"/>
              <a:t>geneesmiddelen (voorschrift, aflevering, medicatieschema)</a:t>
            </a:r>
          </a:p>
          <a:p>
            <a:pPr lvl="2"/>
            <a:r>
              <a:rPr lang="nl-BE" dirty="0"/>
              <a:t>goed gecoördineerde gezondheidskluizen</a:t>
            </a:r>
          </a:p>
          <a:p>
            <a:pPr lvl="1"/>
            <a:r>
              <a:rPr lang="nl-BE" dirty="0"/>
              <a:t>ontsluiten van informatie</a:t>
            </a:r>
          </a:p>
          <a:p>
            <a:pPr lvl="2"/>
            <a:r>
              <a:rPr lang="nl-BE" dirty="0"/>
              <a:t>dashboards voor </a:t>
            </a:r>
            <a:r>
              <a:rPr lang="nl-BE" dirty="0" err="1"/>
              <a:t>primary</a:t>
            </a:r>
            <a:r>
              <a:rPr lang="nl-BE" dirty="0"/>
              <a:t> </a:t>
            </a:r>
            <a:r>
              <a:rPr lang="nl-BE" dirty="0" err="1"/>
              <a:t>use</a:t>
            </a:r>
            <a:endParaRPr lang="nl-BE" dirty="0"/>
          </a:p>
          <a:p>
            <a:pPr lvl="2"/>
            <a:r>
              <a:rPr lang="nl-BE" dirty="0" err="1"/>
              <a:t>secondary</a:t>
            </a:r>
            <a:r>
              <a:rPr lang="nl-BE" dirty="0"/>
              <a:t> </a:t>
            </a:r>
            <a:r>
              <a:rPr lang="nl-BE" dirty="0" err="1"/>
              <a:t>use</a:t>
            </a:r>
            <a:endParaRPr lang="nl-BE" dirty="0"/>
          </a:p>
          <a:p>
            <a:pPr lvl="1"/>
            <a:r>
              <a:rPr lang="nl-BE" dirty="0" err="1"/>
              <a:t>caresets</a:t>
            </a:r>
            <a:r>
              <a:rPr lang="nl-BE" dirty="0"/>
              <a:t> in lijn met Europese standaarden</a:t>
            </a:r>
          </a:p>
          <a:p>
            <a:pPr marL="449263" lvl="2" indent="0">
              <a:buNone/>
            </a:pPr>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Aantal kernpunten</a:t>
            </a:r>
          </a:p>
        </p:txBody>
      </p:sp>
    </p:spTree>
    <p:extLst>
      <p:ext uri="{BB962C8B-B14F-4D97-AF65-F5344CB8AC3E}">
        <p14:creationId xmlns:p14="http://schemas.microsoft.com/office/powerpoint/2010/main" val="3675063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p:txBody>
          <a:bodyPr>
            <a:normAutofit/>
          </a:bodyPr>
          <a:lstStyle/>
          <a:p>
            <a:pPr lvl="1"/>
            <a:r>
              <a:rPr lang="nl-BE" dirty="0"/>
              <a:t>toegangsbeheer</a:t>
            </a:r>
          </a:p>
          <a:p>
            <a:pPr lvl="2"/>
            <a:r>
              <a:rPr lang="nl-BE" dirty="0"/>
              <a:t>delegatie</a:t>
            </a:r>
          </a:p>
          <a:p>
            <a:pPr lvl="2"/>
            <a:r>
              <a:rPr lang="nl-BE" dirty="0"/>
              <a:t>mandaten</a:t>
            </a:r>
          </a:p>
          <a:p>
            <a:pPr lvl="2"/>
            <a:r>
              <a:rPr lang="nl-BE" dirty="0"/>
              <a:t>ouder-kind relatie</a:t>
            </a:r>
          </a:p>
          <a:p>
            <a:pPr lvl="2"/>
            <a:r>
              <a:rPr lang="nl-BE" dirty="0"/>
              <a:t>aangepaste, configureerbare toegangsmatrix</a:t>
            </a:r>
          </a:p>
          <a:p>
            <a:pPr lvl="2"/>
            <a:r>
              <a:rPr lang="nl-BE" dirty="0"/>
              <a:t>evolutie ‘</a:t>
            </a:r>
            <a:r>
              <a:rPr lang="nl-BE" dirty="0" err="1"/>
              <a:t>circle</a:t>
            </a:r>
            <a:r>
              <a:rPr lang="nl-BE" dirty="0"/>
              <a:t> of trust’</a:t>
            </a:r>
          </a:p>
          <a:p>
            <a:pPr lvl="2"/>
            <a:r>
              <a:rPr lang="nl-BE" dirty="0" err="1"/>
              <a:t>opt</a:t>
            </a:r>
            <a:r>
              <a:rPr lang="nl-BE" dirty="0"/>
              <a:t>-out</a:t>
            </a:r>
          </a:p>
          <a:p>
            <a:pPr lvl="3"/>
            <a:r>
              <a:rPr lang="nl-BE" dirty="0"/>
              <a:t>opname in verwijzingsrepertorium</a:t>
            </a:r>
          </a:p>
          <a:p>
            <a:pPr lvl="3"/>
            <a:r>
              <a:rPr lang="nl-BE" dirty="0" err="1"/>
              <a:t>secondary</a:t>
            </a:r>
            <a:r>
              <a:rPr lang="nl-BE" dirty="0"/>
              <a:t> </a:t>
            </a:r>
            <a:r>
              <a:rPr lang="nl-BE" dirty="0" err="1"/>
              <a:t>use</a:t>
            </a:r>
            <a:endParaRPr lang="nl-BE" dirty="0"/>
          </a:p>
          <a:p>
            <a:pPr lvl="2"/>
            <a:r>
              <a:rPr lang="nl-BE" dirty="0"/>
              <a:t>zorgteam</a:t>
            </a:r>
          </a:p>
          <a:p>
            <a:pPr marL="180975" lvl="1" indent="0">
              <a:buNone/>
            </a:pPr>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1. Evolutie basisdiensten</a:t>
            </a:r>
          </a:p>
        </p:txBody>
      </p:sp>
    </p:spTree>
    <p:extLst>
      <p:ext uri="{BB962C8B-B14F-4D97-AF65-F5344CB8AC3E}">
        <p14:creationId xmlns:p14="http://schemas.microsoft.com/office/powerpoint/2010/main" val="2747370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p:txBody>
          <a:bodyPr/>
          <a:lstStyle/>
          <a:p>
            <a:pPr lvl="1"/>
            <a:r>
              <a:rPr lang="nl-BE" dirty="0"/>
              <a:t>interoperabiliteit</a:t>
            </a:r>
          </a:p>
          <a:p>
            <a:pPr lvl="2"/>
            <a:r>
              <a:rPr lang="nl-BE" dirty="0"/>
              <a:t>downloadbare drietalige (NL, FR, EN) </a:t>
            </a:r>
            <a:r>
              <a:rPr lang="nl-BE" dirty="0" err="1"/>
              <a:t>Snomed</a:t>
            </a:r>
            <a:r>
              <a:rPr lang="nl-BE" dirty="0"/>
              <a:t> CT </a:t>
            </a:r>
            <a:r>
              <a:rPr lang="nl-BE" dirty="0" err="1"/>
              <a:t>reference</a:t>
            </a:r>
            <a:r>
              <a:rPr lang="nl-BE" dirty="0"/>
              <a:t> sets</a:t>
            </a:r>
          </a:p>
          <a:p>
            <a:pPr lvl="2"/>
            <a:r>
              <a:rPr lang="nl-BE" dirty="0" err="1"/>
              <a:t>CoBHRA</a:t>
            </a:r>
            <a:r>
              <a:rPr lang="nl-BE" dirty="0"/>
              <a:t>+</a:t>
            </a:r>
          </a:p>
          <a:p>
            <a:pPr lvl="2"/>
            <a:r>
              <a:rPr lang="nl-BE" dirty="0"/>
              <a:t>hubs-</a:t>
            </a:r>
            <a:r>
              <a:rPr lang="nl-BE" dirty="0" err="1"/>
              <a:t>metahub</a:t>
            </a:r>
            <a:endParaRPr lang="nl-BE" dirty="0"/>
          </a:p>
          <a:p>
            <a:pPr lvl="2"/>
            <a:r>
              <a:rPr lang="nl-BE" dirty="0"/>
              <a:t>gezondheidskluizen</a:t>
            </a:r>
          </a:p>
          <a:p>
            <a:pPr lvl="1"/>
            <a:endParaRPr lang="nl-BE" dirty="0"/>
          </a:p>
          <a:p>
            <a:pPr lvl="1"/>
            <a:r>
              <a:rPr lang="nl-BE" dirty="0"/>
              <a:t>registratiecriteria</a:t>
            </a:r>
          </a:p>
          <a:p>
            <a:pPr lvl="2"/>
            <a:r>
              <a:rPr lang="nl-BE" dirty="0"/>
              <a:t>evolutie bestaande doelgroepen</a:t>
            </a:r>
          </a:p>
          <a:p>
            <a:pPr lvl="2"/>
            <a:r>
              <a:rPr lang="nl-BE" dirty="0"/>
              <a:t>uitbreiding naar andere doelgroepen</a:t>
            </a:r>
          </a:p>
          <a:p>
            <a:pPr lvl="3"/>
            <a:r>
              <a:rPr lang="nl-BE" dirty="0"/>
              <a:t>tandartsen</a:t>
            </a:r>
          </a:p>
          <a:p>
            <a:pPr lvl="3"/>
            <a:r>
              <a:rPr lang="nl-BE" dirty="0"/>
              <a:t>apothekers ?</a:t>
            </a:r>
          </a:p>
          <a:p>
            <a:pPr lvl="3"/>
            <a:r>
              <a:rPr lang="nl-BE" dirty="0"/>
              <a:t>ziekenhuizen ?</a:t>
            </a:r>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1. Evolutie basisdiensten</a:t>
            </a:r>
          </a:p>
        </p:txBody>
      </p:sp>
      <p:graphicFrame>
        <p:nvGraphicFramePr>
          <p:cNvPr id="6" name="Chart 9">
            <a:extLst>
              <a:ext uri="{FF2B5EF4-FFF2-40B4-BE49-F238E27FC236}">
                <a16:creationId xmlns:a16="http://schemas.microsoft.com/office/drawing/2014/main" id="{40290145-4053-76C9-E677-B9BEA4A1D822}"/>
              </a:ext>
            </a:extLst>
          </p:cNvPr>
          <p:cNvGraphicFramePr>
            <a:graphicFrameLocks/>
          </p:cNvGraphicFramePr>
          <p:nvPr>
            <p:extLst>
              <p:ext uri="{D42A27DB-BD31-4B8C-83A1-F6EECF244321}">
                <p14:modId xmlns:p14="http://schemas.microsoft.com/office/powerpoint/2010/main" val="2987441922"/>
              </p:ext>
            </p:extLst>
          </p:nvPr>
        </p:nvGraphicFramePr>
        <p:xfrm>
          <a:off x="7268095" y="1276159"/>
          <a:ext cx="4572000" cy="2730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367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
            <a:extLst>
              <a:ext uri="{FF2B5EF4-FFF2-40B4-BE49-F238E27FC236}">
                <a16:creationId xmlns:a16="http://schemas.microsoft.com/office/drawing/2014/main" id="{A31B23CB-0824-54A2-B886-E42E7B0382A5}"/>
              </a:ext>
            </a:extLst>
          </p:cNvPr>
          <p:cNvSpPr txBox="1">
            <a:spLocks/>
          </p:cNvSpPr>
          <p:nvPr/>
        </p:nvSpPr>
        <p:spPr>
          <a:xfrm>
            <a:off x="2455297" y="2543690"/>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Geïntegreerd</a:t>
            </a:r>
            <a:r>
              <a:rPr lang="en-GB" sz="1200" b="1" dirty="0"/>
              <a:t> </a:t>
            </a:r>
            <a:r>
              <a:rPr lang="en-GB" sz="1200" b="1" dirty="0" err="1"/>
              <a:t>gebruikers</a:t>
            </a:r>
            <a:r>
              <a:rPr lang="en-GB" sz="1200" b="1" dirty="0"/>
              <a:t>- </a:t>
            </a:r>
            <a:r>
              <a:rPr lang="en-GB" sz="1200" b="1" dirty="0" err="1"/>
              <a:t>en</a:t>
            </a:r>
            <a:r>
              <a:rPr lang="en-GB" sz="1200" b="1" dirty="0"/>
              <a:t> </a:t>
            </a:r>
            <a:r>
              <a:rPr lang="en-GB" sz="1200" b="1" dirty="0" err="1"/>
              <a:t>toegangsbeheer</a:t>
            </a:r>
            <a:endParaRPr lang="en-GB" sz="1200" b="1" dirty="0"/>
          </a:p>
        </p:txBody>
      </p:sp>
      <p:pic>
        <p:nvPicPr>
          <p:cNvPr id="72" name="Content Placeholder 28">
            <a:extLst>
              <a:ext uri="{FF2B5EF4-FFF2-40B4-BE49-F238E27FC236}">
                <a16:creationId xmlns:a16="http://schemas.microsoft.com/office/drawing/2014/main" id="{FDFC651C-D67F-1C46-C174-AD314A10C2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38228" y="1591190"/>
            <a:ext cx="952500" cy="952500"/>
          </a:xfrm>
          <a:prstGeom prst="rect">
            <a:avLst/>
          </a:prstGeom>
        </p:spPr>
      </p:pic>
      <p:sp>
        <p:nvSpPr>
          <p:cNvPr id="2" name="Text Placeholder 1"/>
          <p:cNvSpPr>
            <a:spLocks noGrp="1"/>
          </p:cNvSpPr>
          <p:nvPr>
            <p:ph type="body" sz="quarter" idx="11"/>
          </p:nvPr>
        </p:nvSpPr>
        <p:spPr/>
        <p:txBody>
          <a:bodyPr/>
          <a:lstStyle/>
          <a:p>
            <a:r>
              <a:rPr lang="en-US" dirty="0"/>
              <a:t>eHealth-platform </a:t>
            </a:r>
            <a:r>
              <a:rPr lang="en-US" dirty="0" err="1"/>
              <a:t>basisdiensten</a:t>
            </a:r>
            <a:endParaRPr lang="fr-BE" dirty="0"/>
          </a:p>
        </p:txBody>
      </p:sp>
      <p:sp>
        <p:nvSpPr>
          <p:cNvPr id="30" name="Text Placeholder 7">
            <a:extLst>
              <a:ext uri="{FF2B5EF4-FFF2-40B4-BE49-F238E27FC236}">
                <a16:creationId xmlns:a16="http://schemas.microsoft.com/office/drawing/2014/main" id="{A51C015D-4EF8-2656-0CC4-AE81EF985151}"/>
              </a:ext>
            </a:extLst>
          </p:cNvPr>
          <p:cNvSpPr txBox="1">
            <a:spLocks/>
          </p:cNvSpPr>
          <p:nvPr/>
        </p:nvSpPr>
        <p:spPr>
          <a:xfrm>
            <a:off x="8414592" y="259328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err="1"/>
              <a:t>Beveiligde</a:t>
            </a:r>
            <a:r>
              <a:rPr lang="en-GB" sz="1200" dirty="0"/>
              <a:t> </a:t>
            </a:r>
            <a:r>
              <a:rPr lang="en-GB" sz="1200" dirty="0" err="1"/>
              <a:t>elektronische</a:t>
            </a:r>
            <a:r>
              <a:rPr lang="en-GB" sz="1200" dirty="0"/>
              <a:t> </a:t>
            </a:r>
            <a:r>
              <a:rPr lang="en-GB" sz="1200" dirty="0" err="1"/>
              <a:t>brievenbus</a:t>
            </a:r>
            <a:endParaRPr lang="en-BE" sz="1200" dirty="0"/>
          </a:p>
        </p:txBody>
      </p:sp>
      <p:pic>
        <p:nvPicPr>
          <p:cNvPr id="31" name="Content Placeholder 28">
            <a:extLst>
              <a:ext uri="{FF2B5EF4-FFF2-40B4-BE49-F238E27FC236}">
                <a16:creationId xmlns:a16="http://schemas.microsoft.com/office/drawing/2014/main" id="{49528304-2D08-0E31-7B60-70B59E14A5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7744" y="1528650"/>
            <a:ext cx="952500" cy="952500"/>
          </a:xfrm>
          <a:prstGeom prst="rect">
            <a:avLst/>
          </a:prstGeom>
        </p:spPr>
      </p:pic>
      <p:sp>
        <p:nvSpPr>
          <p:cNvPr id="51" name="Text Placeholder 7">
            <a:extLst>
              <a:ext uri="{FF2B5EF4-FFF2-40B4-BE49-F238E27FC236}">
                <a16:creationId xmlns:a16="http://schemas.microsoft.com/office/drawing/2014/main" id="{51AF37B8-DB2D-59A9-D8CA-025FC69B064E}"/>
              </a:ext>
            </a:extLst>
          </p:cNvPr>
          <p:cNvSpPr txBox="1">
            <a:spLocks/>
          </p:cNvSpPr>
          <p:nvPr/>
        </p:nvSpPr>
        <p:spPr>
          <a:xfrm>
            <a:off x="521924" y="2738983"/>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eHealth-</a:t>
            </a:r>
            <a:br>
              <a:rPr lang="en-GB" sz="1200" dirty="0"/>
            </a:br>
            <a:r>
              <a:rPr lang="en-GB" sz="1200" dirty="0" err="1"/>
              <a:t>certificaten</a:t>
            </a:r>
            <a:endParaRPr lang="en-BE" sz="1200" dirty="0"/>
          </a:p>
        </p:txBody>
      </p:sp>
      <p:pic>
        <p:nvPicPr>
          <p:cNvPr id="52" name="Content Placeholder 28">
            <a:extLst>
              <a:ext uri="{FF2B5EF4-FFF2-40B4-BE49-F238E27FC236}">
                <a16:creationId xmlns:a16="http://schemas.microsoft.com/office/drawing/2014/main" id="{B2EA87C9-C918-2E71-F65F-579F0869BB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06551" y="1715790"/>
            <a:ext cx="952500" cy="952500"/>
          </a:xfrm>
          <a:prstGeom prst="rect">
            <a:avLst/>
          </a:prstGeom>
        </p:spPr>
      </p:pic>
      <p:sp>
        <p:nvSpPr>
          <p:cNvPr id="55" name="Text Placeholder 7">
            <a:extLst>
              <a:ext uri="{FF2B5EF4-FFF2-40B4-BE49-F238E27FC236}">
                <a16:creationId xmlns:a16="http://schemas.microsoft.com/office/drawing/2014/main" id="{F00954EB-A293-37F4-4757-F37FA17C7386}"/>
              </a:ext>
            </a:extLst>
          </p:cNvPr>
          <p:cNvSpPr txBox="1">
            <a:spLocks/>
          </p:cNvSpPr>
          <p:nvPr/>
        </p:nvSpPr>
        <p:spPr>
          <a:xfrm>
            <a:off x="7165899" y="466455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Raadpleging</a:t>
            </a:r>
            <a:r>
              <a:rPr lang="en-GB" sz="1200" b="1" dirty="0"/>
              <a:t> </a:t>
            </a:r>
            <a:r>
              <a:rPr lang="en-GB" sz="1200" b="1" dirty="0" err="1"/>
              <a:t>Rijksregister</a:t>
            </a:r>
            <a:endParaRPr lang="en-GB" sz="1200" b="1" dirty="0"/>
          </a:p>
        </p:txBody>
      </p:sp>
      <p:pic>
        <p:nvPicPr>
          <p:cNvPr id="56" name="Content Placeholder 28">
            <a:extLst>
              <a:ext uri="{FF2B5EF4-FFF2-40B4-BE49-F238E27FC236}">
                <a16:creationId xmlns:a16="http://schemas.microsoft.com/office/drawing/2014/main" id="{4C5CDCAC-710B-D012-AC81-9A025A3A55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597534" y="3685178"/>
            <a:ext cx="952500" cy="952500"/>
          </a:xfrm>
          <a:prstGeom prst="rect">
            <a:avLst/>
          </a:prstGeom>
        </p:spPr>
      </p:pic>
      <p:sp>
        <p:nvSpPr>
          <p:cNvPr id="57" name="Text Placeholder 7">
            <a:extLst>
              <a:ext uri="{FF2B5EF4-FFF2-40B4-BE49-F238E27FC236}">
                <a16:creationId xmlns:a16="http://schemas.microsoft.com/office/drawing/2014/main" id="{B7552765-4E97-4553-38C7-F20131DBDE25}"/>
              </a:ext>
            </a:extLst>
          </p:cNvPr>
          <p:cNvSpPr txBox="1">
            <a:spLocks/>
          </p:cNvSpPr>
          <p:nvPr/>
        </p:nvSpPr>
        <p:spPr>
          <a:xfrm>
            <a:off x="5181855" y="463399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Coördinatie</a:t>
            </a:r>
            <a:r>
              <a:rPr lang="en-GB" sz="1200" b="1" dirty="0"/>
              <a:t> van </a:t>
            </a:r>
            <a:r>
              <a:rPr lang="en-GB" sz="1200" b="1" dirty="0" err="1"/>
              <a:t>elektronische</a:t>
            </a:r>
            <a:r>
              <a:rPr lang="en-GB" sz="1200" b="1" dirty="0"/>
              <a:t> </a:t>
            </a:r>
            <a:r>
              <a:rPr lang="en-GB" sz="1200" b="1" dirty="0" err="1"/>
              <a:t>deelprocessen</a:t>
            </a:r>
            <a:endParaRPr lang="en-GB" sz="1200" b="1" dirty="0"/>
          </a:p>
        </p:txBody>
      </p:sp>
      <p:pic>
        <p:nvPicPr>
          <p:cNvPr id="58" name="Content Placeholder 28">
            <a:extLst>
              <a:ext uri="{FF2B5EF4-FFF2-40B4-BE49-F238E27FC236}">
                <a16:creationId xmlns:a16="http://schemas.microsoft.com/office/drawing/2014/main" id="{2B617381-9B6F-E4BB-86A6-FDA80B9ED3B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564787" y="3528014"/>
            <a:ext cx="952500" cy="952500"/>
          </a:xfrm>
          <a:prstGeom prst="rect">
            <a:avLst/>
          </a:prstGeom>
        </p:spPr>
      </p:pic>
      <p:sp>
        <p:nvSpPr>
          <p:cNvPr id="63" name="Text Placeholder 7">
            <a:extLst>
              <a:ext uri="{FF2B5EF4-FFF2-40B4-BE49-F238E27FC236}">
                <a16:creationId xmlns:a16="http://schemas.microsoft.com/office/drawing/2014/main" id="{DC601630-1E2A-151B-CD0B-9AB7189A9E35}"/>
              </a:ext>
            </a:extLst>
          </p:cNvPr>
          <p:cNvSpPr txBox="1">
            <a:spLocks/>
          </p:cNvSpPr>
          <p:nvPr/>
        </p:nvSpPr>
        <p:spPr>
          <a:xfrm>
            <a:off x="4387086" y="257767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T</a:t>
            </a:r>
            <a:r>
              <a:rPr lang="en-GB" sz="1200" b="1" dirty="0"/>
              <a:t>imestamping</a:t>
            </a:r>
          </a:p>
        </p:txBody>
      </p:sp>
      <p:pic>
        <p:nvPicPr>
          <p:cNvPr id="64" name="Content Placeholder 28">
            <a:extLst>
              <a:ext uri="{FF2B5EF4-FFF2-40B4-BE49-F238E27FC236}">
                <a16:creationId xmlns:a16="http://schemas.microsoft.com/office/drawing/2014/main" id="{3C9D1E35-1F94-CDD5-9F35-4CAD6F83349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770017" y="1591190"/>
            <a:ext cx="952500" cy="952500"/>
          </a:xfrm>
          <a:prstGeom prst="rect">
            <a:avLst/>
          </a:prstGeom>
        </p:spPr>
      </p:pic>
      <p:sp>
        <p:nvSpPr>
          <p:cNvPr id="69" name="Text Placeholder 7">
            <a:extLst>
              <a:ext uri="{FF2B5EF4-FFF2-40B4-BE49-F238E27FC236}">
                <a16:creationId xmlns:a16="http://schemas.microsoft.com/office/drawing/2014/main" id="{BB86E9B6-FC2D-0B3B-9CAA-6A52D3BC6AAA}"/>
              </a:ext>
            </a:extLst>
          </p:cNvPr>
          <p:cNvSpPr txBox="1">
            <a:spLocks/>
          </p:cNvSpPr>
          <p:nvPr/>
        </p:nvSpPr>
        <p:spPr>
          <a:xfrm>
            <a:off x="10147563" y="2543690"/>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Beheer</a:t>
            </a:r>
            <a:r>
              <a:rPr lang="en-GB" sz="1200" b="1" dirty="0"/>
              <a:t> van</a:t>
            </a:r>
            <a:br>
              <a:rPr lang="en-GB" sz="1200" b="1" dirty="0"/>
            </a:br>
            <a:r>
              <a:rPr lang="en-GB" sz="1200" b="1" dirty="0"/>
              <a:t>loggings</a:t>
            </a:r>
          </a:p>
        </p:txBody>
      </p:sp>
      <p:pic>
        <p:nvPicPr>
          <p:cNvPr id="70" name="Content Placeholder 28">
            <a:extLst>
              <a:ext uri="{FF2B5EF4-FFF2-40B4-BE49-F238E27FC236}">
                <a16:creationId xmlns:a16="http://schemas.microsoft.com/office/drawing/2014/main" id="{3C39EEDA-507C-0DA5-2376-3914479D0B1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498406" y="1628542"/>
            <a:ext cx="952500" cy="952500"/>
          </a:xfrm>
          <a:prstGeom prst="rect">
            <a:avLst/>
          </a:prstGeom>
        </p:spPr>
      </p:pic>
      <p:sp>
        <p:nvSpPr>
          <p:cNvPr id="74" name="Text Placeholder 7">
            <a:extLst>
              <a:ext uri="{FF2B5EF4-FFF2-40B4-BE49-F238E27FC236}">
                <a16:creationId xmlns:a16="http://schemas.microsoft.com/office/drawing/2014/main" id="{08024106-44DD-6E27-D3E9-345B75165700}"/>
              </a:ext>
            </a:extLst>
          </p:cNvPr>
          <p:cNvSpPr txBox="1">
            <a:spLocks/>
          </p:cNvSpPr>
          <p:nvPr/>
        </p:nvSpPr>
        <p:spPr>
          <a:xfrm>
            <a:off x="1312385" y="4717411"/>
            <a:ext cx="185580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Verwijzings</a:t>
            </a:r>
            <a:r>
              <a:rPr lang="en-GB" sz="1200" b="1" dirty="0"/>
              <a:t>-</a:t>
            </a:r>
            <a:br>
              <a:rPr lang="en-GB" sz="1200" b="1" dirty="0"/>
            </a:br>
            <a:r>
              <a:rPr lang="en-GB" sz="1200" b="1" dirty="0" err="1"/>
              <a:t>repertorium</a:t>
            </a:r>
            <a:endParaRPr lang="en-GB" sz="1200" b="1" dirty="0"/>
          </a:p>
        </p:txBody>
      </p:sp>
      <p:pic>
        <p:nvPicPr>
          <p:cNvPr id="75" name="Content Placeholder 28">
            <a:extLst>
              <a:ext uri="{FF2B5EF4-FFF2-40B4-BE49-F238E27FC236}">
                <a16:creationId xmlns:a16="http://schemas.microsoft.com/office/drawing/2014/main" id="{692F725B-A957-4FF1-B31B-0FD1D340F94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728575" y="3665601"/>
            <a:ext cx="952500" cy="952500"/>
          </a:xfrm>
          <a:prstGeom prst="rect">
            <a:avLst/>
          </a:prstGeom>
        </p:spPr>
      </p:pic>
      <p:sp>
        <p:nvSpPr>
          <p:cNvPr id="76" name="Text Placeholder 7">
            <a:extLst>
              <a:ext uri="{FF2B5EF4-FFF2-40B4-BE49-F238E27FC236}">
                <a16:creationId xmlns:a16="http://schemas.microsoft.com/office/drawing/2014/main" id="{5CC3970B-1236-99AB-4F82-9FC58E08D76F}"/>
              </a:ext>
            </a:extLst>
          </p:cNvPr>
          <p:cNvSpPr txBox="1">
            <a:spLocks/>
          </p:cNvSpPr>
          <p:nvPr/>
        </p:nvSpPr>
        <p:spPr>
          <a:xfrm>
            <a:off x="3274948" y="475948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Portaal</a:t>
            </a:r>
            <a:endParaRPr lang="en-GB" sz="1200" b="1" dirty="0"/>
          </a:p>
        </p:txBody>
      </p:sp>
      <p:pic>
        <p:nvPicPr>
          <p:cNvPr id="77" name="Content Placeholder 28">
            <a:extLst>
              <a:ext uri="{FF2B5EF4-FFF2-40B4-BE49-F238E27FC236}">
                <a16:creationId xmlns:a16="http://schemas.microsoft.com/office/drawing/2014/main" id="{1ABF3212-B0C8-0399-01CE-2D58B2DAF0F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646681" y="3665601"/>
            <a:ext cx="952500" cy="952500"/>
          </a:xfrm>
          <a:prstGeom prst="rect">
            <a:avLst/>
          </a:prstGeom>
        </p:spPr>
      </p:pic>
      <p:sp>
        <p:nvSpPr>
          <p:cNvPr id="78" name="Text Placeholder 7">
            <a:extLst>
              <a:ext uri="{FF2B5EF4-FFF2-40B4-BE49-F238E27FC236}">
                <a16:creationId xmlns:a16="http://schemas.microsoft.com/office/drawing/2014/main" id="{E0599A58-010A-9118-DEBD-94BEFD889BE3}"/>
              </a:ext>
            </a:extLst>
          </p:cNvPr>
          <p:cNvSpPr txBox="1">
            <a:spLocks/>
          </p:cNvSpPr>
          <p:nvPr/>
        </p:nvSpPr>
        <p:spPr>
          <a:xfrm>
            <a:off x="6370949"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Systeem</a:t>
            </a:r>
            <a:r>
              <a:rPr lang="en-GB" sz="1200" b="1" dirty="0"/>
              <a:t> </a:t>
            </a:r>
            <a:r>
              <a:rPr lang="en-GB" sz="1200" b="1" dirty="0" err="1"/>
              <a:t>voor</a:t>
            </a:r>
            <a:br>
              <a:rPr lang="en-GB" sz="1200" dirty="0"/>
            </a:br>
            <a:r>
              <a:rPr lang="en-GB" sz="1200" b="1" dirty="0"/>
              <a:t>end-to-end</a:t>
            </a:r>
            <a:br>
              <a:rPr lang="en-GB" sz="1200" b="1" dirty="0"/>
            </a:br>
            <a:r>
              <a:rPr lang="en-GB" sz="1200" b="1" dirty="0" err="1"/>
              <a:t>vercijfering</a:t>
            </a:r>
            <a:endParaRPr lang="en-GB" sz="1200" b="1" dirty="0"/>
          </a:p>
        </p:txBody>
      </p:sp>
      <p:pic>
        <p:nvPicPr>
          <p:cNvPr id="79" name="Content Placeholder 28">
            <a:extLst>
              <a:ext uri="{FF2B5EF4-FFF2-40B4-BE49-F238E27FC236}">
                <a16:creationId xmlns:a16="http://schemas.microsoft.com/office/drawing/2014/main" id="{02ECFDC3-5125-F966-4C95-1768AFCA673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6772333" y="1590819"/>
            <a:ext cx="952500" cy="952500"/>
          </a:xfrm>
          <a:prstGeom prst="rect">
            <a:avLst/>
          </a:prstGeom>
        </p:spPr>
      </p:pic>
      <p:sp>
        <p:nvSpPr>
          <p:cNvPr id="25" name="Text Placeholder 7">
            <a:extLst>
              <a:ext uri="{FF2B5EF4-FFF2-40B4-BE49-F238E27FC236}">
                <a16:creationId xmlns:a16="http://schemas.microsoft.com/office/drawing/2014/main" id="{C03E1850-6129-4D6D-96A6-DCD4E32EE428}"/>
              </a:ext>
            </a:extLst>
          </p:cNvPr>
          <p:cNvSpPr txBox="1">
            <a:spLocks/>
          </p:cNvSpPr>
          <p:nvPr/>
        </p:nvSpPr>
        <p:spPr>
          <a:xfrm>
            <a:off x="9431327" y="471741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err="1"/>
              <a:t>Pseudonimisering</a:t>
            </a:r>
            <a:br>
              <a:rPr lang="en-GB" sz="1200" dirty="0"/>
            </a:br>
            <a:r>
              <a:rPr lang="en-GB" sz="1200" b="1" dirty="0"/>
              <a:t>&amp; </a:t>
            </a:r>
            <a:r>
              <a:rPr lang="en-GB" sz="1200" b="1" dirty="0" err="1"/>
              <a:t>anonimisering</a:t>
            </a:r>
            <a:endParaRPr lang="en-GB" sz="1200" b="1" dirty="0"/>
          </a:p>
        </p:txBody>
      </p:sp>
      <p:pic>
        <p:nvPicPr>
          <p:cNvPr id="26" name="Content Placeholder 28">
            <a:extLst>
              <a:ext uri="{FF2B5EF4-FFF2-40B4-BE49-F238E27FC236}">
                <a16:creationId xmlns:a16="http://schemas.microsoft.com/office/drawing/2014/main" id="{B168AF7A-48FF-4CAD-88F1-B93D9D5DE69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9783584" y="3685955"/>
            <a:ext cx="952500" cy="952500"/>
          </a:xfrm>
          <a:prstGeom prst="rect">
            <a:avLst/>
          </a:prstGeom>
        </p:spPr>
      </p:pic>
    </p:spTree>
    <p:extLst>
      <p:ext uri="{BB962C8B-B14F-4D97-AF65-F5344CB8AC3E}">
        <p14:creationId xmlns:p14="http://schemas.microsoft.com/office/powerpoint/2010/main" val="3873687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fontScale="77500" lnSpcReduction="20000"/>
          </a:bodyPr>
          <a:lstStyle/>
          <a:p>
            <a:pPr lvl="1"/>
            <a:endParaRPr lang="nl-BE" dirty="0"/>
          </a:p>
          <a:p>
            <a:endParaRPr lang="en-GB" dirty="0"/>
          </a:p>
          <a:p>
            <a:pPr lvl="1"/>
            <a:endParaRPr lang="en-GB" dirty="0"/>
          </a:p>
          <a:p>
            <a:pPr lvl="1"/>
            <a:endParaRPr lang="en-GB" dirty="0"/>
          </a:p>
          <a:p>
            <a:pPr lvl="1"/>
            <a:r>
              <a:rPr lang="en-GB" dirty="0"/>
              <a:t> </a:t>
            </a:r>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a:xfrm>
            <a:off x="900000" y="1389702"/>
            <a:ext cx="10213776" cy="4977848"/>
          </a:xfrm>
        </p:spPr>
        <p:txBody>
          <a:bodyPr>
            <a:normAutofit fontScale="92500" lnSpcReduction="10000"/>
          </a:bodyPr>
          <a:lstStyle/>
          <a:p>
            <a:pPr lvl="1"/>
            <a:r>
              <a:rPr lang="nl-BE" dirty="0"/>
              <a:t>13 rubrieken met bijhorende </a:t>
            </a:r>
            <a:r>
              <a:rPr lang="nl-BE" dirty="0" err="1"/>
              <a:t>caresets</a:t>
            </a:r>
            <a:r>
              <a:rPr lang="nl-BE" dirty="0"/>
              <a:t> overeenkomstig FHIR-standaard en met </a:t>
            </a:r>
            <a:r>
              <a:rPr lang="nl-BE" dirty="0" err="1"/>
              <a:t>value</a:t>
            </a:r>
            <a:r>
              <a:rPr lang="nl-BE" dirty="0"/>
              <a:t> sets (</a:t>
            </a:r>
            <a:r>
              <a:rPr lang="nl-BE" dirty="0" err="1"/>
              <a:t>Snomed</a:t>
            </a:r>
            <a:r>
              <a:rPr lang="nl-BE" dirty="0"/>
              <a:t> CT, LOINC)</a:t>
            </a:r>
          </a:p>
          <a:p>
            <a:pPr lvl="2"/>
            <a:r>
              <a:rPr lang="nl-BE" dirty="0"/>
              <a:t>probleemlijst</a:t>
            </a:r>
          </a:p>
          <a:p>
            <a:pPr lvl="2"/>
            <a:r>
              <a:rPr lang="nl-BE" dirty="0"/>
              <a:t>klinische gegevens</a:t>
            </a:r>
          </a:p>
          <a:p>
            <a:pPr lvl="2"/>
            <a:r>
              <a:rPr lang="nl-BE" dirty="0"/>
              <a:t>labo</a:t>
            </a:r>
          </a:p>
          <a:p>
            <a:pPr lvl="2"/>
            <a:r>
              <a:rPr lang="nl-BE" dirty="0"/>
              <a:t>beeldvorming</a:t>
            </a:r>
          </a:p>
          <a:p>
            <a:pPr lvl="2"/>
            <a:r>
              <a:rPr lang="nl-BE" dirty="0"/>
              <a:t>medicatie-overzicht</a:t>
            </a:r>
          </a:p>
          <a:p>
            <a:pPr lvl="2"/>
            <a:r>
              <a:rPr lang="nl-BE" dirty="0"/>
              <a:t>vaccinaties</a:t>
            </a:r>
          </a:p>
          <a:p>
            <a:pPr lvl="2"/>
            <a:r>
              <a:rPr lang="nl-BE" dirty="0"/>
              <a:t>allergie</a:t>
            </a:r>
          </a:p>
          <a:p>
            <a:pPr lvl="2"/>
            <a:r>
              <a:rPr lang="nl-BE" dirty="0" err="1"/>
              <a:t>telemonitoringgegevens</a:t>
            </a:r>
            <a:endParaRPr lang="nl-BE" dirty="0"/>
          </a:p>
          <a:p>
            <a:pPr lvl="2"/>
            <a:r>
              <a:rPr lang="nl-BE" dirty="0"/>
              <a:t>sociale factoren</a:t>
            </a:r>
          </a:p>
          <a:p>
            <a:pPr lvl="2"/>
            <a:r>
              <a:rPr lang="nl-BE" dirty="0"/>
              <a:t>familiale context</a:t>
            </a:r>
          </a:p>
          <a:p>
            <a:pPr lvl="2"/>
            <a:r>
              <a:rPr lang="nl-BE" dirty="0"/>
              <a:t>levensdoelen</a:t>
            </a:r>
          </a:p>
          <a:p>
            <a:pPr lvl="2"/>
            <a:r>
              <a:rPr lang="nl-BE" dirty="0"/>
              <a:t>zorgplan &amp; -team</a:t>
            </a:r>
          </a:p>
          <a:p>
            <a:pPr lvl="2"/>
            <a:r>
              <a:rPr lang="nl-BE" dirty="0" err="1"/>
              <a:t>BelRAI</a:t>
            </a:r>
            <a:r>
              <a:rPr lang="nl-BE" dirty="0"/>
              <a:t> evaluatie</a:t>
            </a:r>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2. B-IHR werkomgeving (BWO A)</a:t>
            </a:r>
          </a:p>
        </p:txBody>
      </p:sp>
    </p:spTree>
    <p:extLst>
      <p:ext uri="{BB962C8B-B14F-4D97-AF65-F5344CB8AC3E}">
        <p14:creationId xmlns:p14="http://schemas.microsoft.com/office/powerpoint/2010/main" val="2584142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a:xfrm>
            <a:off x="900000" y="1439577"/>
            <a:ext cx="10213776" cy="4733641"/>
          </a:xfrm>
        </p:spPr>
        <p:txBody>
          <a:bodyPr>
            <a:normAutofit/>
          </a:bodyPr>
          <a:lstStyle/>
          <a:p>
            <a:pPr lvl="1"/>
            <a:r>
              <a:rPr lang="nl-BE" dirty="0"/>
              <a:t>operationalisering op basis van zorgepisodes</a:t>
            </a:r>
          </a:p>
          <a:p>
            <a:pPr lvl="2"/>
            <a:r>
              <a:rPr lang="nl-BE" dirty="0"/>
              <a:t>geheel van registraties</a:t>
            </a:r>
          </a:p>
          <a:p>
            <a:pPr lvl="2"/>
            <a:r>
              <a:rPr lang="nl-BE" dirty="0"/>
              <a:t>door de betrokken zorgverleners, de zorggebruiker en eventueel ook de mantelzorgers</a:t>
            </a:r>
          </a:p>
          <a:p>
            <a:pPr lvl="2"/>
            <a:r>
              <a:rPr lang="nl-BE" dirty="0"/>
              <a:t>die betrekking hebben op een specifieke aandoening/gezondheidsprobleem</a:t>
            </a:r>
          </a:p>
          <a:p>
            <a:pPr lvl="2"/>
            <a:r>
              <a:rPr lang="nl-BE" dirty="0"/>
              <a:t>vanaf het moment dat de patiënt voor het eerst vraagt om professionele hulp</a:t>
            </a:r>
          </a:p>
          <a:p>
            <a:pPr lvl="2"/>
            <a:r>
              <a:rPr lang="nl-BE" dirty="0"/>
              <a:t>tot en met het laatste contact voor deze aandoening/gezondheidsprobleem</a:t>
            </a:r>
          </a:p>
          <a:p>
            <a:pPr lvl="1"/>
            <a:r>
              <a:rPr lang="nl-BE" dirty="0"/>
              <a:t>in eerste fase</a:t>
            </a:r>
          </a:p>
          <a:p>
            <a:pPr lvl="2"/>
            <a:r>
              <a:rPr lang="nl-BE" dirty="0"/>
              <a:t>huisartsen</a:t>
            </a:r>
          </a:p>
          <a:p>
            <a:pPr lvl="2"/>
            <a:r>
              <a:rPr lang="nl-BE" dirty="0"/>
              <a:t>apothekers</a:t>
            </a:r>
          </a:p>
          <a:p>
            <a:pPr lvl="2"/>
            <a:r>
              <a:rPr lang="nl-BE" dirty="0"/>
              <a:t>verpleegkundigen</a:t>
            </a:r>
          </a:p>
          <a:p>
            <a:pPr lvl="2"/>
            <a:r>
              <a:rPr lang="nl-BE" dirty="0"/>
              <a:t>kinesitherapeuten</a:t>
            </a:r>
          </a:p>
          <a:p>
            <a:pPr lvl="1"/>
            <a:r>
              <a:rPr lang="nl-BE" dirty="0"/>
              <a:t>co-creatie</a:t>
            </a:r>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2. B-IHR werkomgeving (BWO B)</a:t>
            </a:r>
          </a:p>
        </p:txBody>
      </p:sp>
    </p:spTree>
    <p:extLst>
      <p:ext uri="{BB962C8B-B14F-4D97-AF65-F5344CB8AC3E}">
        <p14:creationId xmlns:p14="http://schemas.microsoft.com/office/powerpoint/2010/main" val="1257023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E1CA02A-9674-4A14-866D-B96BCAA47CA7}"/>
              </a:ext>
            </a:extLst>
          </p:cNvPr>
          <p:cNvSpPr>
            <a:spLocks noGrp="1"/>
          </p:cNvSpPr>
          <p:nvPr>
            <p:ph type="body" sz="quarter" idx="11"/>
          </p:nvPr>
        </p:nvSpPr>
        <p:spPr>
          <a:xfrm>
            <a:off x="900000" y="75069"/>
            <a:ext cx="10213776" cy="1159527"/>
          </a:xfrm>
        </p:spPr>
        <p:txBody>
          <a:bodyPr/>
          <a:lstStyle/>
          <a:p>
            <a:r>
              <a:rPr lang="nl-BE" dirty="0"/>
              <a:t>3. Specifieke projecten en programma’s </a:t>
            </a:r>
          </a:p>
        </p:txBody>
      </p:sp>
      <p:pic>
        <p:nvPicPr>
          <p:cNvPr id="6" name="Afbeelding 5">
            <a:extLst>
              <a:ext uri="{FF2B5EF4-FFF2-40B4-BE49-F238E27FC236}">
                <a16:creationId xmlns:a16="http://schemas.microsoft.com/office/drawing/2014/main" id="{1C4DDD13-4E16-4A7F-8EBA-F9EFADC6ED72}"/>
              </a:ext>
            </a:extLst>
          </p:cNvPr>
          <p:cNvPicPr>
            <a:picLocks noChangeAspect="1"/>
          </p:cNvPicPr>
          <p:nvPr/>
        </p:nvPicPr>
        <p:blipFill>
          <a:blip r:embed="rId2"/>
          <a:stretch>
            <a:fillRect/>
          </a:stretch>
        </p:blipFill>
        <p:spPr>
          <a:xfrm>
            <a:off x="697912" y="1403989"/>
            <a:ext cx="10796175" cy="4796210"/>
          </a:xfrm>
          <a:prstGeom prst="rect">
            <a:avLst/>
          </a:prstGeom>
        </p:spPr>
      </p:pic>
    </p:spTree>
    <p:extLst>
      <p:ext uri="{BB962C8B-B14F-4D97-AF65-F5344CB8AC3E}">
        <p14:creationId xmlns:p14="http://schemas.microsoft.com/office/powerpoint/2010/main" val="726483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794F4B8-CCFB-4DA3-8E77-C6A9FEDED9F8}"/>
              </a:ext>
            </a:extLst>
          </p:cNvPr>
          <p:cNvSpPr>
            <a:spLocks noGrp="1"/>
          </p:cNvSpPr>
          <p:nvPr>
            <p:ph type="body" sz="quarter" idx="11"/>
          </p:nvPr>
        </p:nvSpPr>
        <p:spPr/>
        <p:txBody>
          <a:bodyPr/>
          <a:lstStyle/>
          <a:p>
            <a:r>
              <a:rPr lang="nl-BE" dirty="0" err="1"/>
              <a:t>Governance</a:t>
            </a:r>
            <a:endParaRPr lang="nl-BE" dirty="0"/>
          </a:p>
        </p:txBody>
      </p:sp>
      <p:sp>
        <p:nvSpPr>
          <p:cNvPr id="4" name="Rectangle 1">
            <a:extLst>
              <a:ext uri="{FF2B5EF4-FFF2-40B4-BE49-F238E27FC236}">
                <a16:creationId xmlns:a16="http://schemas.microsoft.com/office/drawing/2014/main" id="{2E847A86-311D-46A9-BEB8-17EDBE56B5DC}"/>
              </a:ext>
            </a:extLst>
          </p:cNvPr>
          <p:cNvSpPr/>
          <p:nvPr/>
        </p:nvSpPr>
        <p:spPr>
          <a:xfrm>
            <a:off x="633634" y="5174765"/>
            <a:ext cx="2040218" cy="459432"/>
          </a:xfrm>
          <a:prstGeom prst="rect">
            <a:avLst/>
          </a:prstGeom>
          <a:solidFill>
            <a:srgbClr val="00B8F5">
              <a:lumMod val="50000"/>
            </a:srgbClr>
          </a:solidFill>
          <a:ln w="12700" cap="flat" cmpd="sng" algn="ctr">
            <a:solidFill>
              <a:srgbClr val="00B8F5">
                <a:lumMod val="50000"/>
              </a:srgbClr>
            </a:solidFill>
            <a:prstDash val="solid"/>
            <a:miter lim="800000"/>
          </a:ln>
          <a:effectLst/>
        </p:spPr>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rPr>
              <a:t>Interfederaal overlegorgaan</a:t>
            </a:r>
          </a:p>
        </p:txBody>
      </p:sp>
      <p:sp>
        <p:nvSpPr>
          <p:cNvPr id="5" name="Star: 6 Points 2">
            <a:extLst>
              <a:ext uri="{FF2B5EF4-FFF2-40B4-BE49-F238E27FC236}">
                <a16:creationId xmlns:a16="http://schemas.microsoft.com/office/drawing/2014/main" id="{AC88D0E4-EA52-4E05-9850-A8A5AFDB4FDB}"/>
              </a:ext>
            </a:extLst>
          </p:cNvPr>
          <p:cNvSpPr/>
          <p:nvPr/>
        </p:nvSpPr>
        <p:spPr>
          <a:xfrm>
            <a:off x="682024" y="5751742"/>
            <a:ext cx="253906" cy="264275"/>
          </a:xfrm>
          <a:prstGeom prst="star6">
            <a:avLst/>
          </a:prstGeom>
          <a:solidFill>
            <a:srgbClr val="FFFFFF"/>
          </a:solidFill>
          <a:ln w="12700" cap="flat" cmpd="sng" algn="ctr">
            <a:solidFill>
              <a:srgbClr val="000000"/>
            </a:solidFill>
            <a:prstDash val="solid"/>
            <a:miter lim="800000"/>
          </a:ln>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0" i="0" u="none" strike="noStrike" kern="0" cap="none" spc="0" normalizeH="0" baseline="0" noProof="0" dirty="0" err="1">
              <a:ln>
                <a:noFill/>
              </a:ln>
              <a:solidFill>
                <a:srgbClr val="FFFFFF"/>
              </a:solidFill>
              <a:effectLst/>
              <a:uLnTx/>
              <a:uFillTx/>
              <a:latin typeface="Arial"/>
              <a:ea typeface="+mn-ea"/>
              <a:cs typeface="+mn-cs"/>
            </a:endParaRPr>
          </a:p>
        </p:txBody>
      </p:sp>
      <p:sp>
        <p:nvSpPr>
          <p:cNvPr id="6" name="Rectangle 3">
            <a:extLst>
              <a:ext uri="{FF2B5EF4-FFF2-40B4-BE49-F238E27FC236}">
                <a16:creationId xmlns:a16="http://schemas.microsoft.com/office/drawing/2014/main" id="{AA94BAEE-299F-4FAC-9635-DEE0E836340C}"/>
              </a:ext>
            </a:extLst>
          </p:cNvPr>
          <p:cNvSpPr/>
          <p:nvPr/>
        </p:nvSpPr>
        <p:spPr>
          <a:xfrm>
            <a:off x="984203" y="5797781"/>
            <a:ext cx="2040218" cy="264275"/>
          </a:xfrm>
          <a:prstGeom prst="rect">
            <a:avLst/>
          </a:prstGeom>
          <a:noFill/>
          <a:ln w="12700" cap="flat" cmpd="sng" algn="ctr">
            <a:noFill/>
            <a:prstDash val="solid"/>
            <a:miter lim="800000"/>
          </a:ln>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0" cap="none" spc="0" normalizeH="0" baseline="0" noProof="0" dirty="0">
                <a:ln>
                  <a:noFill/>
                </a:ln>
                <a:solidFill>
                  <a:srgbClr val="000000"/>
                </a:solidFill>
                <a:effectLst/>
                <a:uLnTx/>
                <a:uFillTx/>
                <a:latin typeface="Open Sans" pitchFamily="2" charset="0"/>
                <a:ea typeface="Open Sans" pitchFamily="2" charset="0"/>
                <a:cs typeface="Open Sans" pitchFamily="2" charset="0"/>
              </a:rPr>
              <a:t>Betrokkenheid stakeholders</a:t>
            </a:r>
          </a:p>
        </p:txBody>
      </p:sp>
      <p:grpSp>
        <p:nvGrpSpPr>
          <p:cNvPr id="7" name="Group 4">
            <a:extLst>
              <a:ext uri="{FF2B5EF4-FFF2-40B4-BE49-F238E27FC236}">
                <a16:creationId xmlns:a16="http://schemas.microsoft.com/office/drawing/2014/main" id="{3EE69250-47BC-4F2C-A0DB-2D5ECD3EBC9C}"/>
              </a:ext>
            </a:extLst>
          </p:cNvPr>
          <p:cNvGrpSpPr/>
          <p:nvPr/>
        </p:nvGrpSpPr>
        <p:grpSpPr>
          <a:xfrm>
            <a:off x="4669729" y="234460"/>
            <a:ext cx="6291348" cy="6339516"/>
            <a:chOff x="2075904" y="544539"/>
            <a:chExt cx="7377566" cy="7434050"/>
          </a:xfrm>
        </p:grpSpPr>
        <p:sp>
          <p:nvSpPr>
            <p:cNvPr id="8" name="Rectangle 5">
              <a:extLst>
                <a:ext uri="{FF2B5EF4-FFF2-40B4-BE49-F238E27FC236}">
                  <a16:creationId xmlns:a16="http://schemas.microsoft.com/office/drawing/2014/main" id="{86E76486-A408-43D1-B5F7-13FB88D151D0}"/>
                </a:ext>
              </a:extLst>
            </p:cNvPr>
            <p:cNvSpPr/>
            <p:nvPr/>
          </p:nvSpPr>
          <p:spPr>
            <a:xfrm>
              <a:off x="2075904" y="544539"/>
              <a:ext cx="7377566" cy="7434050"/>
            </a:xfrm>
            <a:prstGeom prst="rect">
              <a:avLst/>
            </a:prstGeom>
            <a:solidFill>
              <a:srgbClr val="FFFFFF"/>
            </a:solidFill>
            <a:ln w="12700" cap="flat" cmpd="sng" algn="ctr">
              <a:solidFill>
                <a:srgbClr val="00338D"/>
              </a:solidFill>
              <a:prstDash val="solid"/>
              <a:miter lim="800000"/>
            </a:ln>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0" i="0" u="none" strike="noStrike" kern="0" cap="none" spc="0" normalizeH="0" baseline="0" noProof="0" dirty="0" err="1">
                <a:ln>
                  <a:noFill/>
                </a:ln>
                <a:solidFill>
                  <a:srgbClr val="FFFFFF"/>
                </a:solidFill>
                <a:effectLst/>
                <a:uLnTx/>
                <a:uFillTx/>
                <a:latin typeface="Arial"/>
                <a:ea typeface="+mn-ea"/>
                <a:cs typeface="+mn-cs"/>
              </a:endParaRPr>
            </a:p>
          </p:txBody>
        </p:sp>
        <p:sp>
          <p:nvSpPr>
            <p:cNvPr id="9" name="TextBox 6">
              <a:extLst>
                <a:ext uri="{FF2B5EF4-FFF2-40B4-BE49-F238E27FC236}">
                  <a16:creationId xmlns:a16="http://schemas.microsoft.com/office/drawing/2014/main" id="{635C833F-1A76-4764-AC16-4A99D8975428}"/>
                </a:ext>
              </a:extLst>
            </p:cNvPr>
            <p:cNvSpPr txBox="1"/>
            <p:nvPr/>
          </p:nvSpPr>
          <p:spPr>
            <a:xfrm>
              <a:off x="2255549" y="705554"/>
              <a:ext cx="7153307" cy="433098"/>
            </a:xfrm>
            <a:prstGeom prst="rect">
              <a:avLst/>
            </a:prstGeom>
            <a:solidFill>
              <a:srgbClr val="0C233C">
                <a:lumMod val="10000"/>
                <a:lumOff val="9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b="1" i="0" u="none" strike="noStrike" kern="0" cap="none" spc="0" normalizeH="0" baseline="0" noProof="0" dirty="0">
                  <a:ln>
                    <a:noFill/>
                  </a:ln>
                  <a:solidFill>
                    <a:srgbClr val="002060"/>
                  </a:solidFill>
                  <a:effectLst/>
                  <a:uLnTx/>
                  <a:uFillTx/>
                  <a:latin typeface="Open Sans" pitchFamily="2" charset="0"/>
                  <a:ea typeface="Open Sans" pitchFamily="2" charset="0"/>
                  <a:cs typeface="Open Sans" pitchFamily="2" charset="0"/>
                </a:rPr>
                <a:t>Interfederale </a:t>
              </a:r>
              <a:r>
                <a:rPr kumimoji="0" lang="nl-BE" b="1" i="0" u="none" strike="noStrike" kern="0" cap="none" spc="0" normalizeH="0" baseline="0" noProof="0" dirty="0" err="1">
                  <a:ln>
                    <a:noFill/>
                  </a:ln>
                  <a:solidFill>
                    <a:srgbClr val="002060"/>
                  </a:solidFill>
                  <a:effectLst/>
                  <a:uLnTx/>
                  <a:uFillTx/>
                  <a:latin typeface="Open Sans" pitchFamily="2" charset="0"/>
                  <a:ea typeface="Open Sans" pitchFamily="2" charset="0"/>
                  <a:cs typeface="Open Sans" pitchFamily="2" charset="0"/>
                </a:rPr>
                <a:t>governance</a:t>
              </a:r>
              <a:r>
                <a:rPr kumimoji="0" lang="nl-BE" b="1" i="0" u="none" strike="noStrike" kern="0" cap="none" spc="0" normalizeH="0" baseline="0" noProof="0" dirty="0">
                  <a:ln>
                    <a:noFill/>
                  </a:ln>
                  <a:solidFill>
                    <a:srgbClr val="002060"/>
                  </a:solidFill>
                  <a:effectLst/>
                  <a:uLnTx/>
                  <a:uFillTx/>
                  <a:latin typeface="Open Sans" pitchFamily="2" charset="0"/>
                  <a:ea typeface="Open Sans" pitchFamily="2" charset="0"/>
                  <a:cs typeface="Open Sans" pitchFamily="2" charset="0"/>
                </a:rPr>
                <a:t> actieplan </a:t>
              </a:r>
              <a:r>
                <a:rPr kumimoji="0" lang="nl-BE" b="1" i="0" u="none" strike="noStrike" kern="0" cap="none" spc="0" normalizeH="0" baseline="0" noProof="0" dirty="0" err="1">
                  <a:ln>
                    <a:noFill/>
                  </a:ln>
                  <a:solidFill>
                    <a:srgbClr val="002060"/>
                  </a:solidFill>
                  <a:effectLst/>
                  <a:uLnTx/>
                  <a:uFillTx/>
                  <a:latin typeface="Open Sans" pitchFamily="2" charset="0"/>
                  <a:ea typeface="Open Sans" pitchFamily="2" charset="0"/>
                  <a:cs typeface="Open Sans" pitchFamily="2" charset="0"/>
                </a:rPr>
                <a:t>eGezondheid</a:t>
              </a:r>
              <a:endParaRPr kumimoji="0" lang="nl-BE" b="1" i="0" u="none" strike="noStrike" kern="0" cap="none" spc="0" normalizeH="0" baseline="0" noProof="0" dirty="0">
                <a:ln>
                  <a:noFill/>
                </a:ln>
                <a:solidFill>
                  <a:srgbClr val="002060"/>
                </a:solidFill>
                <a:effectLst/>
                <a:uLnTx/>
                <a:uFillTx/>
                <a:latin typeface="Open Sans" pitchFamily="2" charset="0"/>
                <a:ea typeface="Open Sans" pitchFamily="2" charset="0"/>
                <a:cs typeface="Open Sans" pitchFamily="2" charset="0"/>
              </a:endParaRPr>
            </a:p>
          </p:txBody>
        </p:sp>
        <p:sp>
          <p:nvSpPr>
            <p:cNvPr id="10" name="Rectangle 7">
              <a:extLst>
                <a:ext uri="{FF2B5EF4-FFF2-40B4-BE49-F238E27FC236}">
                  <a16:creationId xmlns:a16="http://schemas.microsoft.com/office/drawing/2014/main" id="{C8BA5E48-3C85-45E0-876F-5D123403C811}"/>
                </a:ext>
              </a:extLst>
            </p:cNvPr>
            <p:cNvSpPr>
              <a:spLocks/>
            </p:cNvSpPr>
            <p:nvPr/>
          </p:nvSpPr>
          <p:spPr>
            <a:xfrm>
              <a:off x="3988670" y="2708805"/>
              <a:ext cx="1479264" cy="1206301"/>
            </a:xfrm>
            <a:prstGeom prst="rect">
              <a:avLst/>
            </a:prstGeom>
            <a:solidFill>
              <a:srgbClr val="00B8F5">
                <a:lumMod val="50000"/>
              </a:srgbClr>
            </a:solidFill>
            <a:ln w="12700" cap="flat" cmpd="sng" algn="ctr">
              <a:solidFill>
                <a:srgbClr val="00B8F5">
                  <a:lumMod val="50000"/>
                </a:srgbClr>
              </a:solidFill>
              <a:prstDash val="solid"/>
              <a:miter lim="800000"/>
            </a:ln>
            <a:effectLst/>
          </p:spPr>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0" cap="none" spc="0" normalizeH="0" baseline="0" noProof="0" dirty="0" err="1">
                  <a:ln>
                    <a:noFill/>
                  </a:ln>
                  <a:solidFill>
                    <a:srgbClr val="FFFFFF"/>
                  </a:solidFill>
                  <a:effectLst/>
                  <a:uLnTx/>
                  <a:uFillTx/>
                  <a:latin typeface="Open Sans" pitchFamily="2" charset="0"/>
                  <a:ea typeface="Open Sans" pitchFamily="2" charset="0"/>
                  <a:cs typeface="Open Sans" pitchFamily="2" charset="0"/>
                </a:rPr>
                <a:t>Inter-adminis-tratief</a:t>
              </a:r>
              <a:r>
                <a:rPr lang="nl-BE" sz="1500" b="1" kern="0" dirty="0">
                  <a:solidFill>
                    <a:srgbClr val="FFFFFF"/>
                  </a:solidFill>
                  <a:latin typeface="Open Sans" pitchFamily="2" charset="0"/>
                  <a:ea typeface="Open Sans" pitchFamily="2" charset="0"/>
                  <a:cs typeface="Open Sans" pitchFamily="2" charset="0"/>
                </a:rPr>
                <a:t> </a:t>
              </a:r>
              <a:r>
                <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rPr>
                <a:t>platform</a:t>
              </a:r>
            </a:p>
          </p:txBody>
        </p:sp>
        <p:sp>
          <p:nvSpPr>
            <p:cNvPr id="11" name="Rectangle 8">
              <a:extLst>
                <a:ext uri="{FF2B5EF4-FFF2-40B4-BE49-F238E27FC236}">
                  <a16:creationId xmlns:a16="http://schemas.microsoft.com/office/drawing/2014/main" id="{104FD023-EFDE-4CC3-BFF0-E2908D6012AD}"/>
                </a:ext>
              </a:extLst>
            </p:cNvPr>
            <p:cNvSpPr>
              <a:spLocks/>
            </p:cNvSpPr>
            <p:nvPr/>
          </p:nvSpPr>
          <p:spPr>
            <a:xfrm>
              <a:off x="3988670" y="1573210"/>
              <a:ext cx="3864851" cy="654423"/>
            </a:xfrm>
            <a:prstGeom prst="rect">
              <a:avLst/>
            </a:prstGeom>
            <a:solidFill>
              <a:srgbClr val="00B8F5">
                <a:lumMod val="50000"/>
              </a:srgbClr>
            </a:solidFill>
            <a:ln w="12700" cap="flat" cmpd="sng" algn="ctr">
              <a:solidFill>
                <a:srgbClr val="00B8F5">
                  <a:lumMod val="50000"/>
                </a:srgbClr>
              </a:solidFill>
              <a:prstDash val="solid"/>
              <a:miter lim="800000"/>
            </a:ln>
            <a:effectLst/>
          </p:spPr>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rPr>
                <a:t>IMC Volksgezondheid</a:t>
              </a:r>
            </a:p>
          </p:txBody>
        </p:sp>
        <p:sp>
          <p:nvSpPr>
            <p:cNvPr id="12" name="Rectangle 9">
              <a:extLst>
                <a:ext uri="{FF2B5EF4-FFF2-40B4-BE49-F238E27FC236}">
                  <a16:creationId xmlns:a16="http://schemas.microsoft.com/office/drawing/2014/main" id="{8ADE929D-5189-4512-AEFD-E5EF81EB5CE8}"/>
                </a:ext>
              </a:extLst>
            </p:cNvPr>
            <p:cNvSpPr>
              <a:spLocks/>
            </p:cNvSpPr>
            <p:nvPr/>
          </p:nvSpPr>
          <p:spPr>
            <a:xfrm>
              <a:off x="6374257" y="2708805"/>
              <a:ext cx="1479264" cy="1206301"/>
            </a:xfrm>
            <a:prstGeom prst="rect">
              <a:avLst/>
            </a:prstGeom>
            <a:solidFill>
              <a:srgbClr val="00B8F5">
                <a:lumMod val="50000"/>
              </a:srgbClr>
            </a:solidFill>
            <a:ln w="12700" cap="flat" cmpd="sng" algn="ctr">
              <a:solidFill>
                <a:srgbClr val="00B8F5">
                  <a:lumMod val="50000"/>
                </a:srgbClr>
              </a:solidFill>
              <a:prstDash val="solid"/>
              <a:miter lim="800000"/>
            </a:ln>
            <a:effectLst/>
          </p:spPr>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rPr>
                <a:t>IKW eHealth</a:t>
              </a:r>
            </a:p>
          </p:txBody>
        </p:sp>
        <p:sp>
          <p:nvSpPr>
            <p:cNvPr id="13" name="Rectangle 10">
              <a:extLst>
                <a:ext uri="{FF2B5EF4-FFF2-40B4-BE49-F238E27FC236}">
                  <a16:creationId xmlns:a16="http://schemas.microsoft.com/office/drawing/2014/main" id="{3470B82B-CE8D-4A56-8957-7F9694388EBF}"/>
                </a:ext>
              </a:extLst>
            </p:cNvPr>
            <p:cNvSpPr>
              <a:spLocks/>
            </p:cNvSpPr>
            <p:nvPr/>
          </p:nvSpPr>
          <p:spPr>
            <a:xfrm>
              <a:off x="4027675" y="5776795"/>
              <a:ext cx="3786841" cy="767059"/>
            </a:xfrm>
            <a:prstGeom prst="rect">
              <a:avLst/>
            </a:prstGeom>
            <a:solidFill>
              <a:srgbClr val="00B8F5">
                <a:lumMod val="50000"/>
              </a:srgbClr>
            </a:solidFill>
            <a:ln w="12700" cap="flat" cmpd="sng" algn="ctr">
              <a:solidFill>
                <a:srgbClr val="00338D"/>
              </a:solidFill>
              <a:prstDash val="solid"/>
              <a:miter lim="800000"/>
            </a:ln>
            <a:effectLst>
              <a:outerShdw blurRad="63500" sx="102000" sy="102000" algn="ctr" rotWithShape="0">
                <a:prstClr val="black">
                  <a:alpha val="40000"/>
                </a:prstClr>
              </a:outerShdw>
            </a:effectLst>
          </p:spPr>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0" cap="none" spc="0" normalizeH="0" baseline="0" noProof="0" dirty="0" err="1">
                  <a:ln>
                    <a:noFill/>
                  </a:ln>
                  <a:solidFill>
                    <a:srgbClr val="FFFFFF"/>
                  </a:solidFill>
                  <a:effectLst/>
                  <a:uLnTx/>
                  <a:uFillTx/>
                  <a:latin typeface="Open Sans" pitchFamily="2" charset="0"/>
                  <a:ea typeface="Open Sans" pitchFamily="2" charset="0"/>
                  <a:cs typeface="Open Sans" pitchFamily="2" charset="0"/>
                </a:rPr>
                <a:t>Interfederale</a:t>
              </a:r>
              <a:r>
                <a:rPr kumimoji="0" lang="nl-BE" sz="14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rPr>
                <a:t> (juridisch-technische) werkgroep per programma</a:t>
              </a:r>
            </a:p>
          </p:txBody>
        </p:sp>
        <p:sp>
          <p:nvSpPr>
            <p:cNvPr id="14" name="Rectangle 11">
              <a:extLst>
                <a:ext uri="{FF2B5EF4-FFF2-40B4-BE49-F238E27FC236}">
                  <a16:creationId xmlns:a16="http://schemas.microsoft.com/office/drawing/2014/main" id="{874F6347-894F-4A4D-AC4B-66BDFF98BBEE}"/>
                </a:ext>
              </a:extLst>
            </p:cNvPr>
            <p:cNvSpPr/>
            <p:nvPr/>
          </p:nvSpPr>
          <p:spPr>
            <a:xfrm>
              <a:off x="4043717" y="6897308"/>
              <a:ext cx="3786840" cy="654423"/>
            </a:xfrm>
            <a:prstGeom prst="rect">
              <a:avLst/>
            </a:prstGeom>
            <a:solidFill>
              <a:srgbClr val="00B8F5">
                <a:lumMod val="50000"/>
              </a:srgbClr>
            </a:solidFill>
            <a:ln w="12700" cap="flat" cmpd="sng" algn="ctr">
              <a:solidFill>
                <a:srgbClr val="00338D"/>
              </a:solidFill>
              <a:prstDash val="solid"/>
              <a:miter lim="800000"/>
            </a:ln>
            <a:effectLst>
              <a:outerShdw blurRad="63500" sx="102000" sy="102000" algn="ctr" rotWithShape="0">
                <a:prstClr val="black">
                  <a:alpha val="40000"/>
                </a:prstClr>
              </a:outerShdw>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rPr>
                <a:t>		</a:t>
              </a:r>
            </a:p>
          </p:txBody>
        </p:sp>
        <p:sp>
          <p:nvSpPr>
            <p:cNvPr id="15" name="TextBox 12">
              <a:extLst>
                <a:ext uri="{FF2B5EF4-FFF2-40B4-BE49-F238E27FC236}">
                  <a16:creationId xmlns:a16="http://schemas.microsoft.com/office/drawing/2014/main" id="{11176C85-A58C-4E76-A6DD-B1021A703E2B}"/>
                </a:ext>
              </a:extLst>
            </p:cNvPr>
            <p:cNvSpPr txBox="1"/>
            <p:nvPr/>
          </p:nvSpPr>
          <p:spPr>
            <a:xfrm>
              <a:off x="4728301" y="6924334"/>
              <a:ext cx="2466865" cy="613555"/>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Stakeholderoverleg per programma</a:t>
              </a:r>
              <a:endParaRPr kumimoji="0" lang="nl-BE" sz="1400" b="0"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sp>
          <p:nvSpPr>
            <p:cNvPr id="16" name="Star: 6 Points 13">
              <a:extLst>
                <a:ext uri="{FF2B5EF4-FFF2-40B4-BE49-F238E27FC236}">
                  <a16:creationId xmlns:a16="http://schemas.microsoft.com/office/drawing/2014/main" id="{24AF1D40-5CD7-4F14-B52D-E9CB87A9931C}"/>
                </a:ext>
              </a:extLst>
            </p:cNvPr>
            <p:cNvSpPr/>
            <p:nvPr/>
          </p:nvSpPr>
          <p:spPr>
            <a:xfrm>
              <a:off x="7456707" y="6928862"/>
              <a:ext cx="253906" cy="264275"/>
            </a:xfrm>
            <a:prstGeom prst="star6">
              <a:avLst/>
            </a:prstGeom>
            <a:solidFill>
              <a:srgbClr val="FFFFFF"/>
            </a:solidFill>
            <a:ln w="12700" cap="flat" cmpd="sng" algn="ctr">
              <a:solidFill>
                <a:srgbClr val="00B8F5">
                  <a:lumMod val="50000"/>
                </a:srgbClr>
              </a:solidFill>
              <a:prstDash val="solid"/>
              <a:miter lim="800000"/>
            </a:ln>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7" name="Rectangle 14">
              <a:extLst>
                <a:ext uri="{FF2B5EF4-FFF2-40B4-BE49-F238E27FC236}">
                  <a16:creationId xmlns:a16="http://schemas.microsoft.com/office/drawing/2014/main" id="{D541BFAF-7A4F-4A8A-92D6-FE5F9E3C8588}"/>
                </a:ext>
              </a:extLst>
            </p:cNvPr>
            <p:cNvSpPr>
              <a:spLocks/>
            </p:cNvSpPr>
            <p:nvPr/>
          </p:nvSpPr>
          <p:spPr>
            <a:xfrm>
              <a:off x="4027675" y="4524152"/>
              <a:ext cx="3786841" cy="654423"/>
            </a:xfrm>
            <a:prstGeom prst="rect">
              <a:avLst/>
            </a:prstGeom>
            <a:solidFill>
              <a:srgbClr val="00B8F5">
                <a:lumMod val="50000"/>
              </a:srgbClr>
            </a:solidFill>
            <a:ln w="12700" cap="flat" cmpd="sng" algn="ctr">
              <a:solidFill>
                <a:srgbClr val="00338D"/>
              </a:solidFill>
              <a:prstDash val="solid"/>
              <a:miter lim="800000"/>
            </a:ln>
            <a:effectLst>
              <a:outerShdw blurRad="63500" sx="102000" sy="102000" algn="ctr" rotWithShape="0">
                <a:prstClr val="black">
                  <a:alpha val="40000"/>
                </a:prstClr>
              </a:outerShdw>
            </a:effectLst>
          </p:spPr>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0" cap="none" spc="0" normalizeH="0" baseline="0" noProof="0" dirty="0" err="1">
                  <a:ln>
                    <a:noFill/>
                  </a:ln>
                  <a:solidFill>
                    <a:srgbClr val="FFFFFF"/>
                  </a:solidFill>
                  <a:effectLst/>
                  <a:uLnTx/>
                  <a:uFillTx/>
                  <a:latin typeface="Open Sans" pitchFamily="2" charset="0"/>
                  <a:ea typeface="Open Sans" pitchFamily="2" charset="0"/>
                  <a:cs typeface="Open Sans" pitchFamily="2" charset="0"/>
                </a:rPr>
                <a:t>Interfederale</a:t>
              </a:r>
              <a:r>
                <a:rPr kumimoji="0" lang="nl-BE" sz="1500" b="1" i="0" u="none" strike="noStrike" kern="0" cap="none" spc="0" normalizeH="0" baseline="0" noProof="0" dirty="0">
                  <a:ln>
                    <a:noFill/>
                  </a:ln>
                  <a:solidFill>
                    <a:srgbClr val="FFFFFF"/>
                  </a:solidFill>
                  <a:effectLst/>
                  <a:uLnTx/>
                  <a:uFillTx/>
                  <a:latin typeface="Open Sans" pitchFamily="2" charset="0"/>
                  <a:ea typeface="Open Sans" pitchFamily="2" charset="0"/>
                  <a:cs typeface="Open Sans" pitchFamily="2" charset="0"/>
                </a:rPr>
                <a:t> Portfolio Board </a:t>
              </a:r>
            </a:p>
          </p:txBody>
        </p:sp>
        <p:cxnSp>
          <p:nvCxnSpPr>
            <p:cNvPr id="18" name="Straight Arrow Connector 15">
              <a:extLst>
                <a:ext uri="{FF2B5EF4-FFF2-40B4-BE49-F238E27FC236}">
                  <a16:creationId xmlns:a16="http://schemas.microsoft.com/office/drawing/2014/main" id="{3165D966-0E1B-4468-AEE8-3E897B4FEDB5}"/>
                </a:ext>
              </a:extLst>
            </p:cNvPr>
            <p:cNvCxnSpPr>
              <a:cxnSpLocks/>
            </p:cNvCxnSpPr>
            <p:nvPr/>
          </p:nvCxnSpPr>
          <p:spPr>
            <a:xfrm flipH="1" flipV="1">
              <a:off x="5913128" y="5178575"/>
              <a:ext cx="0" cy="710901"/>
            </a:xfrm>
            <a:prstGeom prst="straightConnector1">
              <a:avLst/>
            </a:prstGeom>
            <a:noFill/>
            <a:ln w="12700" cap="flat" cmpd="sng" algn="ctr">
              <a:solidFill>
                <a:srgbClr val="0C233C"/>
              </a:solidFill>
              <a:prstDash val="solid"/>
              <a:miter lim="800000"/>
              <a:headEnd type="triangle"/>
              <a:tailEnd type="triangle"/>
            </a:ln>
            <a:effectLst/>
          </p:spPr>
        </p:cxnSp>
        <p:sp>
          <p:nvSpPr>
            <p:cNvPr id="19" name="TextBox 16">
              <a:extLst>
                <a:ext uri="{FF2B5EF4-FFF2-40B4-BE49-F238E27FC236}">
                  <a16:creationId xmlns:a16="http://schemas.microsoft.com/office/drawing/2014/main" id="{A731908F-E143-41B4-A1BB-72D70A0AF80B}"/>
                </a:ext>
              </a:extLst>
            </p:cNvPr>
            <p:cNvSpPr txBox="1">
              <a:spLocks/>
            </p:cNvSpPr>
            <p:nvPr/>
          </p:nvSpPr>
          <p:spPr>
            <a:xfrm rot="16200000">
              <a:off x="1626718" y="2560362"/>
              <a:ext cx="178088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0C233C"/>
                  </a:solidFill>
                  <a:effectLst/>
                  <a:uLnTx/>
                  <a:uFillTx/>
                  <a:latin typeface="Open Sans" pitchFamily="2" charset="0"/>
                  <a:ea typeface="Open Sans" pitchFamily="2" charset="0"/>
                  <a:cs typeface="Open Sans" pitchFamily="2" charset="0"/>
                </a:rPr>
                <a:t>Strategisch niveau</a:t>
              </a:r>
            </a:p>
          </p:txBody>
        </p:sp>
        <p:sp>
          <p:nvSpPr>
            <p:cNvPr id="20" name="Rectangle 17">
              <a:extLst>
                <a:ext uri="{FF2B5EF4-FFF2-40B4-BE49-F238E27FC236}">
                  <a16:creationId xmlns:a16="http://schemas.microsoft.com/office/drawing/2014/main" id="{58AEC73A-D08D-4878-95CF-5E0F8B427551}"/>
                </a:ext>
              </a:extLst>
            </p:cNvPr>
            <p:cNvSpPr/>
            <p:nvPr/>
          </p:nvSpPr>
          <p:spPr>
            <a:xfrm>
              <a:off x="2255550" y="1301267"/>
              <a:ext cx="7143813" cy="2952603"/>
            </a:xfrm>
            <a:prstGeom prst="rect">
              <a:avLst/>
            </a:prstGeom>
            <a:noFill/>
            <a:ln w="12700" cap="flat" cmpd="sng" algn="ctr">
              <a:solidFill>
                <a:srgbClr val="0C233C"/>
              </a:solidFill>
              <a:prstDash val="dash"/>
              <a:miter lim="800000"/>
            </a:ln>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1" name="TextBox 18">
              <a:extLst>
                <a:ext uri="{FF2B5EF4-FFF2-40B4-BE49-F238E27FC236}">
                  <a16:creationId xmlns:a16="http://schemas.microsoft.com/office/drawing/2014/main" id="{A593AE7C-15A1-4C95-A0B3-6E2A226DE120}"/>
                </a:ext>
              </a:extLst>
            </p:cNvPr>
            <p:cNvSpPr txBox="1">
              <a:spLocks/>
            </p:cNvSpPr>
            <p:nvPr/>
          </p:nvSpPr>
          <p:spPr>
            <a:xfrm rot="16200000">
              <a:off x="2168936" y="4509409"/>
              <a:ext cx="1046393" cy="8661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err="1">
                  <a:ln>
                    <a:noFill/>
                  </a:ln>
                  <a:solidFill>
                    <a:srgbClr val="0C233C"/>
                  </a:solidFill>
                  <a:effectLst/>
                  <a:uLnTx/>
                  <a:uFillTx/>
                  <a:latin typeface="Open Sans" pitchFamily="2" charset="0"/>
                  <a:ea typeface="Open Sans" pitchFamily="2" charset="0"/>
                  <a:cs typeface="Open Sans" pitchFamily="2" charset="0"/>
                </a:rPr>
                <a:t>Tac-tisch</a:t>
              </a:r>
              <a:r>
                <a:rPr kumimoji="0" lang="nl-BE" sz="1400" b="1" i="0" u="none" strike="noStrike" kern="1200" cap="none" spc="0" normalizeH="0" baseline="0" noProof="0" dirty="0">
                  <a:ln>
                    <a:noFill/>
                  </a:ln>
                  <a:solidFill>
                    <a:srgbClr val="0C233C"/>
                  </a:solidFill>
                  <a:effectLst/>
                  <a:uLnTx/>
                  <a:uFillTx/>
                  <a:latin typeface="Open Sans" pitchFamily="2" charset="0"/>
                  <a:ea typeface="Open Sans" pitchFamily="2" charset="0"/>
                  <a:cs typeface="Open Sans" pitchFamily="2" charset="0"/>
                </a:rPr>
                <a:t> niveau</a:t>
              </a:r>
            </a:p>
          </p:txBody>
        </p:sp>
        <p:sp>
          <p:nvSpPr>
            <p:cNvPr id="22" name="Rectangle 19">
              <a:extLst>
                <a:ext uri="{FF2B5EF4-FFF2-40B4-BE49-F238E27FC236}">
                  <a16:creationId xmlns:a16="http://schemas.microsoft.com/office/drawing/2014/main" id="{1DDA0239-FE05-4303-A9CB-F77726BCA976}"/>
                </a:ext>
              </a:extLst>
            </p:cNvPr>
            <p:cNvSpPr/>
            <p:nvPr/>
          </p:nvSpPr>
          <p:spPr>
            <a:xfrm>
              <a:off x="2255549" y="4376950"/>
              <a:ext cx="7143813" cy="1046392"/>
            </a:xfrm>
            <a:prstGeom prst="rect">
              <a:avLst/>
            </a:prstGeom>
            <a:noFill/>
            <a:ln w="12700" cap="flat" cmpd="sng" algn="ctr">
              <a:solidFill>
                <a:srgbClr val="0C233C"/>
              </a:solidFill>
              <a:prstDash val="dash"/>
              <a:miter lim="800000"/>
            </a:ln>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0" i="0" u="none" strike="noStrike" kern="0" cap="none" spc="0" normalizeH="0" baseline="0" noProof="0" dirty="0" err="1">
                <a:ln>
                  <a:noFill/>
                </a:ln>
                <a:solidFill>
                  <a:srgbClr val="FFFFFF"/>
                </a:solidFill>
                <a:effectLst/>
                <a:uLnTx/>
                <a:uFillTx/>
                <a:latin typeface="Arial"/>
                <a:ea typeface="+mn-ea"/>
                <a:cs typeface="+mn-cs"/>
              </a:endParaRPr>
            </a:p>
          </p:txBody>
        </p:sp>
        <p:sp>
          <p:nvSpPr>
            <p:cNvPr id="23" name="TextBox 20">
              <a:extLst>
                <a:ext uri="{FF2B5EF4-FFF2-40B4-BE49-F238E27FC236}">
                  <a16:creationId xmlns:a16="http://schemas.microsoft.com/office/drawing/2014/main" id="{0B823177-DF0A-4423-84AE-B1C7B1C4A0B1}"/>
                </a:ext>
              </a:extLst>
            </p:cNvPr>
            <p:cNvSpPr txBox="1">
              <a:spLocks/>
            </p:cNvSpPr>
            <p:nvPr/>
          </p:nvSpPr>
          <p:spPr>
            <a:xfrm rot="16200000">
              <a:off x="1706849" y="6320982"/>
              <a:ext cx="1701929" cy="6135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0C233C"/>
                  </a:solidFill>
                  <a:effectLst/>
                  <a:uLnTx/>
                  <a:uFillTx/>
                  <a:latin typeface="Open Sans" pitchFamily="2" charset="0"/>
                  <a:ea typeface="Open Sans" pitchFamily="2" charset="0"/>
                  <a:cs typeface="Open Sans" pitchFamily="2" charset="0"/>
                </a:rPr>
                <a:t>Operationeel niveau</a:t>
              </a:r>
            </a:p>
          </p:txBody>
        </p:sp>
        <p:sp>
          <p:nvSpPr>
            <p:cNvPr id="24" name="Rectangle 21">
              <a:extLst>
                <a:ext uri="{FF2B5EF4-FFF2-40B4-BE49-F238E27FC236}">
                  <a16:creationId xmlns:a16="http://schemas.microsoft.com/office/drawing/2014/main" id="{439AEF69-2D17-4823-AF04-2706DFFF1B2D}"/>
                </a:ext>
              </a:extLst>
            </p:cNvPr>
            <p:cNvSpPr/>
            <p:nvPr/>
          </p:nvSpPr>
          <p:spPr>
            <a:xfrm>
              <a:off x="2271477" y="5555672"/>
              <a:ext cx="7143813" cy="2242240"/>
            </a:xfrm>
            <a:prstGeom prst="rect">
              <a:avLst/>
            </a:prstGeom>
            <a:noFill/>
            <a:ln w="12700" cap="flat" cmpd="sng" algn="ctr">
              <a:solidFill>
                <a:srgbClr val="0C233C"/>
              </a:solidFill>
              <a:prstDash val="dash"/>
              <a:miter lim="800000"/>
            </a:ln>
            <a:effectLst/>
          </p:spPr>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500" b="0" i="0" u="none" strike="noStrike" kern="0" cap="none" spc="0" normalizeH="0" baseline="0" noProof="0" dirty="0" err="1">
                <a:ln>
                  <a:noFill/>
                </a:ln>
                <a:solidFill>
                  <a:srgbClr val="FFFFFF"/>
                </a:solidFill>
                <a:effectLst/>
                <a:uLnTx/>
                <a:uFillTx/>
                <a:latin typeface="Arial"/>
                <a:ea typeface="+mn-ea"/>
                <a:cs typeface="+mn-cs"/>
              </a:endParaRPr>
            </a:p>
          </p:txBody>
        </p:sp>
        <p:cxnSp>
          <p:nvCxnSpPr>
            <p:cNvPr id="25" name="Straight Arrow Connector 22">
              <a:extLst>
                <a:ext uri="{FF2B5EF4-FFF2-40B4-BE49-F238E27FC236}">
                  <a16:creationId xmlns:a16="http://schemas.microsoft.com/office/drawing/2014/main" id="{9BF22B00-D57C-4D27-88F6-FD5AA0AE29CA}"/>
                </a:ext>
              </a:extLst>
            </p:cNvPr>
            <p:cNvCxnSpPr>
              <a:cxnSpLocks/>
            </p:cNvCxnSpPr>
            <p:nvPr/>
          </p:nvCxnSpPr>
          <p:spPr>
            <a:xfrm flipH="1" flipV="1">
              <a:off x="5921096" y="6543854"/>
              <a:ext cx="0" cy="353818"/>
            </a:xfrm>
            <a:prstGeom prst="straightConnector1">
              <a:avLst/>
            </a:prstGeom>
            <a:noFill/>
            <a:ln w="12700" cap="flat" cmpd="sng" algn="ctr">
              <a:solidFill>
                <a:srgbClr val="0C233C"/>
              </a:solidFill>
              <a:prstDash val="solid"/>
              <a:miter lim="800000"/>
              <a:headEnd type="triangle"/>
              <a:tailEnd type="triangle"/>
            </a:ln>
            <a:effectLst/>
          </p:spPr>
        </p:cxnSp>
        <p:cxnSp>
          <p:nvCxnSpPr>
            <p:cNvPr id="26" name="Straight Arrow Connector 23">
              <a:extLst>
                <a:ext uri="{FF2B5EF4-FFF2-40B4-BE49-F238E27FC236}">
                  <a16:creationId xmlns:a16="http://schemas.microsoft.com/office/drawing/2014/main" id="{705A420F-F0AC-499C-A74B-AFF249AD0A03}"/>
                </a:ext>
              </a:extLst>
            </p:cNvPr>
            <p:cNvCxnSpPr>
              <a:cxnSpLocks/>
              <a:stCxn id="12" idx="1"/>
              <a:endCxn id="10" idx="3"/>
            </p:cNvCxnSpPr>
            <p:nvPr/>
          </p:nvCxnSpPr>
          <p:spPr>
            <a:xfrm flipH="1">
              <a:off x="5467934" y="3311956"/>
              <a:ext cx="906323" cy="0"/>
            </a:xfrm>
            <a:prstGeom prst="straightConnector1">
              <a:avLst/>
            </a:prstGeom>
            <a:noFill/>
            <a:ln w="12700" cap="flat" cmpd="sng" algn="ctr">
              <a:solidFill>
                <a:srgbClr val="0C233C"/>
              </a:solidFill>
              <a:prstDash val="solid"/>
              <a:miter lim="800000"/>
              <a:headEnd type="triangle"/>
              <a:tailEnd type="triangle"/>
            </a:ln>
            <a:effectLst/>
          </p:spPr>
        </p:cxnSp>
        <p:cxnSp>
          <p:nvCxnSpPr>
            <p:cNvPr id="27" name="Connector: Elbow 24">
              <a:extLst>
                <a:ext uri="{FF2B5EF4-FFF2-40B4-BE49-F238E27FC236}">
                  <a16:creationId xmlns:a16="http://schemas.microsoft.com/office/drawing/2014/main" id="{2580E8EF-E646-4F6B-B3C1-9FD6C2850E17}"/>
                </a:ext>
              </a:extLst>
            </p:cNvPr>
            <p:cNvCxnSpPr>
              <a:cxnSpLocks/>
              <a:stCxn id="11" idx="2"/>
              <a:endCxn id="10" idx="0"/>
            </p:cNvCxnSpPr>
            <p:nvPr/>
          </p:nvCxnSpPr>
          <p:spPr>
            <a:xfrm rot="5400000">
              <a:off x="5084113" y="1871822"/>
              <a:ext cx="481172" cy="1192794"/>
            </a:xfrm>
            <a:prstGeom prst="bentConnector3">
              <a:avLst/>
            </a:prstGeom>
            <a:noFill/>
            <a:ln w="12700" cap="flat" cmpd="sng" algn="ctr">
              <a:solidFill>
                <a:srgbClr val="0C233C"/>
              </a:solidFill>
              <a:prstDash val="solid"/>
              <a:miter lim="800000"/>
              <a:headEnd type="triangle"/>
              <a:tailEnd type="triangle"/>
            </a:ln>
            <a:effectLst/>
          </p:spPr>
        </p:cxnSp>
        <p:cxnSp>
          <p:nvCxnSpPr>
            <p:cNvPr id="28" name="Connector: Elbow 25">
              <a:extLst>
                <a:ext uri="{FF2B5EF4-FFF2-40B4-BE49-F238E27FC236}">
                  <a16:creationId xmlns:a16="http://schemas.microsoft.com/office/drawing/2014/main" id="{20C9B57E-9A4D-4120-B532-F8F03794261A}"/>
                </a:ext>
              </a:extLst>
            </p:cNvPr>
            <p:cNvCxnSpPr>
              <a:cxnSpLocks/>
              <a:stCxn id="11" idx="2"/>
              <a:endCxn id="12" idx="0"/>
            </p:cNvCxnSpPr>
            <p:nvPr/>
          </p:nvCxnSpPr>
          <p:spPr>
            <a:xfrm rot="16200000" flipH="1">
              <a:off x="6276906" y="1871822"/>
              <a:ext cx="481172" cy="1192793"/>
            </a:xfrm>
            <a:prstGeom prst="bentConnector3">
              <a:avLst>
                <a:gd name="adj1" fmla="val 50000"/>
              </a:avLst>
            </a:prstGeom>
            <a:noFill/>
            <a:ln w="12700" cap="flat" cmpd="sng" algn="ctr">
              <a:solidFill>
                <a:srgbClr val="0C233C"/>
              </a:solidFill>
              <a:prstDash val="solid"/>
              <a:miter lim="800000"/>
              <a:headEnd type="triangle"/>
              <a:tailEnd type="triangle"/>
            </a:ln>
            <a:effectLst/>
          </p:spPr>
        </p:cxnSp>
        <p:cxnSp>
          <p:nvCxnSpPr>
            <p:cNvPr id="29" name="Connector: Elbow 26">
              <a:extLst>
                <a:ext uri="{FF2B5EF4-FFF2-40B4-BE49-F238E27FC236}">
                  <a16:creationId xmlns:a16="http://schemas.microsoft.com/office/drawing/2014/main" id="{F188F9A9-EA8A-466C-81B5-8C17753E8ED3}"/>
                </a:ext>
              </a:extLst>
            </p:cNvPr>
            <p:cNvCxnSpPr>
              <a:cxnSpLocks/>
              <a:stCxn id="12" idx="2"/>
              <a:endCxn id="17" idx="0"/>
            </p:cNvCxnSpPr>
            <p:nvPr/>
          </p:nvCxnSpPr>
          <p:spPr>
            <a:xfrm rot="5400000">
              <a:off x="6212970" y="3623233"/>
              <a:ext cx="609046" cy="1192793"/>
            </a:xfrm>
            <a:prstGeom prst="bentConnector3">
              <a:avLst>
                <a:gd name="adj1" fmla="val 50000"/>
              </a:avLst>
            </a:prstGeom>
            <a:noFill/>
            <a:ln w="12700" cap="flat" cmpd="sng" algn="ctr">
              <a:solidFill>
                <a:srgbClr val="0C233C"/>
              </a:solidFill>
              <a:prstDash val="solid"/>
              <a:miter lim="800000"/>
              <a:headEnd type="triangle"/>
              <a:tailEnd type="triangle"/>
            </a:ln>
            <a:effectLst/>
          </p:spPr>
        </p:cxnSp>
        <p:cxnSp>
          <p:nvCxnSpPr>
            <p:cNvPr id="30" name="Connector: Elbow 27">
              <a:extLst>
                <a:ext uri="{FF2B5EF4-FFF2-40B4-BE49-F238E27FC236}">
                  <a16:creationId xmlns:a16="http://schemas.microsoft.com/office/drawing/2014/main" id="{236310D8-8199-4349-AF22-57250BBB344E}"/>
                </a:ext>
              </a:extLst>
            </p:cNvPr>
            <p:cNvCxnSpPr>
              <a:cxnSpLocks/>
              <a:stCxn id="10" idx="2"/>
              <a:endCxn id="17" idx="0"/>
            </p:cNvCxnSpPr>
            <p:nvPr/>
          </p:nvCxnSpPr>
          <p:spPr>
            <a:xfrm rot="16200000" flipH="1">
              <a:off x="5020176" y="3623232"/>
              <a:ext cx="609046" cy="1192794"/>
            </a:xfrm>
            <a:prstGeom prst="bentConnector3">
              <a:avLst>
                <a:gd name="adj1" fmla="val 50000"/>
              </a:avLst>
            </a:prstGeom>
            <a:noFill/>
            <a:ln w="12700" cap="flat" cmpd="sng" algn="ctr">
              <a:solidFill>
                <a:srgbClr val="0C233C"/>
              </a:solidFill>
              <a:prstDash val="solid"/>
              <a:miter lim="800000"/>
              <a:headEnd type="triangle"/>
              <a:tailEnd type="triangle"/>
            </a:ln>
            <a:effectLst/>
          </p:spPr>
        </p:cxnSp>
      </p:grpSp>
    </p:spTree>
    <p:extLst>
      <p:ext uri="{BB962C8B-B14F-4D97-AF65-F5344CB8AC3E}">
        <p14:creationId xmlns:p14="http://schemas.microsoft.com/office/powerpoint/2010/main" val="2702270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961072" y="1067194"/>
            <a:ext cx="4524132" cy="4176122"/>
          </a:xfrm>
          <a:prstGeom prst="rect">
            <a:avLst/>
          </a:prstGeom>
          <a:solidFill>
            <a:srgbClr val="087670"/>
          </a:solidFill>
          <a:ln>
            <a:noFill/>
          </a:ln>
        </p:spPr>
      </p:pic>
      <p:grpSp>
        <p:nvGrpSpPr>
          <p:cNvPr id="5" name="Group 11"/>
          <p:cNvGrpSpPr>
            <a:grpSpLocks/>
          </p:cNvGrpSpPr>
          <p:nvPr/>
        </p:nvGrpSpPr>
        <p:grpSpPr bwMode="auto">
          <a:xfrm>
            <a:off x="6467046" y="1611655"/>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19890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113" y="115888"/>
            <a:ext cx="10213975" cy="1160462"/>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2" name="Title 1"/>
          <p:cNvSpPr>
            <a:spLocks noGrp="1"/>
          </p:cNvSpPr>
          <p:nvPr>
            <p:ph type="title" idx="4294967295"/>
          </p:nvPr>
        </p:nvSpPr>
        <p:spPr>
          <a:xfrm>
            <a:off x="1003069" y="479947"/>
            <a:ext cx="10515600" cy="1017588"/>
          </a:xfrm>
        </p:spPr>
        <p:txBody>
          <a:bodyPr>
            <a:normAutofit/>
          </a:bodyPr>
          <a:lstStyle/>
          <a:p>
            <a:r>
              <a:rPr lang="nl-BE" sz="3600" dirty="0"/>
              <a:t>Enkele basisdiensten</a:t>
            </a:r>
          </a:p>
        </p:txBody>
      </p:sp>
      <p:pic>
        <p:nvPicPr>
          <p:cNvPr id="6" name="Content Placeholder 14">
            <a:extLst>
              <a:ext uri="{FF2B5EF4-FFF2-40B4-BE49-F238E27FC236}">
                <a16:creationId xmlns:a16="http://schemas.microsoft.com/office/drawing/2014/main" id="{10F14950-89CE-47FC-AA47-F81A9E4CF78C}"/>
              </a:ext>
            </a:extLst>
          </p:cNvPr>
          <p:cNvPicPr>
            <a:picLocks noChangeAspect="1"/>
          </p:cNvPicPr>
          <p:nvPr/>
        </p:nvPicPr>
        <p:blipFill>
          <a:blip r:embed="rId3"/>
          <a:stretch>
            <a:fillRect/>
          </a:stretch>
        </p:blipFill>
        <p:spPr>
          <a:xfrm>
            <a:off x="578141" y="2015036"/>
            <a:ext cx="5541140" cy="3330579"/>
          </a:xfrm>
          <a:prstGeom prst="rect">
            <a:avLst/>
          </a:prstGeom>
        </p:spPr>
      </p:pic>
      <p:pic>
        <p:nvPicPr>
          <p:cNvPr id="7" name="Content Placeholder 23">
            <a:extLst>
              <a:ext uri="{FF2B5EF4-FFF2-40B4-BE49-F238E27FC236}">
                <a16:creationId xmlns:a16="http://schemas.microsoft.com/office/drawing/2014/main" id="{2FC402EE-A4CD-4033-9919-6635B8D01EE5}"/>
              </a:ext>
            </a:extLst>
          </p:cNvPr>
          <p:cNvPicPr>
            <a:picLocks noChangeAspect="1"/>
          </p:cNvPicPr>
          <p:nvPr/>
        </p:nvPicPr>
        <p:blipFill>
          <a:blip r:embed="rId4"/>
          <a:stretch>
            <a:fillRect/>
          </a:stretch>
        </p:blipFill>
        <p:spPr>
          <a:xfrm>
            <a:off x="6382268" y="2039661"/>
            <a:ext cx="5541140" cy="3335014"/>
          </a:xfrm>
          <a:prstGeom prst="rect">
            <a:avLst/>
          </a:prstGeom>
        </p:spPr>
      </p:pic>
    </p:spTree>
    <p:extLst>
      <p:ext uri="{BB962C8B-B14F-4D97-AF65-F5344CB8AC3E}">
        <p14:creationId xmlns:p14="http://schemas.microsoft.com/office/powerpoint/2010/main" val="214593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quarter" idx="11"/>
          </p:nvPr>
        </p:nvSpPr>
        <p:spPr/>
        <p:txBody>
          <a:bodyPr/>
          <a:lstStyle/>
          <a:p>
            <a:r>
              <a:rPr lang="nl-BE" dirty="0"/>
              <a:t>Enkele andere cijfers -</a:t>
            </a:r>
          </a:p>
        </p:txBody>
      </p:sp>
      <p:sp>
        <p:nvSpPr>
          <p:cNvPr id="32" name="Content Placeholder 4"/>
          <p:cNvSpPr txBox="1">
            <a:spLocks/>
          </p:cNvSpPr>
          <p:nvPr/>
        </p:nvSpPr>
        <p:spPr>
          <a:xfrm>
            <a:off x="900000" y="2466515"/>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t> </a:t>
            </a:r>
            <a:r>
              <a:rPr lang="nl-BE" b="1" dirty="0">
                <a:solidFill>
                  <a:srgbClr val="087670"/>
                </a:solidFill>
              </a:rPr>
              <a:t>191.145</a:t>
            </a:r>
            <a:r>
              <a:rPr lang="nl-BE" dirty="0"/>
              <a:t> miljoen bezoeken in 2024</a:t>
            </a:r>
          </a:p>
        </p:txBody>
      </p:sp>
      <p:sp>
        <p:nvSpPr>
          <p:cNvPr id="33" name="Text Placeholder 5"/>
          <p:cNvSpPr>
            <a:spLocks noGrp="1"/>
          </p:cNvSpPr>
          <p:nvPr>
            <p:ph type="body" idx="4294967295"/>
          </p:nvPr>
        </p:nvSpPr>
        <p:spPr>
          <a:xfrm>
            <a:off x="901588" y="1786882"/>
            <a:ext cx="3271293" cy="612071"/>
          </a:xfrm>
          <a:prstGeom prst="rect">
            <a:avLst/>
          </a:prstGeom>
        </p:spPr>
        <p:txBody>
          <a:bodyPr anchor="ctr"/>
          <a:lstStyle/>
          <a:p>
            <a:pPr marL="0" indent="0">
              <a:buNone/>
            </a:pPr>
            <a:r>
              <a:rPr lang="nl-BE" sz="2000" b="1" dirty="0">
                <a:solidFill>
                  <a:srgbClr val="087670"/>
                </a:solidFill>
                <a:latin typeface="Libre Franklin SemiBold" panose="00000700000000000000" pitchFamily="2" charset="0"/>
              </a:rPr>
              <a:t>Portaal</a:t>
            </a:r>
          </a:p>
        </p:txBody>
      </p:sp>
      <p:sp>
        <p:nvSpPr>
          <p:cNvPr id="34" name="Content Placeholder 20"/>
          <p:cNvSpPr txBox="1">
            <a:spLocks/>
          </p:cNvSpPr>
          <p:nvPr/>
        </p:nvSpPr>
        <p:spPr>
          <a:xfrm>
            <a:off x="8142719" y="2466515"/>
            <a:ext cx="3271787" cy="1086372"/>
          </a:xfrm>
          <a:prstGeom prst="rect">
            <a:avLst/>
          </a:prstGeom>
          <a:ln>
            <a:solidFill>
              <a:srgbClr val="1C1C1C"/>
            </a:solidFill>
          </a:ln>
        </p:spPr>
        <p:txBody>
          <a:bodyPr vert="horz" lIns="91440" tIns="45720" rIns="91440" bIns="45720" rtlCol="0" anchor="ctr">
            <a:normAutofit/>
          </a:bodyPr>
          <a:lstStyle>
            <a:lvl1pPr marL="0" indent="0" algn="l" defTabSz="914400" rtl="0" eaLnBrk="1" latinLnBrk="0" hangingPunct="1">
              <a:lnSpc>
                <a:spcPct val="150000"/>
              </a:lnSpc>
              <a:spcBef>
                <a:spcPts val="1000"/>
              </a:spcBef>
              <a:buClr>
                <a:srgbClr val="087670"/>
              </a:buClr>
              <a:buSzPct val="120000"/>
              <a:buFont typeface="Arial" panose="020B0604020202020204" pitchFamily="34" charset="0"/>
              <a:buNone/>
              <a:defRPr sz="16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449263" indent="-268288" algn="l" defTabSz="914400" rtl="0" eaLnBrk="1" latinLnBrk="0" hangingPunct="1">
              <a:lnSpc>
                <a:spcPct val="150000"/>
              </a:lnSpc>
              <a:spcBef>
                <a:spcPts val="500"/>
              </a:spcBef>
              <a:buClr>
                <a:srgbClr val="07766F"/>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266700" algn="l" defTabSz="914400" rtl="0" eaLnBrk="1" latinLnBrk="0" hangingPunct="1">
              <a:lnSpc>
                <a:spcPct val="150000"/>
              </a:lnSpc>
              <a:spcBef>
                <a:spcPts val="500"/>
              </a:spcBef>
              <a:buClr>
                <a:schemeClr val="bg1">
                  <a:lumMod val="65000"/>
                </a:schemeClr>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1" dirty="0">
                <a:solidFill>
                  <a:srgbClr val="087670"/>
                </a:solidFill>
              </a:rPr>
              <a:t>12.301.272</a:t>
            </a:r>
            <a:r>
              <a:rPr lang="nl-BE" dirty="0"/>
              <a:t> berichten in 2024</a:t>
            </a:r>
          </a:p>
        </p:txBody>
      </p:sp>
      <p:sp>
        <p:nvSpPr>
          <p:cNvPr id="35" name="Text Placeholder 7"/>
          <p:cNvSpPr>
            <a:spLocks noGrp="1"/>
          </p:cNvSpPr>
          <p:nvPr>
            <p:ph type="body" idx="4294967295"/>
          </p:nvPr>
        </p:nvSpPr>
        <p:spPr>
          <a:xfrm>
            <a:off x="8144307" y="1786882"/>
            <a:ext cx="3271293" cy="612071"/>
          </a:xfrm>
          <a:prstGeom prst="rect">
            <a:avLst/>
          </a:prstGeom>
        </p:spPr>
        <p:txBody>
          <a:bodyPr anchor="ctr"/>
          <a:lstStyle/>
          <a:p>
            <a:pPr marL="0" indent="0">
              <a:buNone/>
            </a:pPr>
            <a:r>
              <a:rPr lang="nl-BE" sz="2000" b="1" dirty="0">
                <a:solidFill>
                  <a:srgbClr val="087670"/>
                </a:solidFill>
                <a:latin typeface="Libre Franklin SemiBold" panose="00000700000000000000" pitchFamily="2" charset="0"/>
              </a:rPr>
              <a:t>eHealthBox &gt; eBox</a:t>
            </a:r>
          </a:p>
        </p:txBody>
      </p:sp>
      <p:sp>
        <p:nvSpPr>
          <p:cNvPr id="36" name="Content Placeholder 19"/>
          <p:cNvSpPr txBox="1">
            <a:spLocks/>
          </p:cNvSpPr>
          <p:nvPr/>
        </p:nvSpPr>
        <p:spPr>
          <a:xfrm>
            <a:off x="4520566" y="2466515"/>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dirty="0">
                <a:solidFill>
                  <a:srgbClr val="087670"/>
                </a:solidFill>
              </a:rPr>
              <a:t>11.305.117</a:t>
            </a:r>
            <a:r>
              <a:rPr lang="nl-BE" dirty="0"/>
              <a:t> geregistreerde toestemmingen tot gegevensdeling</a:t>
            </a:r>
          </a:p>
        </p:txBody>
      </p:sp>
      <p:sp>
        <p:nvSpPr>
          <p:cNvPr id="37" name="Text Placeholder 9"/>
          <p:cNvSpPr>
            <a:spLocks noGrp="1"/>
          </p:cNvSpPr>
          <p:nvPr>
            <p:ph type="body" idx="4294967295"/>
          </p:nvPr>
        </p:nvSpPr>
        <p:spPr>
          <a:xfrm>
            <a:off x="4522154" y="1786882"/>
            <a:ext cx="3271293" cy="612071"/>
          </a:xfrm>
          <a:prstGeom prst="rect">
            <a:avLst/>
          </a:prstGeom>
        </p:spPr>
        <p:txBody>
          <a:bodyPr>
            <a:normAutofit lnSpcReduction="10000"/>
          </a:bodyPr>
          <a:lstStyle/>
          <a:p>
            <a:pPr marL="0" indent="0">
              <a:buNone/>
            </a:pPr>
            <a:r>
              <a:rPr lang="nl-BE" sz="2000" b="1" dirty="0">
                <a:solidFill>
                  <a:srgbClr val="087670"/>
                </a:solidFill>
                <a:latin typeface="Libre Franklin SemiBold" panose="00000700000000000000" pitchFamily="2" charset="0"/>
              </a:rPr>
              <a:t>Geïnformeerde toestemming</a:t>
            </a:r>
          </a:p>
        </p:txBody>
      </p:sp>
      <p:sp>
        <p:nvSpPr>
          <p:cNvPr id="38" name="Content Placeholder 10"/>
          <p:cNvSpPr txBox="1">
            <a:spLocks/>
          </p:cNvSpPr>
          <p:nvPr/>
        </p:nvSpPr>
        <p:spPr>
          <a:xfrm>
            <a:off x="900000" y="4462176"/>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dirty="0">
                <a:solidFill>
                  <a:srgbClr val="087670"/>
                </a:solidFill>
              </a:rPr>
              <a:t>100</a:t>
            </a:r>
            <a:r>
              <a:rPr lang="nl-BE" b="1" dirty="0"/>
              <a:t> %</a:t>
            </a:r>
            <a:r>
              <a:rPr lang="nl-BE" dirty="0"/>
              <a:t> van de </a:t>
            </a:r>
            <a:r>
              <a:rPr lang="nl-BE" dirty="0" err="1"/>
              <a:t>KPI’s</a:t>
            </a:r>
            <a:r>
              <a:rPr lang="nl-BE" dirty="0"/>
              <a:t> werd nageleefd in 2024</a:t>
            </a:r>
          </a:p>
        </p:txBody>
      </p:sp>
      <p:sp>
        <p:nvSpPr>
          <p:cNvPr id="39" name="Text Placeholder 42"/>
          <p:cNvSpPr>
            <a:spLocks noGrp="1"/>
          </p:cNvSpPr>
          <p:nvPr>
            <p:ph type="body" idx="4294967295"/>
          </p:nvPr>
        </p:nvSpPr>
        <p:spPr>
          <a:xfrm>
            <a:off x="901588" y="3782543"/>
            <a:ext cx="3271293" cy="612071"/>
          </a:xfrm>
          <a:prstGeom prst="rect">
            <a:avLst/>
          </a:prstGeom>
        </p:spPr>
        <p:txBody>
          <a:bodyPr>
            <a:normAutofit lnSpcReduction="10000"/>
          </a:bodyPr>
          <a:lstStyle/>
          <a:p>
            <a:pPr marL="0" indent="0">
              <a:buNone/>
            </a:pPr>
            <a:r>
              <a:rPr lang="nl-BE" sz="2000" b="1" dirty="0">
                <a:solidFill>
                  <a:srgbClr val="087670"/>
                </a:solidFill>
                <a:latin typeface="Libre Franklin SemiBold" panose="00000700000000000000" pitchFamily="2" charset="0"/>
              </a:rPr>
              <a:t>Performantie &amp; toegankelijkheid</a:t>
            </a:r>
          </a:p>
        </p:txBody>
      </p:sp>
      <p:sp>
        <p:nvSpPr>
          <p:cNvPr id="40" name="Content Placeholder 43"/>
          <p:cNvSpPr txBox="1">
            <a:spLocks/>
          </p:cNvSpPr>
          <p:nvPr/>
        </p:nvSpPr>
        <p:spPr>
          <a:xfrm>
            <a:off x="8142719" y="4462176"/>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dirty="0">
              <a:solidFill>
                <a:srgbClr val="087670"/>
              </a:solidFill>
            </a:endParaRPr>
          </a:p>
          <a:p>
            <a:pPr marL="0" indent="0">
              <a:buNone/>
            </a:pPr>
            <a:r>
              <a:rPr lang="nl-BE" b="1" dirty="0">
                <a:solidFill>
                  <a:srgbClr val="087670"/>
                </a:solidFill>
              </a:rPr>
              <a:t>85.711.039</a:t>
            </a:r>
            <a:r>
              <a:rPr lang="nl-BE" dirty="0"/>
              <a:t> oproepen in 2024</a:t>
            </a:r>
          </a:p>
          <a:p>
            <a:pPr marL="0" indent="0">
              <a:buNone/>
            </a:pPr>
            <a:r>
              <a:rPr lang="nl-BE" sz="1200" dirty="0"/>
              <a:t>gebruikt door </a:t>
            </a:r>
            <a:r>
              <a:rPr lang="nl-BE" sz="1200" dirty="0" err="1"/>
              <a:t>Alivia</a:t>
            </a:r>
            <a:r>
              <a:rPr lang="nl-BE" sz="1200" dirty="0"/>
              <a:t>, </a:t>
            </a:r>
            <a:r>
              <a:rPr lang="nl-BE" sz="1200" dirty="0" err="1"/>
              <a:t>Fertidata</a:t>
            </a:r>
            <a:r>
              <a:rPr lang="nl-BE" sz="1200" dirty="0"/>
              <a:t>, Kankerregister, TRIO en Vitalink</a:t>
            </a:r>
          </a:p>
          <a:p>
            <a:pPr marL="0" indent="0">
              <a:buNone/>
            </a:pPr>
            <a:endParaRPr lang="nl-BE" dirty="0"/>
          </a:p>
        </p:txBody>
      </p:sp>
      <p:sp>
        <p:nvSpPr>
          <p:cNvPr id="41" name="Text Placeholder 44"/>
          <p:cNvSpPr>
            <a:spLocks noGrp="1"/>
          </p:cNvSpPr>
          <p:nvPr>
            <p:ph type="body" idx="4294967295"/>
          </p:nvPr>
        </p:nvSpPr>
        <p:spPr>
          <a:xfrm>
            <a:off x="8144307" y="3782543"/>
            <a:ext cx="3271293" cy="612071"/>
          </a:xfrm>
          <a:prstGeom prst="rect">
            <a:avLst/>
          </a:prstGeom>
        </p:spPr>
        <p:txBody>
          <a:bodyPr anchor="ctr">
            <a:normAutofit/>
          </a:bodyPr>
          <a:lstStyle/>
          <a:p>
            <a:pPr marL="0" indent="0">
              <a:buNone/>
            </a:pPr>
            <a:r>
              <a:rPr lang="nl-BE" sz="2000" b="1" dirty="0" err="1">
                <a:solidFill>
                  <a:srgbClr val="087670"/>
                </a:solidFill>
                <a:latin typeface="Libre Franklin SemiBold" panose="00000700000000000000" pitchFamily="2" charset="0"/>
              </a:rPr>
              <a:t>Pseudonimiseringsdienst</a:t>
            </a:r>
            <a:endParaRPr lang="nl-BE" sz="2000" b="1" dirty="0">
              <a:solidFill>
                <a:srgbClr val="087670"/>
              </a:solidFill>
              <a:latin typeface="Libre Franklin SemiBold" panose="00000700000000000000" pitchFamily="2" charset="0"/>
            </a:endParaRPr>
          </a:p>
        </p:txBody>
      </p:sp>
      <p:sp>
        <p:nvSpPr>
          <p:cNvPr id="42" name="Content Placeholder 45"/>
          <p:cNvSpPr txBox="1">
            <a:spLocks/>
          </p:cNvSpPr>
          <p:nvPr/>
        </p:nvSpPr>
        <p:spPr>
          <a:xfrm>
            <a:off x="4520566" y="4462176"/>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1" dirty="0">
                <a:solidFill>
                  <a:srgbClr val="087670"/>
                </a:solidFill>
              </a:rPr>
              <a:t>148</a:t>
            </a:r>
            <a:r>
              <a:rPr lang="nl-BE" dirty="0"/>
              <a:t> geregistreerde incidenten in 2024 </a:t>
            </a:r>
          </a:p>
          <a:p>
            <a:pPr marL="0" indent="0">
              <a:buNone/>
            </a:pPr>
            <a:r>
              <a:rPr lang="nl-BE" sz="1200" dirty="0"/>
              <a:t>eHealth 9, partners 139</a:t>
            </a:r>
          </a:p>
        </p:txBody>
      </p:sp>
      <p:sp>
        <p:nvSpPr>
          <p:cNvPr id="48" name="Text Placeholder 46"/>
          <p:cNvSpPr>
            <a:spLocks noGrp="1"/>
          </p:cNvSpPr>
          <p:nvPr>
            <p:ph type="body" idx="4294967295"/>
          </p:nvPr>
        </p:nvSpPr>
        <p:spPr>
          <a:xfrm>
            <a:off x="4522154" y="3782543"/>
            <a:ext cx="3271293" cy="612071"/>
          </a:xfrm>
          <a:prstGeom prst="rect">
            <a:avLst/>
          </a:prstGeom>
        </p:spPr>
        <p:txBody>
          <a:bodyPr anchor="ctr"/>
          <a:lstStyle/>
          <a:p>
            <a:pPr marL="0" indent="0">
              <a:buNone/>
            </a:pPr>
            <a:r>
              <a:rPr lang="nl-BE" sz="2000" b="1" dirty="0">
                <a:solidFill>
                  <a:srgbClr val="087670"/>
                </a:solidFill>
                <a:latin typeface="Libre Franklin SemiBold" panose="00000700000000000000" pitchFamily="2" charset="0"/>
              </a:rPr>
              <a:t>Business continuity </a:t>
            </a:r>
          </a:p>
        </p:txBody>
      </p:sp>
    </p:spTree>
    <p:extLst>
      <p:ext uri="{BB962C8B-B14F-4D97-AF65-F5344CB8AC3E}">
        <p14:creationId xmlns:p14="http://schemas.microsoft.com/office/powerpoint/2010/main" val="3017769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8511603-9B09-4973-A4E6-F4FB42DE5B6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861" b="9861"/>
          <a:stretch>
            <a:fillRect/>
          </a:stretch>
        </p:blipFill>
        <p:spPr>
          <a:xfrm>
            <a:off x="0" y="-24937"/>
            <a:ext cx="12192000" cy="6035040"/>
          </a:xfrm>
        </p:spPr>
      </p:pic>
      <p:sp>
        <p:nvSpPr>
          <p:cNvPr id="8" name="Title 7"/>
          <p:cNvSpPr>
            <a:spLocks noGrp="1"/>
          </p:cNvSpPr>
          <p:nvPr>
            <p:ph type="title"/>
          </p:nvPr>
        </p:nvSpPr>
        <p:spPr/>
        <p:txBody>
          <a:bodyPr/>
          <a:lstStyle/>
          <a:p>
            <a:r>
              <a:rPr lang="nl-BE" dirty="0"/>
              <a:t>Evolutie van aantal projecten</a:t>
            </a:r>
          </a:p>
        </p:txBody>
      </p:sp>
    </p:spTree>
    <p:extLst>
      <p:ext uri="{BB962C8B-B14F-4D97-AF65-F5344CB8AC3E}">
        <p14:creationId xmlns:p14="http://schemas.microsoft.com/office/powerpoint/2010/main" val="283163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900000" y="116632"/>
            <a:ext cx="10213776" cy="1159527"/>
          </a:xfrm>
        </p:spPr>
        <p:txBody>
          <a:bodyPr>
            <a:normAutofit/>
          </a:bodyPr>
          <a:lstStyle/>
          <a:p>
            <a:pPr lvl="1"/>
            <a:endParaRPr lang="nl-BE" dirty="0"/>
          </a:p>
          <a:p>
            <a:endParaRPr lang="en-GB" dirty="0"/>
          </a:p>
          <a:p>
            <a:pPr lvl="1"/>
            <a:endParaRPr lang="en-GB" dirty="0"/>
          </a:p>
          <a:p>
            <a:pPr lvl="1"/>
            <a:endParaRPr lang="en-GB" dirty="0"/>
          </a:p>
          <a:p>
            <a:pPr lvl="1"/>
            <a:endParaRPr lang="en-GB" dirty="0"/>
          </a:p>
        </p:txBody>
      </p:sp>
      <p:sp>
        <p:nvSpPr>
          <p:cNvPr id="5" name="Tijdelijke aanduiding voor tekst 4">
            <a:extLst>
              <a:ext uri="{FF2B5EF4-FFF2-40B4-BE49-F238E27FC236}">
                <a16:creationId xmlns:a16="http://schemas.microsoft.com/office/drawing/2014/main" id="{A39FC0F8-CAA6-4157-B1C3-F2137EAB4442}"/>
              </a:ext>
            </a:extLst>
          </p:cNvPr>
          <p:cNvSpPr>
            <a:spLocks noGrp="1"/>
          </p:cNvSpPr>
          <p:nvPr>
            <p:ph type="body" sz="quarter" idx="13"/>
          </p:nvPr>
        </p:nvSpPr>
        <p:spPr/>
        <p:txBody>
          <a:bodyPr/>
          <a:lstStyle/>
          <a:p>
            <a:pPr marL="180975" lvl="1" indent="0">
              <a:buNone/>
            </a:pPr>
            <a:r>
              <a:rPr lang="nl-BE" b="1" dirty="0">
                <a:solidFill>
                  <a:srgbClr val="087670"/>
                </a:solidFill>
                <a:latin typeface="Libre Franklin" panose="00000500000000000000" pitchFamily="2" charset="0"/>
                <a:ea typeface="+mn-ea"/>
                <a:cs typeface="+mn-cs"/>
              </a:rPr>
              <a:t>2024</a:t>
            </a:r>
          </a:p>
          <a:p>
            <a:pPr lvl="1"/>
            <a:r>
              <a:rPr lang="nl-BE" dirty="0"/>
              <a:t>implementatie toegangsmodaliteiten voor raadpleging door artsen van niet-eigen voorschriften</a:t>
            </a:r>
          </a:p>
          <a:p>
            <a:pPr lvl="2"/>
            <a:r>
              <a:rPr lang="nl-NL" dirty="0"/>
              <a:t>artsen kunnen dankzij de raadpleging van voorschriften van andere artsen de situatie waarin zij de zorg uitoefenen beter inschatten</a:t>
            </a:r>
            <a:endParaRPr lang="nl-BE" dirty="0"/>
          </a:p>
          <a:p>
            <a:pPr lvl="2"/>
            <a:endParaRPr lang="nl-BE" dirty="0"/>
          </a:p>
          <a:p>
            <a:pPr marL="180975" lvl="1" indent="0">
              <a:buNone/>
            </a:pPr>
            <a:r>
              <a:rPr lang="nl-BE" b="1" dirty="0">
                <a:solidFill>
                  <a:srgbClr val="087670"/>
                </a:solidFill>
                <a:latin typeface="Libre Franklin" panose="00000500000000000000" pitchFamily="2" charset="0"/>
                <a:ea typeface="+mn-ea"/>
                <a:cs typeface="+mn-cs"/>
              </a:rPr>
              <a:t>2025</a:t>
            </a:r>
          </a:p>
          <a:p>
            <a:pPr lvl="1"/>
            <a:r>
              <a:rPr lang="nl-BE" dirty="0"/>
              <a:t>uitbreiding </a:t>
            </a:r>
            <a:r>
              <a:rPr lang="nl-BE" dirty="0" err="1"/>
              <a:t>Recip</a:t>
            </a:r>
            <a:r>
              <a:rPr lang="nl-BE" dirty="0"/>
              <a:t>-e </a:t>
            </a:r>
            <a:r>
              <a:rPr lang="nl-BE" dirty="0" err="1"/>
              <a:t>prescriber</a:t>
            </a:r>
            <a:r>
              <a:rPr lang="nl-BE" dirty="0"/>
              <a:t> </a:t>
            </a:r>
            <a:r>
              <a:rPr lang="nl-BE" dirty="0" err="1"/>
              <a:t>webservice</a:t>
            </a:r>
            <a:endParaRPr lang="nl-BE" dirty="0"/>
          </a:p>
          <a:p>
            <a:pPr lvl="1"/>
            <a:r>
              <a:rPr lang="nl-BE" dirty="0"/>
              <a:t>raadpleging van lijst van niet-eigen voorschriften door de vroedvrouwen</a:t>
            </a:r>
          </a:p>
          <a:p>
            <a:pPr lvl="1"/>
            <a:r>
              <a:rPr lang="nl-BE" dirty="0"/>
              <a:t>raadpleging van lijst van niet-eigen voorschriften door de tandartsen</a:t>
            </a:r>
            <a:endParaRPr lang="nl-NL" dirty="0"/>
          </a:p>
          <a:p>
            <a:endParaRPr lang="nl-BE" dirty="0"/>
          </a:p>
        </p:txBody>
      </p:sp>
      <p:sp>
        <p:nvSpPr>
          <p:cNvPr id="8" name="Text Placeholder 23">
            <a:extLst>
              <a:ext uri="{FF2B5EF4-FFF2-40B4-BE49-F238E27FC236}">
                <a16:creationId xmlns:a16="http://schemas.microsoft.com/office/drawing/2014/main" id="{59D7AFD5-832C-4470-99AA-88522BD43472}"/>
              </a:ext>
            </a:extLst>
          </p:cNvPr>
          <p:cNvSpPr txBox="1">
            <a:spLocks/>
          </p:cNvSpPr>
          <p:nvPr/>
        </p:nvSpPr>
        <p:spPr>
          <a:xfrm>
            <a:off x="900000" y="116632"/>
            <a:ext cx="10213776" cy="115952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3600" b="0" i="0" kern="1200">
                <a:solidFill>
                  <a:schemeClr val="tx1">
                    <a:lumMod val="90000"/>
                    <a:lumOff val="10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Elektronisch geneesmiddelenvoorschrift</a:t>
            </a:r>
          </a:p>
        </p:txBody>
      </p:sp>
    </p:spTree>
    <p:extLst>
      <p:ext uri="{BB962C8B-B14F-4D97-AF65-F5344CB8AC3E}">
        <p14:creationId xmlns:p14="http://schemas.microsoft.com/office/powerpoint/2010/main" val="3632955319"/>
      </p:ext>
    </p:extLst>
  </p:cSld>
  <p:clrMapOvr>
    <a:masterClrMapping/>
  </p:clrMapOvr>
</p:sld>
</file>

<file path=ppt/theme/theme1.xml><?xml version="1.0" encoding="utf-8"?>
<a:theme xmlns:a="http://schemas.openxmlformats.org/drawingml/2006/main" name="Office Theme">
  <a:themeElements>
    <a:clrScheme name="Custom 16">
      <a:dk1>
        <a:srgbClr val="262626"/>
      </a:dk1>
      <a:lt1>
        <a:sysClr val="window" lastClr="FFFFFF"/>
      </a:lt1>
      <a:dk2>
        <a:srgbClr val="087670"/>
      </a:dk2>
      <a:lt2>
        <a:srgbClr val="FFFFFF"/>
      </a:lt2>
      <a:accent1>
        <a:srgbClr val="3B3B3B"/>
      </a:accent1>
      <a:accent2>
        <a:srgbClr val="087670"/>
      </a:accent2>
      <a:accent3>
        <a:srgbClr val="B92500"/>
      </a:accent3>
      <a:accent4>
        <a:srgbClr val="E0EEED"/>
      </a:accent4>
      <a:accent5>
        <a:srgbClr val="FFCBBE"/>
      </a:accent5>
      <a:accent6>
        <a:srgbClr val="E9E9E9"/>
      </a:accent6>
      <a:hlink>
        <a:srgbClr val="087670"/>
      </a:hlink>
      <a:folHlink>
        <a:srgbClr val="B92500"/>
      </a:folHlink>
    </a:clrScheme>
    <a:fontScheme name="eHealth">
      <a:majorFont>
        <a:latin typeface="Kumbh Sans Bold"/>
        <a:ea typeface=""/>
        <a:cs typeface=""/>
      </a:majorFont>
      <a:minorFont>
        <a:latin typeface="Libre franklin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ealth-ppt-template.potx" id="{5EB4DC43-EC23-4A91-8137-8E73C4834F92}" vid="{0AD1349E-CABE-47E1-9529-FE2A85EDF2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eHealth-ppt-template</Template>
  <TotalTime>1916</TotalTime>
  <Words>2049</Words>
  <Application>Microsoft Office PowerPoint</Application>
  <PresentationFormat>Breedbeeld</PresentationFormat>
  <Paragraphs>408</Paragraphs>
  <Slides>54</Slides>
  <Notes>22</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54</vt:i4>
      </vt:variant>
    </vt:vector>
  </HeadingPairs>
  <TitlesOfParts>
    <vt:vector size="64" baseType="lpstr">
      <vt:lpstr>Roboto</vt:lpstr>
      <vt:lpstr>Arial</vt:lpstr>
      <vt:lpstr>Open Sans</vt:lpstr>
      <vt:lpstr>Calibri</vt:lpstr>
      <vt:lpstr>Libre Franklin</vt:lpstr>
      <vt:lpstr>Libre franklin regular</vt:lpstr>
      <vt:lpstr>Libre Franklin Medium</vt:lpstr>
      <vt:lpstr>Open Sans Semibold</vt:lpstr>
      <vt:lpstr>Libre Franklin SemiBold</vt:lpstr>
      <vt:lpstr>Office Theme</vt:lpstr>
      <vt:lpstr> Enkele recente evoluties inzake eGezondheid, EHDS-Verordening &amp; actieplan 2025-2027    28e colloquium ICT &amp; gezondheidszorg 20 maart 2025</vt:lpstr>
      <vt:lpstr>Agenda</vt:lpstr>
      <vt:lpstr>Enkele kencijfers over eGezondheid 2024</vt:lpstr>
      <vt:lpstr>Aantal transacties over eHealth-platform</vt:lpstr>
      <vt:lpstr>PowerPoint-presentatie</vt:lpstr>
      <vt:lpstr>Enkele basisdiensten</vt:lpstr>
      <vt:lpstr>PowerPoint-presentatie</vt:lpstr>
      <vt:lpstr>Evolutie van aantal projecten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European Health Data Space Verordening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Actieplan eGezondheid 2025-2027</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Donec nec justo eget felis facilisis re</dc:title>
  <dc:creator>Filip Coppens</dc:creator>
  <cp:lastModifiedBy>Sanne Miseur</cp:lastModifiedBy>
  <cp:revision>131</cp:revision>
  <dcterms:created xsi:type="dcterms:W3CDTF">2023-05-24T11:33:38Z</dcterms:created>
  <dcterms:modified xsi:type="dcterms:W3CDTF">2025-03-18T13:11:37Z</dcterms:modified>
</cp:coreProperties>
</file>