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2" r:id="rId1"/>
  </p:sldMasterIdLst>
  <p:notesMasterIdLst>
    <p:notesMasterId r:id="rId22"/>
  </p:notesMasterIdLst>
  <p:sldIdLst>
    <p:sldId id="1592" r:id="rId2"/>
    <p:sldId id="1337" r:id="rId3"/>
    <p:sldId id="1589" r:id="rId4"/>
    <p:sldId id="1590" r:id="rId5"/>
    <p:sldId id="1591" r:id="rId6"/>
    <p:sldId id="1583" r:id="rId7"/>
    <p:sldId id="1574" r:id="rId8"/>
    <p:sldId id="1579" r:id="rId9"/>
    <p:sldId id="348" r:id="rId10"/>
    <p:sldId id="1582" r:id="rId11"/>
    <p:sldId id="343" r:id="rId12"/>
    <p:sldId id="345" r:id="rId13"/>
    <p:sldId id="331" r:id="rId14"/>
    <p:sldId id="336" r:id="rId15"/>
    <p:sldId id="338" r:id="rId16"/>
    <p:sldId id="333" r:id="rId17"/>
    <p:sldId id="341" r:id="rId18"/>
    <p:sldId id="334" r:id="rId19"/>
    <p:sldId id="339" r:id="rId20"/>
    <p:sldId id="1581" r:id="rId21"/>
  </p:sldIdLst>
  <p:sldSz cx="12192000" cy="6858000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6C3F8-5464-E7D3-4748-2A92597A9549}" name="Marly Nick" initials="NM" userId="S::Nick.Marly@vandenbroucke.fed.be::7c6cda1f-f0d0-41f0-b21f-739d865f30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81" autoAdjust="0"/>
    <p:restoredTop sz="79972" autoAdjust="0"/>
  </p:normalViewPr>
  <p:slideViewPr>
    <p:cSldViewPr>
      <p:cViewPr varScale="1">
        <p:scale>
          <a:sx n="92" d="100"/>
          <a:sy n="9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974C4-D682-4903-B0D2-B708F931928E}" type="datetimeFigureOut">
              <a:rPr lang="en-GB"/>
              <a:pPr>
                <a:defRPr/>
              </a:pPr>
              <a:t>18/02/2025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2774"/>
            <a:ext cx="5603240" cy="41805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D2FA3F-52CB-44C2-B48D-C34E8A4612B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67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based on </a:t>
            </a:r>
            <a:r>
              <a:rPr lang="en-US" i="1" dirty="0" err="1"/>
              <a:t>eIDAS</a:t>
            </a:r>
            <a:r>
              <a:rPr lang="en-US" i="1" dirty="0"/>
              <a:t> 2.0 and XACML ? &gt; see Recital 21 (reference to </a:t>
            </a:r>
            <a:r>
              <a:rPr lang="nl-BE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Regulation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(EU) No 910/2014 )</a:t>
            </a:r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2FA3F-52CB-44C2-B48D-C34E8A4612B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0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6EF53B-C353-4A67-8AFC-48362F81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1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E86A-A7B9-4223-9D33-C0C14C5EC28D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1402-F040-49F7-859D-D2EF5E023921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8" y="1662114"/>
            <a:ext cx="11044767" cy="2308225"/>
          </a:xfrm>
          <a:prstGeom prst="rect">
            <a:avLst/>
          </a:prstGeom>
          <a:noFill/>
          <a:ln w="9525">
            <a:solidFill>
              <a:srgbClr val="0087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3618" y="1662115"/>
            <a:ext cx="11044767" cy="23082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fr-BE" sz="3599" kern="1200" dirty="0">
                <a:solidFill>
                  <a:srgbClr val="0087BE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796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D4D-A26A-4A41-98A8-DAE5C833EE67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C175-0EF1-429C-8E75-47C5B1531992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39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A91-B12F-42F4-8480-719CF826C788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450-AB2E-4B57-8180-CDC7FD7FDA5D}" type="datetime1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7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F0B6-F9EE-4C95-BCE1-6FD44AE2E490}" type="datetime1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2783-EF6A-4185-80FA-10F5EE3A4DF2}" type="datetime1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523E-198D-4D1A-9559-458424A220EE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1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182-A10D-4E1B-A824-7119C16C5E8C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BE75E0-4F97-48A0-A1E0-BC1E9082BC43}" type="datetime1">
              <a:rPr lang="en-US" smtClean="0">
                <a:latin typeface="Arial"/>
                <a:cs typeface="+mn-cs"/>
              </a:rPr>
              <a:t>2/18/2025</a:t>
            </a:fld>
            <a:endParaRPr lang="en-US"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176861-39EF-4D02-8669-5416A436BFCC}" type="slidenum">
              <a:rPr lang="en-US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9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87BE"/>
                </a:solidFill>
              </a:rPr>
              <a:t>Some important provisions of EHDS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23B7D5C-DF67-4E17-8024-C375F4BEA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52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87BE"/>
                </a:solidFill>
              </a:rPr>
              <a:t>Towards an European testing environment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C58497E-76B9-42D6-B5C0-FF07C64E5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7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61FB-7B60-4BF0-A852-341F36DC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Compliance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AE8D-9627-4427-A699-9E29166CC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Technical interoperability,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structure of messages</a:t>
            </a:r>
          </a:p>
          <a:p>
            <a:pPr lvl="1"/>
            <a:r>
              <a:rPr lang="en-US" dirty="0"/>
              <a:t>authentication methods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Semantic interoperability,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identification</a:t>
            </a:r>
          </a:p>
          <a:p>
            <a:pPr lvl="1"/>
            <a:r>
              <a:rPr lang="en-US" dirty="0"/>
              <a:t>value sets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F60116-6498-446E-A3DA-DCB0EA06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Quality,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correct handling of use cases</a:t>
            </a:r>
          </a:p>
          <a:p>
            <a:pPr lvl="1"/>
            <a:r>
              <a:rPr lang="en-US" dirty="0"/>
              <a:t>use of evidence based medicine guidelines</a:t>
            </a:r>
          </a:p>
          <a:p>
            <a:pPr lvl="1"/>
            <a:endParaRPr lang="en-US" dirty="0"/>
          </a:p>
          <a:p>
            <a:r>
              <a:rPr lang="en-US" dirty="0"/>
              <a:t>Security &amp; data protection,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traceability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18524F-5554-4560-B09B-5FAF24F2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C7E3-ADE4-41BB-81CF-BDDF2F2E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European </a:t>
            </a:r>
            <a:r>
              <a:rPr lang="nl-BE" dirty="0" err="1"/>
              <a:t>Testing</a:t>
            </a:r>
            <a:r>
              <a:rPr lang="nl-BE" dirty="0"/>
              <a:t>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C06F-B2CA-48B8-9AA5-DB38D1F0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test environment </a:t>
            </a:r>
            <a:r>
              <a:rPr lang="en-US"/>
              <a:t>developed by the </a:t>
            </a:r>
            <a:r>
              <a:rPr lang="en-US" dirty="0"/>
              <a:t>European Commission for certified automated testing of compliance with established criteria on</a:t>
            </a:r>
          </a:p>
          <a:p>
            <a:pPr lvl="1"/>
            <a:r>
              <a:rPr lang="en-US" dirty="0"/>
              <a:t>technical interoperability</a:t>
            </a:r>
          </a:p>
          <a:p>
            <a:pPr lvl="1"/>
            <a:r>
              <a:rPr lang="en-US" dirty="0"/>
              <a:t>semantic interoperability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endParaRPr lang="en-US" dirty="0"/>
          </a:p>
          <a:p>
            <a:r>
              <a:rPr lang="en-US" dirty="0"/>
              <a:t>use of the tools established in the General Data Protection Regulation (GDPR), </a:t>
            </a:r>
            <a:r>
              <a:rPr lang="en-US" dirty="0" err="1"/>
              <a:t>eIDAS</a:t>
            </a:r>
            <a:r>
              <a:rPr lang="en-US" dirty="0"/>
              <a:t> Regulation and NIS-2 directive for</a:t>
            </a:r>
            <a:r>
              <a:rPr lang="nl-BE" dirty="0"/>
              <a:t> information security </a:t>
            </a:r>
            <a:r>
              <a:rPr lang="nl-BE" dirty="0" err="1"/>
              <a:t>and</a:t>
            </a:r>
            <a:r>
              <a:rPr lang="nl-BE" dirty="0"/>
              <a:t> data </a:t>
            </a:r>
            <a:r>
              <a:rPr lang="nl-BE" dirty="0" err="1"/>
              <a:t>protection</a:t>
            </a:r>
            <a:r>
              <a:rPr lang="nl-BE" dirty="0"/>
              <a:t> accountability</a:t>
            </a:r>
          </a:p>
          <a:p>
            <a:pPr lvl="1"/>
            <a:r>
              <a:rPr lang="en-US" dirty="0"/>
              <a:t>data processing impact assessment (DPIA)</a:t>
            </a:r>
          </a:p>
          <a:p>
            <a:pPr lvl="1"/>
            <a:r>
              <a:rPr lang="en-US" dirty="0"/>
              <a:t>respect of defined </a:t>
            </a:r>
            <a:r>
              <a:rPr lang="en-US" dirty="0" err="1"/>
              <a:t>eIDAS</a:t>
            </a:r>
            <a:r>
              <a:rPr lang="en-US" dirty="0"/>
              <a:t> security levels</a:t>
            </a:r>
          </a:p>
          <a:p>
            <a:pPr lvl="1"/>
            <a:r>
              <a:rPr lang="en-US" dirty="0"/>
              <a:t>respect of defined cyber security measures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E400C7-2AF4-4144-B3BC-75080F97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Example: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testing</a:t>
            </a:r>
            <a:r>
              <a:rPr lang="fr-BE" dirty="0"/>
              <a:t> </a:t>
            </a:r>
            <a:r>
              <a:rPr lang="fr-BE" dirty="0" err="1"/>
              <a:t>environment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defining compliance test criteria</a:t>
            </a:r>
          </a:p>
          <a:p>
            <a:pPr lvl="1"/>
            <a:r>
              <a:rPr lang="en-US" dirty="0"/>
              <a:t>detailed test cases</a:t>
            </a:r>
          </a:p>
          <a:p>
            <a:r>
              <a:rPr lang="en-US" dirty="0"/>
              <a:t>onboarding implementers </a:t>
            </a:r>
          </a:p>
          <a:p>
            <a:pPr lvl="1"/>
            <a:r>
              <a:rPr lang="en-US" dirty="0"/>
              <a:t>software vendors, health care providers, health care institutions, …</a:t>
            </a:r>
          </a:p>
          <a:p>
            <a:r>
              <a:rPr lang="en-US" dirty="0"/>
              <a:t>executing the compliance test campaign</a:t>
            </a:r>
          </a:p>
          <a:p>
            <a:pPr lvl="1"/>
            <a:r>
              <a:rPr lang="en-US" dirty="0"/>
              <a:t>testers have 24/7 access</a:t>
            </a:r>
          </a:p>
          <a:p>
            <a:pPr lvl="1"/>
            <a:r>
              <a:rPr lang="en-US" dirty="0"/>
              <a:t>testers can visualize the test plan</a:t>
            </a:r>
          </a:p>
          <a:p>
            <a:pPr lvl="2"/>
            <a:r>
              <a:rPr lang="en-US" dirty="0"/>
              <a:t>technical view (JSON) </a:t>
            </a:r>
          </a:p>
          <a:p>
            <a:pPr lvl="2"/>
            <a:r>
              <a:rPr lang="en-US" dirty="0"/>
              <a:t>business view (HTML and/or PDF)</a:t>
            </a:r>
          </a:p>
          <a:p>
            <a:pPr lvl="1"/>
            <a:r>
              <a:rPr lang="en-US" dirty="0"/>
              <a:t>testers have to send all defined test cases via REST API</a:t>
            </a:r>
          </a:p>
          <a:p>
            <a:pPr lvl="1"/>
            <a:r>
              <a:rPr lang="en-US" dirty="0"/>
              <a:t>testers can track their progression via a personal dashboard</a:t>
            </a:r>
          </a:p>
          <a:p>
            <a:pPr lvl="1"/>
            <a:r>
              <a:rPr lang="en-US" dirty="0"/>
              <a:t>supervisors can follow up the progression of all implementers</a:t>
            </a:r>
          </a:p>
          <a:p>
            <a:pPr lvl="1"/>
            <a:r>
              <a:rPr lang="en-US" dirty="0"/>
              <a:t>testers receive a certification  </a:t>
            </a:r>
          </a:p>
          <a:p>
            <a:pPr lvl="1"/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B4A3E76-794A-484D-BCAF-1FCFF59C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unit </a:t>
            </a:r>
            <a:r>
              <a:rPr lang="fr-BE" dirty="0" err="1"/>
              <a:t>testing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631504" y="2257861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case</a:t>
            </a:r>
          </a:p>
          <a:p>
            <a:pPr algn="ctr"/>
            <a:r>
              <a:rPr lang="en-US" sz="1100" dirty="0"/>
              <a:t>(Word description)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968208" y="2257861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</a:t>
            </a:r>
          </a:p>
          <a:p>
            <a:pPr algn="ctr"/>
            <a:r>
              <a:rPr lang="en-US" dirty="0"/>
              <a:t>(FHIR) instance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968208" y="3770029"/>
            <a:ext cx="172819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case</a:t>
            </a:r>
            <a:br>
              <a:rPr lang="en-US" dirty="0"/>
            </a:br>
            <a:r>
              <a:rPr lang="en-US" dirty="0" err="1"/>
              <a:t>Visualisation</a:t>
            </a:r>
            <a:endParaRPr lang="en-US" dirty="0"/>
          </a:p>
          <a:p>
            <a:pPr algn="ctr"/>
            <a:r>
              <a:rPr lang="en-US" sz="1400" dirty="0"/>
              <a:t>(html/pdf)</a:t>
            </a:r>
          </a:p>
        </p:txBody>
      </p:sp>
      <p:cxnSp>
        <p:nvCxnSpPr>
          <p:cNvPr id="94" name="Straight Arrow Connector 93"/>
          <p:cNvCxnSpPr>
            <a:stCxn id="91" idx="3"/>
            <a:endCxn id="92" idx="1"/>
          </p:cNvCxnSpPr>
          <p:nvPr/>
        </p:nvCxnSpPr>
        <p:spPr>
          <a:xfrm>
            <a:off x="3215680" y="2725913"/>
            <a:ext cx="475252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536160" y="1669229"/>
            <a:ext cx="2448272" cy="3756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Validation template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631504" y="5294506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863752" y="5301208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102" name="Straight Arrow Connector 101"/>
          <p:cNvCxnSpPr>
            <a:stCxn id="100" idx="3"/>
            <a:endCxn id="101" idx="1"/>
          </p:cNvCxnSpPr>
          <p:nvPr/>
        </p:nvCxnSpPr>
        <p:spPr>
          <a:xfrm>
            <a:off x="3215680" y="5762558"/>
            <a:ext cx="648072" cy="6702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1" idx="3"/>
            <a:endCxn id="92" idx="1"/>
          </p:cNvCxnSpPr>
          <p:nvPr/>
        </p:nvCxnSpPr>
        <p:spPr>
          <a:xfrm flipV="1">
            <a:off x="5591944" y="2725914"/>
            <a:ext cx="2376264" cy="3043347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519936" y="383873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Validation process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ED76302-013B-428E-8312-90BE4DDB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7" grpId="0" animBg="1"/>
      <p:bldP spid="99" grpId="0" animBg="1"/>
      <p:bldP spid="100" grpId="0" animBg="1"/>
      <p:bldP spid="101" grpId="0" animBg="1"/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end to end </a:t>
            </a:r>
            <a:r>
              <a:rPr lang="fr-BE" dirty="0" err="1"/>
              <a:t>testing</a:t>
            </a:r>
            <a:r>
              <a:rPr lang="fr-BE" dirty="0"/>
              <a:t> 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8112224" y="1952837"/>
            <a:ext cx="244827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FHIR Test server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135560" y="2177467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511824" y="2177467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102" name="Straight Arrow Connector 101"/>
          <p:cNvCxnSpPr>
            <a:stCxn id="100" idx="3"/>
            <a:endCxn id="101" idx="1"/>
          </p:cNvCxnSpPr>
          <p:nvPr/>
        </p:nvCxnSpPr>
        <p:spPr>
          <a:xfrm>
            <a:off x="3719736" y="2645519"/>
            <a:ext cx="79208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1" idx="3"/>
          </p:cNvCxnSpPr>
          <p:nvPr/>
        </p:nvCxnSpPr>
        <p:spPr>
          <a:xfrm>
            <a:off x="6240016" y="2645519"/>
            <a:ext cx="187220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35560" y="4505149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1824" y="4505149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22" name="Straight Arrow Connector 21"/>
          <p:cNvCxnSpPr>
            <a:stCxn id="21" idx="1"/>
            <a:endCxn id="20" idx="3"/>
          </p:cNvCxnSpPr>
          <p:nvPr/>
        </p:nvCxnSpPr>
        <p:spPr>
          <a:xfrm flipH="1">
            <a:off x="3719736" y="4973201"/>
            <a:ext cx="79208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1" idx="3"/>
          </p:cNvCxnSpPr>
          <p:nvPr/>
        </p:nvCxnSpPr>
        <p:spPr>
          <a:xfrm flipH="1">
            <a:off x="6240016" y="4973201"/>
            <a:ext cx="187220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544272" y="2438146"/>
            <a:ext cx="1872208" cy="2380550"/>
          </a:xfrm>
          <a:prstGeom prst="can">
            <a:avLst>
              <a:gd name="adj" fmla="val 230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2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632395" y="3065887"/>
            <a:ext cx="1728192" cy="14392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Successful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test instances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0056" y="2438147"/>
            <a:ext cx="1152128" cy="3787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REST API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63755" y="4356707"/>
            <a:ext cx="1152128" cy="7572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Cherry Picking</a:t>
            </a:r>
          </a:p>
        </p:txBody>
      </p:sp>
      <p:cxnSp>
        <p:nvCxnSpPr>
          <p:cNvPr id="6" name="Elbow Connector 5"/>
          <p:cNvCxnSpPr>
            <a:stCxn id="20" idx="2"/>
            <a:endCxn id="99" idx="2"/>
          </p:cNvCxnSpPr>
          <p:nvPr/>
        </p:nvCxnSpPr>
        <p:spPr>
          <a:xfrm rot="5400000" flipH="1" flipV="1">
            <a:off x="6115988" y="2220881"/>
            <a:ext cx="32032" cy="6408712"/>
          </a:xfrm>
          <a:prstGeom prst="bentConnector3">
            <a:avLst>
              <a:gd name="adj1" fmla="val -2397902"/>
            </a:avLst>
          </a:prstGeom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67908" y="5877272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result declaration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3CE7E14-A9CF-4EA4-9086-33B63F32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20" grpId="0" animBg="1"/>
      <p:bldP spid="21" grpId="0" animBg="1"/>
      <p:bldP spid="30" grpId="0" animBg="1"/>
      <p:bldP spid="32" grpId="0" animBg="1"/>
      <p:bldP spid="15" grpId="0" animBg="1"/>
      <p:bldP spid="3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1343473" y="4183671"/>
            <a:ext cx="1228311" cy="1333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err="1"/>
              <a:t>eHealthPlatform</a:t>
            </a:r>
            <a:endParaRPr lang="en-US" sz="1100" dirty="0"/>
          </a:p>
        </p:txBody>
      </p:sp>
      <p:sp>
        <p:nvSpPr>
          <p:cNvPr id="71" name="Rectangle 70"/>
          <p:cNvSpPr/>
          <p:nvPr/>
        </p:nvSpPr>
        <p:spPr>
          <a:xfrm>
            <a:off x="4204392" y="1786805"/>
            <a:ext cx="5976664" cy="3600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Test server</a:t>
            </a:r>
          </a:p>
        </p:txBody>
      </p:sp>
      <p:sp>
        <p:nvSpPr>
          <p:cNvPr id="39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07727" y="2788209"/>
            <a:ext cx="1872208" cy="2380550"/>
          </a:xfrm>
          <a:prstGeom prst="can">
            <a:avLst>
              <a:gd name="adj" fmla="val 230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architecture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79735" y="4088639"/>
            <a:ext cx="1728192" cy="93610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Validation </a:t>
            </a:r>
            <a:r>
              <a:rPr lang="fr-FR" sz="1200" dirty="0" err="1"/>
              <a:t>Results</a:t>
            </a:r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2F203-862D-552B-7D34-A6D6F27C8A61}"/>
              </a:ext>
            </a:extLst>
          </p:cNvPr>
          <p:cNvSpPr/>
          <p:nvPr/>
        </p:nvSpPr>
        <p:spPr>
          <a:xfrm>
            <a:off x="4443893" y="3106513"/>
            <a:ext cx="1648189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/>
              <a:t>eHealthbox</a:t>
            </a:r>
            <a:r>
              <a:rPr lang="fr-FR" sz="1100" dirty="0"/>
              <a:t> </a:t>
            </a:r>
            <a:r>
              <a:rPr lang="fr-FR" sz="1100" dirty="0" err="1"/>
              <a:t>Connector</a:t>
            </a:r>
            <a:endParaRPr lang="fr-FR" sz="1100" dirty="0"/>
          </a:p>
        </p:txBody>
      </p:sp>
      <p:cxnSp>
        <p:nvCxnSpPr>
          <p:cNvPr id="12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stCxn id="96" idx="3"/>
            <a:endCxn id="11" idx="1"/>
          </p:cNvCxnSpPr>
          <p:nvPr/>
        </p:nvCxnSpPr>
        <p:spPr>
          <a:xfrm>
            <a:off x="2567608" y="2886215"/>
            <a:ext cx="1876284" cy="400318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25" idx="3"/>
            <a:endCxn id="10" idx="2"/>
          </p:cNvCxnSpPr>
          <p:nvPr/>
        </p:nvCxnSpPr>
        <p:spPr>
          <a:xfrm>
            <a:off x="7833931" y="2789487"/>
            <a:ext cx="445805" cy="17672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07" y="2626400"/>
            <a:ext cx="587603" cy="56997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82F203-862D-552B-7D34-A6D6F27C8A61}"/>
              </a:ext>
            </a:extLst>
          </p:cNvPr>
          <p:cNvSpPr/>
          <p:nvPr/>
        </p:nvSpPr>
        <p:spPr>
          <a:xfrm>
            <a:off x="6185742" y="2609466"/>
            <a:ext cx="1648189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Validation </a:t>
            </a:r>
            <a:r>
              <a:rPr lang="fr-FR" sz="1100" dirty="0" err="1"/>
              <a:t>Process</a:t>
            </a:r>
            <a:endParaRPr lang="fr-FR" sz="1100" dirty="0"/>
          </a:p>
        </p:txBody>
      </p:sp>
      <p:cxnSp>
        <p:nvCxnSpPr>
          <p:cNvPr id="30" name="Elbow Connector 29"/>
          <p:cNvCxnSpPr>
            <a:stCxn id="11" idx="3"/>
            <a:endCxn id="25" idx="2"/>
          </p:cNvCxnSpPr>
          <p:nvPr/>
        </p:nvCxnSpPr>
        <p:spPr>
          <a:xfrm flipV="1">
            <a:off x="6092082" y="2969507"/>
            <a:ext cx="917755" cy="317027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95850" y="3415951"/>
            <a:ext cx="1728192" cy="7446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ValidationTemplates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4541586" y="4074310"/>
            <a:ext cx="1944216" cy="1094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Dashboard</a:t>
            </a:r>
          </a:p>
          <a:p>
            <a:pPr algn="ctr"/>
            <a:r>
              <a:rPr lang="en-US" sz="1400" dirty="0"/>
              <a:t>Reference test list</a:t>
            </a:r>
          </a:p>
          <a:p>
            <a:pPr algn="ctr"/>
            <a:r>
              <a:rPr lang="en-US" sz="1400" dirty="0"/>
              <a:t>Test coverage</a:t>
            </a:r>
          </a:p>
          <a:p>
            <a:pPr algn="ctr"/>
            <a:r>
              <a:rPr lang="en-US" sz="1400" dirty="0"/>
              <a:t>Test result</a:t>
            </a:r>
          </a:p>
        </p:txBody>
      </p:sp>
      <p:cxnSp>
        <p:nvCxnSpPr>
          <p:cNvPr id="51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2567608" y="3750704"/>
            <a:ext cx="1973978" cy="871098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25" idx="3"/>
            <a:endCxn id="48" idx="2"/>
          </p:cNvCxnSpPr>
          <p:nvPr/>
        </p:nvCxnSpPr>
        <p:spPr>
          <a:xfrm>
            <a:off x="7833930" y="2789487"/>
            <a:ext cx="461920" cy="99881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49" idx="3"/>
            <a:endCxn id="48" idx="2"/>
          </p:cNvCxnSpPr>
          <p:nvPr/>
        </p:nvCxnSpPr>
        <p:spPr>
          <a:xfrm flipV="1">
            <a:off x="6485802" y="3788300"/>
            <a:ext cx="1810048" cy="83350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63" y="4565463"/>
            <a:ext cx="587603" cy="569975"/>
          </a:xfrm>
          <a:prstGeom prst="rect">
            <a:avLst/>
          </a:prstGeom>
        </p:spPr>
      </p:pic>
      <p:cxnSp>
        <p:nvCxnSpPr>
          <p:cNvPr id="69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stCxn id="98" idx="3"/>
            <a:endCxn id="49" idx="1"/>
          </p:cNvCxnSpPr>
          <p:nvPr/>
        </p:nvCxnSpPr>
        <p:spPr>
          <a:xfrm flipV="1">
            <a:off x="2571784" y="4621803"/>
            <a:ext cx="1969803" cy="228649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343472" y="1777899"/>
            <a:ext cx="1224136" cy="221663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/>
              <a:t>Tester</a:t>
            </a:r>
          </a:p>
        </p:txBody>
      </p:sp>
      <p:cxnSp>
        <p:nvCxnSpPr>
          <p:cNvPr id="3" name="Elbow Connector 2"/>
          <p:cNvCxnSpPr>
            <a:stCxn id="96" idx="3"/>
            <a:endCxn id="7" idx="1"/>
          </p:cNvCxnSpPr>
          <p:nvPr/>
        </p:nvCxnSpPr>
        <p:spPr>
          <a:xfrm flipV="1">
            <a:off x="2567609" y="2366585"/>
            <a:ext cx="1896881" cy="5196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4490" y="2181918"/>
            <a:ext cx="16275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REST</a:t>
            </a:r>
            <a:r>
              <a:rPr lang="en-US" dirty="0"/>
              <a:t> </a:t>
            </a:r>
            <a:r>
              <a:rPr lang="en-US" sz="1100" dirty="0"/>
              <a:t>API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6043" y="6201466"/>
            <a:ext cx="5670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https://fhir-testserver.be/index.php/login</a:t>
            </a:r>
          </a:p>
        </p:txBody>
      </p:sp>
      <p:cxnSp>
        <p:nvCxnSpPr>
          <p:cNvPr id="70" name="Elbow Connector 69"/>
          <p:cNvCxnSpPr>
            <a:stCxn id="7" idx="3"/>
            <a:endCxn id="25" idx="0"/>
          </p:cNvCxnSpPr>
          <p:nvPr/>
        </p:nvCxnSpPr>
        <p:spPr>
          <a:xfrm>
            <a:off x="6092080" y="2366584"/>
            <a:ext cx="917756" cy="242882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676916" y="2357292"/>
            <a:ext cx="720080" cy="1154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(FHIR) </a:t>
            </a:r>
          </a:p>
          <a:p>
            <a:pPr algn="ctr"/>
            <a:r>
              <a:rPr lang="en-US" sz="1050" dirty="0"/>
              <a:t>instance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21EC93-3291-4BF1-A006-17D5000E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administration – registration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7" y="1611287"/>
            <a:ext cx="10760089" cy="4914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9" y="2401142"/>
            <a:ext cx="10788412" cy="3348623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496A673-8F8F-47B4-99D1-566D51D6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5" y="1614633"/>
            <a:ext cx="11238290" cy="403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4" y="1553621"/>
            <a:ext cx="6158958" cy="38008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2515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self service </a:t>
            </a:r>
            <a:r>
              <a:rPr lang="fr-BE" dirty="0" err="1"/>
              <a:t>approach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87" y="2777944"/>
            <a:ext cx="6141558" cy="380089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0EB678F-8F7D-4B31-A42F-05E88B88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self service </a:t>
            </a:r>
            <a:r>
              <a:rPr lang="en-US" dirty="0"/>
              <a:t>approach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6" y="1617523"/>
            <a:ext cx="11928648" cy="4057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6" y="1565507"/>
            <a:ext cx="11928648" cy="455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1559909"/>
            <a:ext cx="7776864" cy="515733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0289356-0A6D-4295-BBF1-39121149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9D397-FDF6-4445-AB92-9DABE55A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important </a:t>
            </a:r>
            <a:r>
              <a:rPr lang="nl-BE" dirty="0" err="1"/>
              <a:t>provisions</a:t>
            </a:r>
            <a:r>
              <a:rPr lang="nl-BE" dirty="0"/>
              <a:t> of EHDS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AF695-CE4D-40BF-94EE-F315B81E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software packages must meet EU standards to be placed on the EU market</a:t>
            </a:r>
          </a:p>
          <a:p>
            <a:pPr lvl="1"/>
            <a:r>
              <a:rPr lang="nl-BE" dirty="0"/>
              <a:t>EHR </a:t>
            </a:r>
            <a:r>
              <a:rPr lang="en-GB" dirty="0"/>
              <a:t>harmonised components (art. 25)</a:t>
            </a:r>
          </a:p>
          <a:p>
            <a:pPr lvl="1"/>
            <a:r>
              <a:rPr lang="nl-BE" dirty="0"/>
              <a:t>EU </a:t>
            </a:r>
            <a:r>
              <a:rPr lang="en-GB" dirty="0"/>
              <a:t>declaration of conformity </a:t>
            </a:r>
            <a:r>
              <a:rPr lang="en-US" dirty="0"/>
              <a:t>(art. 39)</a:t>
            </a:r>
          </a:p>
          <a:p>
            <a:r>
              <a:rPr lang="nl-BE" dirty="0"/>
              <a:t>European digital </a:t>
            </a:r>
            <a:r>
              <a:rPr lang="nl-BE" dirty="0" err="1"/>
              <a:t>testing</a:t>
            </a:r>
            <a:r>
              <a:rPr lang="nl-BE" dirty="0"/>
              <a:t> environment (art. 40)</a:t>
            </a:r>
            <a:endParaRPr lang="en-US" dirty="0"/>
          </a:p>
          <a:p>
            <a:pPr lvl="1"/>
            <a:r>
              <a:rPr lang="en-US" dirty="0"/>
              <a:t>European Commission shall develop a European digital testing environment and make the software supporting this environment available as open source</a:t>
            </a:r>
          </a:p>
          <a:p>
            <a:pPr lvl="1"/>
            <a:r>
              <a:rPr lang="en-US" dirty="0"/>
              <a:t>MS shall operate a testing environment, preferably by reusing the software developed by the European Commission</a:t>
            </a:r>
          </a:p>
          <a:p>
            <a:r>
              <a:rPr lang="en-US" dirty="0"/>
              <a:t>legal basis for </a:t>
            </a:r>
            <a:r>
              <a:rPr lang="nl-BE" dirty="0"/>
              <a:t>European </a:t>
            </a:r>
            <a:r>
              <a:rPr lang="nl-BE" dirty="0" err="1"/>
              <a:t>governance</a:t>
            </a:r>
            <a:r>
              <a:rPr lang="nl-BE" dirty="0"/>
              <a:t> and </a:t>
            </a:r>
            <a:r>
              <a:rPr lang="nl-BE" dirty="0" err="1"/>
              <a:t>coordination</a:t>
            </a:r>
            <a:r>
              <a:rPr lang="nl-BE" dirty="0"/>
              <a:t> (Art. 96)</a:t>
            </a:r>
          </a:p>
          <a:p>
            <a:pPr lvl="1"/>
            <a:r>
              <a:rPr lang="en-US" dirty="0"/>
              <a:t>the European Commission shall provide the development, maintenance, hosting and operation of the infrastructures and central services required to support the functioning of the EHDS</a:t>
            </a:r>
            <a:endParaRPr lang="nl-BE" dirty="0"/>
          </a:p>
          <a:p>
            <a:endParaRPr lang="nl-BE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BCEACD5-404A-47F4-A1A5-2C151421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236" y="1387227"/>
            <a:ext cx="4524132" cy="4176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10430" y="2132863"/>
            <a:ext cx="4624520" cy="2800767"/>
            <a:chOff x="4406900" y="2676525"/>
            <a:chExt cx="4268788" cy="2802021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latin typeface="+mn-lt"/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A5670F4-BA23-4D0B-BF95-99BAB95E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3B5AD-036B-41AD-80C4-21B173D1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Central services </a:t>
            </a:r>
            <a:r>
              <a:rPr lang="nl-BE" dirty="0" err="1"/>
              <a:t>mentioned</a:t>
            </a:r>
            <a:r>
              <a:rPr lang="nl-BE" dirty="0"/>
              <a:t> in art. 96 (</a:t>
            </a:r>
            <a:r>
              <a:rPr lang="nl-BE" dirty="0" err="1"/>
              <a:t>primary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2B763C-5E65-4DB9-B917-1DACCAD67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interoperable, cross-border identification and authentication mechanism for natural persons and health professionals</a:t>
            </a:r>
          </a:p>
          <a:p>
            <a:pPr lvl="1"/>
            <a:r>
              <a:rPr lang="en-US" i="1" dirty="0"/>
              <a:t>based on </a:t>
            </a:r>
            <a:r>
              <a:rPr lang="en-US" i="1" dirty="0" err="1"/>
              <a:t>eIDAS</a:t>
            </a:r>
            <a:r>
              <a:rPr lang="en-US" i="1" dirty="0"/>
              <a:t> 2.0 and XACML ?</a:t>
            </a:r>
          </a:p>
          <a:p>
            <a:r>
              <a:rPr lang="en-US" dirty="0"/>
              <a:t>a central interoperability platform for digital health (‘</a:t>
            </a:r>
            <a:r>
              <a:rPr lang="en-US" dirty="0" err="1"/>
              <a:t>MyHealth@EU</a:t>
            </a:r>
            <a:r>
              <a:rPr lang="en-US" dirty="0"/>
              <a:t>’) to provide services to support and facilitate the exchange of personal electronic health data between the national contact points</a:t>
            </a:r>
          </a:p>
          <a:p>
            <a:r>
              <a:rPr lang="en-US" dirty="0"/>
              <a:t>supplementary services that facilitate telemedicine, mobile health, access by natural persons to existing translations of their health data, exchange or verification of health-related certificates</a:t>
            </a:r>
          </a:p>
          <a:p>
            <a:pPr lvl="1"/>
            <a:r>
              <a:rPr lang="en-US" i="1" dirty="0" err="1"/>
              <a:t>eg</a:t>
            </a:r>
            <a:r>
              <a:rPr lang="en-US" i="1" dirty="0"/>
              <a:t> multilingual terminology server ?</a:t>
            </a:r>
          </a:p>
          <a:p>
            <a:pPr lvl="1"/>
            <a:r>
              <a:rPr lang="en-US" i="1" dirty="0" err="1"/>
              <a:t>eg</a:t>
            </a:r>
            <a:r>
              <a:rPr lang="en-US" i="1" dirty="0"/>
              <a:t> coordination of end-to-end encryption of health data ?</a:t>
            </a:r>
          </a:p>
          <a:p>
            <a:pPr lvl="1"/>
            <a:r>
              <a:rPr lang="en-US" i="1" dirty="0" err="1"/>
              <a:t>eg</a:t>
            </a:r>
            <a:r>
              <a:rPr lang="en-US" i="1" dirty="0"/>
              <a:t> </a:t>
            </a:r>
            <a:r>
              <a:rPr lang="en-US" i="1" dirty="0" err="1"/>
              <a:t>pseudonimisation</a:t>
            </a:r>
            <a:r>
              <a:rPr lang="en-US" i="1" dirty="0"/>
              <a:t> service ?</a:t>
            </a:r>
            <a:endParaRPr lang="nl-BE" i="1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D25CDC-948E-4679-AA79-CAF00DE7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67468-9382-4EA3-A617-5511B4FE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Central services </a:t>
            </a:r>
            <a:r>
              <a:rPr lang="nl-BE" dirty="0" err="1"/>
              <a:t>mentioned</a:t>
            </a:r>
            <a:r>
              <a:rPr lang="nl-BE" dirty="0"/>
              <a:t> in art. 96 (</a:t>
            </a:r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F671E-3324-4207-A0FF-9957B995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HealthData@EU</a:t>
            </a:r>
            <a:r>
              <a:rPr lang="en-US" dirty="0"/>
              <a:t> to support and facilitate the cross-border access to electronic health data for secondary use</a:t>
            </a:r>
          </a:p>
          <a:p>
            <a:r>
              <a:rPr lang="en-US" dirty="0"/>
              <a:t>central platform for </a:t>
            </a:r>
            <a:r>
              <a:rPr lang="en-US" dirty="0" err="1"/>
              <a:t>HealthData@EU</a:t>
            </a:r>
            <a:r>
              <a:rPr lang="en-US" dirty="0"/>
              <a:t> by providing information technology services needed to support and facilitate the exchange of information between health data access bodies as part of </a:t>
            </a:r>
            <a:r>
              <a:rPr lang="en-US" dirty="0" err="1"/>
              <a:t>HealthData@EU</a:t>
            </a:r>
            <a:endParaRPr lang="en-US" dirty="0"/>
          </a:p>
          <a:p>
            <a:r>
              <a:rPr lang="nl-BE" dirty="0"/>
              <a:t>a secure processing environment</a:t>
            </a:r>
          </a:p>
          <a:p>
            <a:pPr lvl="1"/>
            <a:r>
              <a:rPr lang="nl-BE" i="1" dirty="0"/>
              <a:t>secure containers (eg </a:t>
            </a:r>
            <a:r>
              <a:rPr lang="nl-BE" i="1" dirty="0" err="1"/>
              <a:t>Kapseli</a:t>
            </a:r>
            <a:r>
              <a:rPr lang="nl-BE" i="1" dirty="0"/>
              <a:t> (Finland)) ?</a:t>
            </a:r>
          </a:p>
          <a:p>
            <a:r>
              <a:rPr lang="nl-BE" dirty="0"/>
              <a:t>a </a:t>
            </a:r>
            <a:r>
              <a:rPr lang="nl-BE" dirty="0" err="1"/>
              <a:t>federated</a:t>
            </a:r>
            <a:r>
              <a:rPr lang="nl-BE" dirty="0"/>
              <a:t> EU dataset </a:t>
            </a:r>
            <a:r>
              <a:rPr lang="nl-BE" dirty="0" err="1"/>
              <a:t>catalogue</a:t>
            </a:r>
            <a:r>
              <a:rPr lang="nl-BE" dirty="0"/>
              <a:t> </a:t>
            </a:r>
            <a:r>
              <a:rPr lang="nl-BE" dirty="0" err="1"/>
              <a:t>connecting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national</a:t>
            </a:r>
            <a:r>
              <a:rPr lang="nl-BE" dirty="0"/>
              <a:t> dataset </a:t>
            </a:r>
            <a:r>
              <a:rPr lang="nl-BE" dirty="0" err="1"/>
              <a:t>catalogues</a:t>
            </a:r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B52F34-C560-424D-B642-47A57049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24C6F-9DAD-4BE4-897C-510DB4F7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Important question: </a:t>
            </a:r>
            <a:r>
              <a:rPr lang="nl-BE" dirty="0" err="1"/>
              <a:t>role</a:t>
            </a:r>
            <a:r>
              <a:rPr lang="nl-BE" dirty="0"/>
              <a:t> of NCP </a:t>
            </a:r>
            <a:r>
              <a:rPr lang="nl-BE" dirty="0" err="1"/>
              <a:t>primary</a:t>
            </a:r>
            <a:r>
              <a:rPr lang="nl-BE" dirty="0"/>
              <a:t> </a:t>
            </a:r>
            <a:r>
              <a:rPr lang="nl-BE" dirty="0" err="1"/>
              <a:t>use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609E01-8B1A-42EE-8DA8-3F785FA6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software packages must meet EU </a:t>
            </a:r>
            <a:r>
              <a:rPr lang="nl-BE" dirty="0" err="1"/>
              <a:t>standards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placed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market</a:t>
            </a:r>
          </a:p>
          <a:p>
            <a:pPr lvl="1"/>
            <a:r>
              <a:rPr lang="nl-BE" dirty="0" err="1"/>
              <a:t>technical</a:t>
            </a:r>
            <a:r>
              <a:rPr lang="nl-BE" dirty="0"/>
              <a:t> </a:t>
            </a:r>
            <a:r>
              <a:rPr lang="nl-BE" dirty="0" err="1"/>
              <a:t>interoperability</a:t>
            </a:r>
            <a:endParaRPr lang="nl-BE" dirty="0"/>
          </a:p>
          <a:p>
            <a:pPr lvl="1"/>
            <a:r>
              <a:rPr lang="nl-BE" dirty="0" err="1"/>
              <a:t>semantic</a:t>
            </a:r>
            <a:r>
              <a:rPr lang="nl-BE" dirty="0"/>
              <a:t> </a:t>
            </a:r>
            <a:r>
              <a:rPr lang="nl-BE" dirty="0" err="1"/>
              <a:t>interoperability</a:t>
            </a:r>
            <a:endParaRPr lang="nl-BE" dirty="0"/>
          </a:p>
          <a:p>
            <a:pPr lvl="1"/>
            <a:r>
              <a:rPr lang="nl-BE" dirty="0"/>
              <a:t>security</a:t>
            </a:r>
          </a:p>
          <a:p>
            <a:r>
              <a:rPr lang="nl-BE" dirty="0" err="1"/>
              <a:t>transformation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EU </a:t>
            </a:r>
            <a:r>
              <a:rPr lang="nl-BE" dirty="0" err="1"/>
              <a:t>standards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done</a:t>
            </a:r>
            <a:r>
              <a:rPr lang="nl-BE" dirty="0"/>
              <a:t> in software packages =&gt; is </a:t>
            </a:r>
            <a:r>
              <a:rPr lang="nl-BE" dirty="0" err="1"/>
              <a:t>there</a:t>
            </a:r>
            <a:r>
              <a:rPr lang="nl-BE" dirty="0"/>
              <a:t> </a:t>
            </a:r>
            <a:r>
              <a:rPr lang="nl-BE" dirty="0" err="1"/>
              <a:t>still</a:t>
            </a:r>
            <a:r>
              <a:rPr lang="nl-BE" dirty="0"/>
              <a:t> a </a:t>
            </a:r>
            <a:r>
              <a:rPr lang="nl-BE" dirty="0" err="1"/>
              <a:t>necessity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NCP </a:t>
            </a:r>
            <a:r>
              <a:rPr lang="nl-BE" dirty="0" err="1"/>
              <a:t>to</a:t>
            </a:r>
            <a:r>
              <a:rPr lang="nl-BE" dirty="0"/>
              <a:t> have access </a:t>
            </a:r>
            <a:r>
              <a:rPr lang="nl-BE" dirty="0" err="1"/>
              <a:t>to</a:t>
            </a:r>
            <a:r>
              <a:rPr lang="nl-BE" dirty="0"/>
              <a:t> content of </a:t>
            </a:r>
            <a:r>
              <a:rPr lang="nl-BE" dirty="0" err="1"/>
              <a:t>exchanged</a:t>
            </a:r>
            <a:r>
              <a:rPr lang="nl-BE" dirty="0"/>
              <a:t> health data ? </a:t>
            </a:r>
            <a:r>
              <a:rPr lang="nl-BE" dirty="0" err="1"/>
              <a:t>quid</a:t>
            </a:r>
            <a:r>
              <a:rPr lang="nl-BE" dirty="0"/>
              <a:t> data </a:t>
            </a:r>
            <a:r>
              <a:rPr lang="nl-BE" dirty="0" err="1"/>
              <a:t>minimisation</a:t>
            </a:r>
            <a:r>
              <a:rPr lang="nl-BE" dirty="0"/>
              <a:t> </a:t>
            </a:r>
            <a:r>
              <a:rPr lang="nl-BE" dirty="0" err="1"/>
              <a:t>principle</a:t>
            </a:r>
            <a:r>
              <a:rPr lang="nl-BE" dirty="0"/>
              <a:t> of GDPR ?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234918-8A69-41EA-BC41-E06EB647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8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87BE"/>
                </a:solidFill>
              </a:rPr>
              <a:t>Need for global, integrated architecture and reuse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E663D71-0D8A-4125-B981-4E04DCDAB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0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basic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fontScale="92500" lnSpcReduction="20000"/>
          </a:bodyPr>
          <a:lstStyle/>
          <a:p>
            <a:endParaRPr lang="nl-BE" dirty="0"/>
          </a:p>
          <a:p>
            <a:r>
              <a:rPr lang="en-US" dirty="0"/>
              <a:t>correct identification of every entity (citizens, companies, </a:t>
            </a:r>
            <a:r>
              <a:rPr lang="en-US" dirty="0" err="1"/>
              <a:t>organisations</a:t>
            </a:r>
            <a:r>
              <a:rPr lang="en-US" dirty="0"/>
              <a:t>, …)</a:t>
            </a:r>
          </a:p>
          <a:p>
            <a:pPr lvl="1"/>
            <a:r>
              <a:rPr lang="en-US" dirty="0"/>
              <a:t>standardize patient identification methods to ensure consistent data access and exchange</a:t>
            </a:r>
          </a:p>
          <a:p>
            <a:pPr lvl="1"/>
            <a:r>
              <a:rPr lang="en-US" dirty="0"/>
              <a:t>implement a system to coordinate patient identification keys across participating countries</a:t>
            </a:r>
          </a:p>
          <a:p>
            <a:pPr lvl="1"/>
            <a:endParaRPr lang="nl-BE" dirty="0"/>
          </a:p>
          <a:p>
            <a:r>
              <a:rPr lang="nl-BE" dirty="0"/>
              <a:t>correct routing of information </a:t>
            </a:r>
            <a:r>
              <a:rPr lang="nl-BE" dirty="0" err="1"/>
              <a:t>request</a:t>
            </a:r>
            <a:r>
              <a:rPr lang="nl-BE" dirty="0"/>
              <a:t>/</a:t>
            </a:r>
            <a:r>
              <a:rPr lang="nl-BE" dirty="0" err="1"/>
              <a:t>provision</a:t>
            </a:r>
            <a:endParaRPr lang="nl-BE" dirty="0"/>
          </a:p>
          <a:p>
            <a:pPr lvl="1"/>
            <a:r>
              <a:rPr lang="en-US" dirty="0"/>
              <a:t>coordinate a repository of information on where to locate patient data in each country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 err="1"/>
              <a:t>interoperability</a:t>
            </a:r>
            <a:r>
              <a:rPr lang="nl-BE" dirty="0"/>
              <a:t> </a:t>
            </a:r>
            <a:r>
              <a:rPr lang="nl-BE" dirty="0" err="1"/>
              <a:t>standards</a:t>
            </a:r>
            <a:endParaRPr lang="nl-BE" dirty="0"/>
          </a:p>
          <a:p>
            <a:pPr lvl="1"/>
            <a:r>
              <a:rPr lang="nl-BE" dirty="0" err="1"/>
              <a:t>technical</a:t>
            </a:r>
            <a:endParaRPr lang="nl-BE" dirty="0"/>
          </a:p>
          <a:p>
            <a:pPr lvl="1"/>
            <a:r>
              <a:rPr lang="nl-BE" dirty="0" err="1"/>
              <a:t>semantic</a:t>
            </a:r>
            <a:endParaRPr lang="nl-BE" dirty="0"/>
          </a:p>
          <a:p>
            <a:endParaRPr lang="nl-BE" dirty="0"/>
          </a:p>
          <a:p>
            <a:r>
              <a:rPr lang="nl-BE" dirty="0"/>
              <a:t>privacy </a:t>
            </a:r>
            <a:r>
              <a:rPr lang="nl-BE" dirty="0" err="1"/>
              <a:t>and</a:t>
            </a:r>
            <a:r>
              <a:rPr lang="nl-BE" dirty="0"/>
              <a:t> information security management</a:t>
            </a:r>
          </a:p>
          <a:p>
            <a:pPr lvl="1"/>
            <a:r>
              <a:rPr lang="nl-BE" dirty="0"/>
              <a:t>user and access management (</a:t>
            </a:r>
            <a:r>
              <a:rPr lang="nl-BE" dirty="0" err="1"/>
              <a:t>ao</a:t>
            </a:r>
            <a:r>
              <a:rPr lang="nl-BE" dirty="0"/>
              <a:t> </a:t>
            </a:r>
            <a:r>
              <a:rPr lang="nl-BE" dirty="0" err="1"/>
              <a:t>authentication</a:t>
            </a:r>
            <a:r>
              <a:rPr lang="nl-BE" dirty="0"/>
              <a:t> of </a:t>
            </a:r>
            <a:r>
              <a:rPr lang="nl-BE" dirty="0" err="1"/>
              <a:t>identity</a:t>
            </a:r>
            <a:r>
              <a:rPr lang="nl-BE" dirty="0"/>
              <a:t>, </a:t>
            </a:r>
            <a:r>
              <a:rPr lang="nl-BE" dirty="0" err="1"/>
              <a:t>attributes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(health) care </a:t>
            </a:r>
            <a:r>
              <a:rPr lang="nl-BE" dirty="0" err="1"/>
              <a:t>relationships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encryption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fr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CB33FB-0ADD-428D-A3C6-7E63AAD8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global</a:t>
            </a:r>
            <a:r>
              <a:rPr lang="nl-BE" dirty="0"/>
              <a:t>,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architecture</a:t>
            </a:r>
            <a:r>
              <a:rPr lang="nl-BE" dirty="0"/>
              <a:t>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endParaRPr lang="nl-BE" dirty="0"/>
          </a:p>
          <a:p>
            <a:pPr lvl="1"/>
            <a:r>
              <a:rPr lang="nl-BE" dirty="0" err="1"/>
              <a:t>global</a:t>
            </a:r>
            <a:r>
              <a:rPr lang="nl-BE" dirty="0"/>
              <a:t>,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architecture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DGs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European </a:t>
            </a:r>
            <a:r>
              <a:rPr lang="nl-BE" dirty="0" err="1"/>
              <a:t>Commission</a:t>
            </a:r>
            <a:endParaRPr lang="nl-BE" dirty="0"/>
          </a:p>
          <a:p>
            <a:pPr lvl="1"/>
            <a:r>
              <a:rPr lang="nl-BE" dirty="0" err="1"/>
              <a:t>based</a:t>
            </a:r>
            <a:r>
              <a:rPr lang="nl-BE" dirty="0"/>
              <a:t> on a common </a:t>
            </a:r>
            <a:r>
              <a:rPr lang="nl-BE" dirty="0" err="1"/>
              <a:t>conceptual</a:t>
            </a:r>
            <a:r>
              <a:rPr lang="nl-BE" dirty="0"/>
              <a:t> </a:t>
            </a:r>
            <a:r>
              <a:rPr lang="nl-BE" dirty="0" err="1"/>
              <a:t>framework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modular</a:t>
            </a:r>
            <a:r>
              <a:rPr lang="nl-BE" dirty="0"/>
              <a:t>, </a:t>
            </a:r>
            <a:r>
              <a:rPr lang="nl-BE" dirty="0" err="1"/>
              <a:t>generic</a:t>
            </a:r>
            <a:r>
              <a:rPr lang="nl-BE" dirty="0"/>
              <a:t>, domain </a:t>
            </a:r>
            <a:r>
              <a:rPr lang="nl-BE" dirty="0" err="1"/>
              <a:t>agnostic</a:t>
            </a:r>
            <a:r>
              <a:rPr lang="nl-BE" dirty="0"/>
              <a:t>, </a:t>
            </a:r>
            <a:r>
              <a:rPr lang="nl-BE" dirty="0" err="1"/>
              <a:t>interoperable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reusable</a:t>
            </a:r>
            <a:r>
              <a:rPr lang="nl-BE" dirty="0"/>
              <a:t> </a:t>
            </a:r>
            <a:r>
              <a:rPr lang="nl-BE" dirty="0" err="1"/>
              <a:t>components</a:t>
            </a:r>
            <a:r>
              <a:rPr lang="nl-BE" dirty="0"/>
              <a:t>/services: </a:t>
            </a:r>
            <a:r>
              <a:rPr lang="nl-BE" dirty="0" err="1"/>
              <a:t>develop</a:t>
            </a:r>
            <a:r>
              <a:rPr lang="nl-BE" dirty="0"/>
              <a:t> </a:t>
            </a:r>
            <a:r>
              <a:rPr lang="nl-BE" dirty="0" err="1"/>
              <a:t>once</a:t>
            </a:r>
            <a:r>
              <a:rPr lang="nl-BE" dirty="0"/>
              <a:t>, </a:t>
            </a:r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many</a:t>
            </a:r>
            <a:endParaRPr lang="nl-BE" dirty="0"/>
          </a:p>
          <a:p>
            <a:endParaRPr lang="nl-BE" dirty="0"/>
          </a:p>
          <a:p>
            <a:r>
              <a:rPr lang="nl-BE" dirty="0"/>
              <a:t>no </a:t>
            </a:r>
            <a:r>
              <a:rPr lang="nl-BE" dirty="0" err="1"/>
              <a:t>technology</a:t>
            </a:r>
            <a:r>
              <a:rPr lang="nl-BE" dirty="0"/>
              <a:t> </a:t>
            </a:r>
            <a:r>
              <a:rPr lang="nl-BE" dirty="0" err="1"/>
              <a:t>driven</a:t>
            </a:r>
            <a:r>
              <a:rPr lang="nl-BE" dirty="0"/>
              <a:t> </a:t>
            </a:r>
            <a:r>
              <a:rPr lang="nl-BE" dirty="0" err="1"/>
              <a:t>choice</a:t>
            </a:r>
            <a:r>
              <a:rPr lang="nl-BE" dirty="0"/>
              <a:t> of </a:t>
            </a:r>
            <a:r>
              <a:rPr lang="nl-BE" dirty="0" err="1"/>
              <a:t>components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services </a:t>
            </a:r>
            <a:r>
              <a:rPr lang="nl-BE" dirty="0" err="1"/>
              <a:t>used</a:t>
            </a:r>
            <a:r>
              <a:rPr lang="nl-BE" dirty="0"/>
              <a:t>, but </a:t>
            </a:r>
            <a:r>
              <a:rPr lang="nl-BE" dirty="0" err="1"/>
              <a:t>use</a:t>
            </a:r>
            <a:r>
              <a:rPr lang="nl-BE" dirty="0"/>
              <a:t> of ICT </a:t>
            </a:r>
            <a:r>
              <a:rPr lang="nl-BE" dirty="0" err="1"/>
              <a:t>components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services as </a:t>
            </a:r>
            <a:r>
              <a:rPr lang="nl-BE" dirty="0" err="1"/>
              <a:t>enabler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means </a:t>
            </a:r>
            <a:r>
              <a:rPr lang="nl-BE" dirty="0" err="1"/>
              <a:t>for</a:t>
            </a:r>
            <a:r>
              <a:rPr lang="nl-BE" dirty="0"/>
              <a:t> meeting business </a:t>
            </a:r>
            <a:r>
              <a:rPr lang="nl-BE" dirty="0" err="1"/>
              <a:t>requirements</a:t>
            </a:r>
            <a:endParaRPr lang="nl-BE" dirty="0"/>
          </a:p>
          <a:p>
            <a:endParaRPr lang="nl-BE" dirty="0"/>
          </a:p>
          <a:p>
            <a:r>
              <a:rPr lang="en-US" dirty="0"/>
              <a:t>need for the availability of a set of basic services on a pan-European level, with possible reuse of some national best practices</a:t>
            </a:r>
          </a:p>
          <a:p>
            <a:endParaRPr lang="nl-BE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C4F3A137-E2FD-4010-9F7C-435D111A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478E-0B01-4044-B5F9-39B983F4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Usefulness of basic services at the EU level </a:t>
            </a:r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88BB69-50A9-4F8A-8224-36C1C3BA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facilitates secure </a:t>
            </a:r>
            <a:r>
              <a:rPr lang="en-GB" dirty="0"/>
              <a:t>cross-border</a:t>
            </a:r>
            <a:r>
              <a:rPr lang="en-US" dirty="0"/>
              <a:t> exchange of personal data</a:t>
            </a:r>
          </a:p>
          <a:p>
            <a:endParaRPr lang="en-US" dirty="0"/>
          </a:p>
          <a:p>
            <a:r>
              <a:rPr lang="en-US" dirty="0"/>
              <a:t>reduces costs</a:t>
            </a:r>
          </a:p>
          <a:p>
            <a:endParaRPr lang="en-US" dirty="0"/>
          </a:p>
          <a:p>
            <a:r>
              <a:rPr lang="en-US" dirty="0"/>
              <a:t>speeds up time to market</a:t>
            </a:r>
          </a:p>
          <a:p>
            <a:endParaRPr lang="en-US" dirty="0"/>
          </a:p>
          <a:p>
            <a:r>
              <a:rPr lang="en-US" dirty="0"/>
              <a:t>structurally increases data protection safeguards</a:t>
            </a:r>
          </a:p>
          <a:p>
            <a:endParaRPr lang="en-US" dirty="0"/>
          </a:p>
          <a:p>
            <a:r>
              <a:rPr lang="en-US" dirty="0"/>
              <a:t>facilitates compliance monitoring </a:t>
            </a:r>
          </a:p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A47321-310C-4D90-A9EC-205D8D02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5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147084</TotalTime>
  <Words>1005</Words>
  <Application>Microsoft Office PowerPoint</Application>
  <PresentationFormat>Breedbeeld</PresentationFormat>
  <Paragraphs>193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Clarity</vt:lpstr>
      <vt:lpstr>Some important provisions of EHDS</vt:lpstr>
      <vt:lpstr>Some important provisions of EHDS</vt:lpstr>
      <vt:lpstr>Central services mentioned in art. 96 (primary use)</vt:lpstr>
      <vt:lpstr>Central services mentioned in art. 96 (secondary use)</vt:lpstr>
      <vt:lpstr>Important question: role of NCP primary use</vt:lpstr>
      <vt:lpstr>Need for global, integrated architecture and reuse </vt:lpstr>
      <vt:lpstr>Some basic international requirements</vt:lpstr>
      <vt:lpstr>Need for a global, integrated architecture </vt:lpstr>
      <vt:lpstr>Usefulness of basic services at the EU level </vt:lpstr>
      <vt:lpstr>Towards an European testing environment</vt:lpstr>
      <vt:lpstr>Compliance criteria</vt:lpstr>
      <vt:lpstr>European Testing Environment</vt:lpstr>
      <vt:lpstr>Example: Belgian testing environment</vt:lpstr>
      <vt:lpstr>Test server – unit testing</vt:lpstr>
      <vt:lpstr>Test server – end to end testing </vt:lpstr>
      <vt:lpstr>Test server architecture</vt:lpstr>
      <vt:lpstr>Test server – administration – registration</vt:lpstr>
      <vt:lpstr>Test server – self service approach</vt:lpstr>
      <vt:lpstr>Test server – self service approach</vt:lpstr>
      <vt:lpstr>PowerPoint-presentatie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Kmehr</dc:title>
  <dc:creator>Robin Bosman</dc:creator>
  <cp:lastModifiedBy>Frank Robben</cp:lastModifiedBy>
  <cp:revision>1459</cp:revision>
  <cp:lastPrinted>2021-08-27T06:53:22Z</cp:lastPrinted>
  <dcterms:created xsi:type="dcterms:W3CDTF">2013-01-11T10:19:39Z</dcterms:created>
  <dcterms:modified xsi:type="dcterms:W3CDTF">2025-02-18T03:31:39Z</dcterms:modified>
</cp:coreProperties>
</file>