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0"/>
  </p:notesMasterIdLst>
  <p:handoutMasterIdLst>
    <p:handoutMasterId r:id="rId71"/>
  </p:handoutMasterIdLst>
  <p:sldIdLst>
    <p:sldId id="721" r:id="rId2"/>
    <p:sldId id="561" r:id="rId3"/>
    <p:sldId id="613" r:id="rId4"/>
    <p:sldId id="563" r:id="rId5"/>
    <p:sldId id="618" r:id="rId6"/>
    <p:sldId id="724" r:id="rId7"/>
    <p:sldId id="614" r:id="rId8"/>
    <p:sldId id="575" r:id="rId9"/>
    <p:sldId id="524" r:id="rId10"/>
    <p:sldId id="607" r:id="rId11"/>
    <p:sldId id="666" r:id="rId12"/>
    <p:sldId id="559" r:id="rId13"/>
    <p:sldId id="773" r:id="rId14"/>
    <p:sldId id="774" r:id="rId15"/>
    <p:sldId id="775" r:id="rId16"/>
    <p:sldId id="719" r:id="rId17"/>
    <p:sldId id="776" r:id="rId18"/>
    <p:sldId id="741" r:id="rId19"/>
    <p:sldId id="726" r:id="rId20"/>
    <p:sldId id="742" r:id="rId21"/>
    <p:sldId id="743" r:id="rId22"/>
    <p:sldId id="722" r:id="rId23"/>
    <p:sldId id="744" r:id="rId24"/>
    <p:sldId id="745" r:id="rId25"/>
    <p:sldId id="772" r:id="rId26"/>
    <p:sldId id="770" r:id="rId27"/>
    <p:sldId id="758" r:id="rId28"/>
    <p:sldId id="779" r:id="rId29"/>
    <p:sldId id="634" r:id="rId30"/>
    <p:sldId id="689" r:id="rId31"/>
    <p:sldId id="633" r:id="rId32"/>
    <p:sldId id="665" r:id="rId33"/>
    <p:sldId id="675" r:id="rId34"/>
    <p:sldId id="620" r:id="rId35"/>
    <p:sldId id="622" r:id="rId36"/>
    <p:sldId id="624" r:id="rId37"/>
    <p:sldId id="625" r:id="rId38"/>
    <p:sldId id="418" r:id="rId39"/>
    <p:sldId id="697" r:id="rId40"/>
    <p:sldId id="736" r:id="rId41"/>
    <p:sldId id="777" r:id="rId42"/>
    <p:sldId id="778" r:id="rId43"/>
    <p:sldId id="677" r:id="rId44"/>
    <p:sldId id="727" r:id="rId45"/>
    <p:sldId id="780" r:id="rId46"/>
    <p:sldId id="608" r:id="rId47"/>
    <p:sldId id="763" r:id="rId48"/>
    <p:sldId id="771" r:id="rId49"/>
    <p:sldId id="712" r:id="rId50"/>
    <p:sldId id="730" r:id="rId51"/>
    <p:sldId id="731" r:id="rId52"/>
    <p:sldId id="732" r:id="rId53"/>
    <p:sldId id="733" r:id="rId54"/>
    <p:sldId id="734" r:id="rId55"/>
    <p:sldId id="735" r:id="rId56"/>
    <p:sldId id="673" r:id="rId57"/>
    <p:sldId id="626" r:id="rId58"/>
    <p:sldId id="627" r:id="rId59"/>
    <p:sldId id="574" r:id="rId60"/>
    <p:sldId id="760" r:id="rId61"/>
    <p:sldId id="681" r:id="rId62"/>
    <p:sldId id="684" r:id="rId63"/>
    <p:sldId id="685" r:id="rId64"/>
    <p:sldId id="683" r:id="rId65"/>
    <p:sldId id="723" r:id="rId66"/>
    <p:sldId id="728" r:id="rId67"/>
    <p:sldId id="781" r:id="rId68"/>
    <p:sldId id="75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le Leroy" initials="IL" lastIdx="12" clrIdx="0">
    <p:extLst>
      <p:ext uri="{19B8F6BF-5375-455C-9EA6-DF929625EA0E}">
        <p15:presenceInfo xmlns:p15="http://schemas.microsoft.com/office/powerpoint/2012/main" userId="S::Isabelle.Leroy@ksz-bcss.fgov.be::58182dd8-40d2-4c54-b6af-a1bdd5ebf830" providerId="AD"/>
      </p:ext>
    </p:extLst>
  </p:cmAuthor>
  <p:cmAuthor id="2" name="Frank Robben" initials="FR" lastIdx="12" clrIdx="1">
    <p:extLst>
      <p:ext uri="{19B8F6BF-5375-455C-9EA6-DF929625EA0E}">
        <p15:presenceInfo xmlns:p15="http://schemas.microsoft.com/office/powerpoint/2012/main" userId="16863cf9139ff9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008CB2"/>
    <a:srgbClr val="FD7521"/>
    <a:srgbClr val="32C243"/>
    <a:srgbClr val="E2543C"/>
    <a:srgbClr val="374664"/>
    <a:srgbClr val="24445C"/>
    <a:srgbClr val="384766"/>
    <a:srgbClr val="212A3C"/>
    <a:srgbClr val="2E50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46" autoAdjust="0"/>
    <p:restoredTop sz="95165" autoAdjust="0"/>
  </p:normalViewPr>
  <p:slideViewPr>
    <p:cSldViewPr snapToGrid="0">
      <p:cViewPr varScale="1">
        <p:scale>
          <a:sx n="110" d="100"/>
          <a:sy n="110" d="100"/>
        </p:scale>
        <p:origin x="738" y="96"/>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bcssksz.local\data\users\KSZBCSS\U02\0000document_de_base_2024\repartition_demandes_pri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182"/>
        <c:axId val="436748200"/>
        <c:axId val="436748528"/>
      </c:barChart>
      <c:catAx>
        <c:axId val="436748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crossAx val="436748528"/>
        <c:crosses val="autoZero"/>
        <c:auto val="1"/>
        <c:lblAlgn val="ctr"/>
        <c:lblOffset val="100"/>
        <c:noMultiLvlLbl val="0"/>
      </c:catAx>
      <c:valAx>
        <c:axId val="436748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3674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sz="1600" b="0" baseline="0" dirty="0">
                <a:solidFill>
                  <a:srgbClr val="002060"/>
                </a:solidFill>
              </a:rPr>
              <a:t>Verdeling van de prioriteiten 2025</a:t>
            </a:r>
          </a:p>
        </c:rich>
      </c:tx>
      <c:layout>
        <c:manualLayout>
          <c:xMode val="edge"/>
          <c:yMode val="edge"/>
          <c:x val="0.3599281308134738"/>
          <c:y val="1.311872348229441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bar"/>
        <c:grouping val="clustered"/>
        <c:varyColors val="0"/>
        <c:ser>
          <c:idx val="1"/>
          <c:order val="1"/>
          <c:spPr>
            <a:solidFill>
              <a:srgbClr val="002060"/>
            </a:solidFill>
            <a:ln>
              <a:solidFill>
                <a:srgbClr val="002060"/>
              </a:solidFill>
            </a:ln>
            <a:effectLst/>
          </c:spPr>
          <c:invertIfNegative val="0"/>
          <c:cat>
            <c:strRef>
              <c:f>Sheet1!$A$1:$A$4</c:f>
              <c:strCache>
                <c:ptCount val="4"/>
                <c:pt idx="0">
                  <c:v>Federaal/ OISZ'en (70)</c:v>
                </c:pt>
                <c:pt idx="1">
                  <c:v>Brussel (13)</c:v>
                </c:pt>
                <c:pt idx="2">
                  <c:v>Waals Gewest (8)</c:v>
                </c:pt>
                <c:pt idx="3">
                  <c:v>Vlaanderen (26)</c:v>
                </c:pt>
              </c:strCache>
            </c:strRef>
          </c:cat>
          <c:val>
            <c:numRef>
              <c:f>Sheet1!$C$1:$C$4</c:f>
              <c:numCache>
                <c:formatCode>General</c:formatCode>
                <c:ptCount val="4"/>
                <c:pt idx="0">
                  <c:v>70</c:v>
                </c:pt>
                <c:pt idx="1">
                  <c:v>13</c:v>
                </c:pt>
                <c:pt idx="2">
                  <c:v>8</c:v>
                </c:pt>
                <c:pt idx="3">
                  <c:v>26</c:v>
                </c:pt>
              </c:numCache>
            </c:numRef>
          </c:val>
          <c:extLst>
            <c:ext xmlns:c16="http://schemas.microsoft.com/office/drawing/2014/chart" uri="{C3380CC4-5D6E-409C-BE32-E72D297353CC}">
              <c16:uniqueId val="{00000000-1D26-412A-89DF-20FA46AC512A}"/>
            </c:ext>
          </c:extLst>
        </c:ser>
        <c:dLbls>
          <c:showLegendKey val="0"/>
          <c:showVal val="0"/>
          <c:showCatName val="0"/>
          <c:showSerName val="0"/>
          <c:showPercent val="0"/>
          <c:showBubbleSize val="0"/>
        </c:dLbls>
        <c:gapWidth val="182"/>
        <c:axId val="1130691808"/>
        <c:axId val="1130695088"/>
        <c:extLst>
          <c:ext xmlns:c15="http://schemas.microsoft.com/office/drawing/2012/chart" uri="{02D57815-91ED-43cb-92C2-25804820EDAC}">
            <c15:filteredBarSeries>
              <c15:ser>
                <c:idx val="0"/>
                <c:order val="0"/>
                <c:spPr>
                  <a:solidFill>
                    <a:schemeClr val="accent6"/>
                  </a:solidFill>
                  <a:ln>
                    <a:noFill/>
                  </a:ln>
                  <a:effectLst/>
                </c:spPr>
                <c:invertIfNegative val="0"/>
                <c:cat>
                  <c:strRef>
                    <c:extLst>
                      <c:ext uri="{02D57815-91ED-43cb-92C2-25804820EDAC}">
                        <c15:formulaRef>
                          <c15:sqref>Sheet1!$A$1:$A$4</c15:sqref>
                        </c15:formulaRef>
                      </c:ext>
                    </c:extLst>
                    <c:strCache>
                      <c:ptCount val="4"/>
                      <c:pt idx="0">
                        <c:v>Federaal/ OISZ'en (70)</c:v>
                      </c:pt>
                      <c:pt idx="1">
                        <c:v>Brussel (13)</c:v>
                      </c:pt>
                      <c:pt idx="2">
                        <c:v>Waals Gewest (8)</c:v>
                      </c:pt>
                      <c:pt idx="3">
                        <c:v>Vlaanderen (26)</c:v>
                      </c:pt>
                    </c:strCache>
                  </c:strRef>
                </c:cat>
                <c:val>
                  <c:numRef>
                    <c:extLst>
                      <c:ext uri="{02D57815-91ED-43cb-92C2-25804820EDAC}">
                        <c15:formulaRef>
                          <c15:sqref>Sheet1!$B$1:$B$4</c15:sqref>
                        </c15:formulaRef>
                      </c:ext>
                    </c:extLst>
                    <c:numCache>
                      <c:formatCode>General</c:formatCode>
                      <c:ptCount val="4"/>
                    </c:numCache>
                  </c:numRef>
                </c:val>
                <c:extLst>
                  <c:ext xmlns:c16="http://schemas.microsoft.com/office/drawing/2014/chart" uri="{C3380CC4-5D6E-409C-BE32-E72D297353CC}">
                    <c16:uniqueId val="{00000001-1D26-412A-89DF-20FA46AC512A}"/>
                  </c:ext>
                </c:extLst>
              </c15:ser>
            </c15:filteredBarSeries>
          </c:ext>
        </c:extLst>
      </c:barChart>
      <c:catAx>
        <c:axId val="1130691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BE"/>
          </a:p>
        </c:txPr>
        <c:crossAx val="1130695088"/>
        <c:crosses val="autoZero"/>
        <c:auto val="1"/>
        <c:lblAlgn val="ctr"/>
        <c:lblOffset val="100"/>
        <c:noMultiLvlLbl val="0"/>
      </c:catAx>
      <c:valAx>
        <c:axId val="1130695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130691808"/>
        <c:crosses val="autoZero"/>
        <c:crossBetween val="between"/>
      </c:valAx>
      <c:spPr>
        <a:noFill/>
        <a:ln>
          <a:noFill/>
        </a:ln>
        <a:effectLst/>
      </c:spPr>
    </c:plotArea>
    <c:plotVisOnly val="1"/>
    <c:dispBlanksAs val="gap"/>
    <c:showDLblsOverMax val="0"/>
  </c:chart>
  <c:spPr>
    <a:solidFill>
      <a:srgbClr val="DAE3F3">
        <a:alpha val="60000"/>
      </a:srgbClr>
    </a:solid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C9761-6A6B-4113-B6A3-5DFDF1583423}" type="datetimeFigureOut">
              <a:rPr lang="en-US" smtClean="0"/>
              <a:t>1/31/2025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FECD1E-7D1D-4ACF-96CD-DDE3F312AF31}" type="slidenum">
              <a:rPr lang="en-US" smtClean="0"/>
              <a:t>‹nr.›</a:t>
            </a:fld>
            <a:endParaRPr lang="en-US"/>
          </a:p>
        </p:txBody>
      </p:sp>
    </p:spTree>
    <p:extLst>
      <p:ext uri="{BB962C8B-B14F-4D97-AF65-F5344CB8AC3E}">
        <p14:creationId xmlns:p14="http://schemas.microsoft.com/office/powerpoint/2010/main" val="32889403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F9FBD-7D44-4C0A-BF12-9667FBED87BB}" type="datetimeFigureOut">
              <a:rPr lang="en-US" smtClean="0"/>
              <a:t>1/31/2025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7600D-736F-4798-A80B-BDFC399B170B}" type="slidenum">
              <a:rPr lang="en-US" smtClean="0"/>
              <a:t>‹nr.›</a:t>
            </a:fld>
            <a:endParaRPr lang="en-US"/>
          </a:p>
        </p:txBody>
      </p:sp>
    </p:spTree>
    <p:extLst>
      <p:ext uri="{BB962C8B-B14F-4D97-AF65-F5344CB8AC3E}">
        <p14:creationId xmlns:p14="http://schemas.microsoft.com/office/powerpoint/2010/main" val="351803915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c4eu.eu/"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bart.vanleirsberghe@smals.be"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mailto:diane.puttaert@smals.be" TargetMode="External"/><Relationship Id="rId5" Type="http://schemas.openxmlformats.org/officeDocument/2006/relationships/hyperlink" Target="mailto:dirk.deridder@smals.be" TargetMode="External"/><Relationship Id="rId4" Type="http://schemas.openxmlformats.org/officeDocument/2006/relationships/hyperlink" Target="mailto:Danny.DeVos@ksz-bcss.fgov.b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a:t>
            </a:fld>
            <a:endParaRPr lang="en-US"/>
          </a:p>
        </p:txBody>
      </p:sp>
    </p:spTree>
    <p:extLst>
      <p:ext uri="{BB962C8B-B14F-4D97-AF65-F5344CB8AC3E}">
        <p14:creationId xmlns:p14="http://schemas.microsoft.com/office/powerpoint/2010/main" val="4122018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52</a:t>
            </a:fld>
            <a:endParaRPr lang="en-US"/>
          </a:p>
        </p:txBody>
      </p:sp>
    </p:spTree>
    <p:extLst>
      <p:ext uri="{BB962C8B-B14F-4D97-AF65-F5344CB8AC3E}">
        <p14:creationId xmlns:p14="http://schemas.microsoft.com/office/powerpoint/2010/main" val="2431233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53</a:t>
            </a:fld>
            <a:endParaRPr lang="en-US"/>
          </a:p>
        </p:txBody>
      </p:sp>
    </p:spTree>
    <p:extLst>
      <p:ext uri="{BB962C8B-B14F-4D97-AF65-F5344CB8AC3E}">
        <p14:creationId xmlns:p14="http://schemas.microsoft.com/office/powerpoint/2010/main" val="2070196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deelname aan het “Digital </a:t>
            </a:r>
            <a:r>
              <a:rPr lang="nl-NL" dirty="0" err="1"/>
              <a:t>Credentials</a:t>
            </a:r>
            <a:r>
              <a:rPr lang="nl-NL" dirty="0"/>
              <a:t> </a:t>
            </a:r>
            <a:r>
              <a:rPr lang="nl-NL" dirty="0" err="1"/>
              <a:t>for</a:t>
            </a:r>
            <a:r>
              <a:rPr lang="nl-NL" dirty="0"/>
              <a:t> Europe” consortium (</a:t>
            </a:r>
            <a:r>
              <a:rPr lang="nl-NL" dirty="0">
                <a:hlinkClick r:id="rId3"/>
              </a:rPr>
              <a:t>DC4EU</a:t>
            </a:r>
            <a:r>
              <a:rPr lang="nl-NL"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tot uitwerken van large-</a:t>
            </a:r>
            <a:r>
              <a:rPr lang="nl-NL" dirty="0" err="1"/>
              <a:t>scale</a:t>
            </a:r>
            <a:r>
              <a:rPr lang="nl-NL" dirty="0"/>
              <a:t> </a:t>
            </a:r>
            <a:r>
              <a:rPr lang="nl-NL" dirty="0" err="1"/>
              <a:t>projects</a:t>
            </a:r>
            <a:r>
              <a:rPr lang="nl-NL" dirty="0"/>
              <a:t> in sociale zekerheid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o.a. de digitalisering van de EZVK en PDA1 detacheringsformulier </a:t>
            </a:r>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55</a:t>
            </a:fld>
            <a:endParaRPr lang="en-US"/>
          </a:p>
        </p:txBody>
      </p:sp>
    </p:spTree>
    <p:extLst>
      <p:ext uri="{BB962C8B-B14F-4D97-AF65-F5344CB8AC3E}">
        <p14:creationId xmlns:p14="http://schemas.microsoft.com/office/powerpoint/2010/main" val="3649024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57</a:t>
            </a:fld>
            <a:endParaRPr lang="en-US"/>
          </a:p>
        </p:txBody>
      </p:sp>
    </p:spTree>
    <p:extLst>
      <p:ext uri="{BB962C8B-B14F-4D97-AF65-F5344CB8AC3E}">
        <p14:creationId xmlns:p14="http://schemas.microsoft.com/office/powerpoint/2010/main" val="43924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59</a:t>
            </a:fld>
            <a:endParaRPr lang="en-US"/>
          </a:p>
        </p:txBody>
      </p:sp>
    </p:spTree>
    <p:extLst>
      <p:ext uri="{BB962C8B-B14F-4D97-AF65-F5344CB8AC3E}">
        <p14:creationId xmlns:p14="http://schemas.microsoft.com/office/powerpoint/2010/main" val="164786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80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6</a:t>
            </a:fld>
            <a:endParaRPr lang="en-US"/>
          </a:p>
        </p:txBody>
      </p:sp>
    </p:spTree>
    <p:extLst>
      <p:ext uri="{BB962C8B-B14F-4D97-AF65-F5344CB8AC3E}">
        <p14:creationId xmlns:p14="http://schemas.microsoft.com/office/powerpoint/2010/main" val="838054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From:</a:t>
            </a:r>
            <a:r>
              <a:rPr lang="en-US" sz="1800" dirty="0">
                <a:effectLst/>
                <a:latin typeface="Calibri" panose="020F0502020204030204" pitchFamily="34" charset="0"/>
                <a:ea typeface="Calibri" panose="020F0502020204030204" pitchFamily="34" charset="0"/>
              </a:rPr>
              <a:t> Bart Van </a:t>
            </a:r>
            <a:r>
              <a:rPr lang="en-US" sz="1800" dirty="0" err="1">
                <a:effectLst/>
                <a:latin typeface="Calibri" panose="020F0502020204030204" pitchFamily="34" charset="0"/>
                <a:ea typeface="Calibri" panose="020F0502020204030204" pitchFamily="34" charset="0"/>
              </a:rPr>
              <a:t>Leirsberghe</a:t>
            </a:r>
            <a:r>
              <a:rPr lang="en-US" sz="1800" dirty="0">
                <a:effectLst/>
                <a:latin typeface="Calibri" panose="020F0502020204030204" pitchFamily="34" charset="0"/>
                <a:ea typeface="Calibri" panose="020F0502020204030204" pitchFamily="34" charset="0"/>
              </a:rPr>
              <a:t> &lt;</a:t>
            </a:r>
            <a:r>
              <a:rPr lang="en-US" sz="1800" u="sng" dirty="0">
                <a:solidFill>
                  <a:srgbClr val="0563C1"/>
                </a:solidFill>
                <a:effectLst/>
                <a:latin typeface="Calibri" panose="020F0502020204030204" pitchFamily="34" charset="0"/>
                <a:ea typeface="Calibri" panose="020F0502020204030204" pitchFamily="34" charset="0"/>
                <a:hlinkClick r:id="rId3"/>
              </a:rPr>
              <a:t>bart.vanleirsberghe@smals.be</a:t>
            </a:r>
            <a:r>
              <a:rPr lang="en-US" sz="1800" dirty="0">
                <a:effectLst/>
                <a:latin typeface="Calibri" panose="020F0502020204030204" pitchFamily="34" charset="0"/>
                <a:ea typeface="Calibri" panose="020F0502020204030204" pitchFamily="34" charset="0"/>
              </a:rPr>
              <a:t>&gt; </a:t>
            </a: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Sent:</a:t>
            </a:r>
            <a:r>
              <a:rPr lang="en-US" sz="1800" dirty="0">
                <a:effectLst/>
                <a:latin typeface="Calibri" panose="020F0502020204030204" pitchFamily="34" charset="0"/>
                <a:ea typeface="Calibri" panose="020F0502020204030204" pitchFamily="34" charset="0"/>
              </a:rPr>
              <a:t> Friday, 17 January 2025 09:48</a:t>
            </a: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To:</a:t>
            </a:r>
            <a:r>
              <a:rPr lang="en-US" sz="1800" dirty="0">
                <a:effectLst/>
                <a:latin typeface="Calibri" panose="020F0502020204030204" pitchFamily="34" charset="0"/>
                <a:ea typeface="Calibri" panose="020F0502020204030204" pitchFamily="34" charset="0"/>
              </a:rPr>
              <a:t> Danny De Vos &lt;</a:t>
            </a:r>
            <a:r>
              <a:rPr lang="en-US" sz="1800" u="sng" dirty="0">
                <a:solidFill>
                  <a:srgbClr val="0563C1"/>
                </a:solidFill>
                <a:effectLst/>
                <a:latin typeface="Calibri" panose="020F0502020204030204" pitchFamily="34" charset="0"/>
                <a:ea typeface="Calibri" panose="020F0502020204030204" pitchFamily="34" charset="0"/>
                <a:hlinkClick r:id="rId4"/>
              </a:rPr>
              <a:t>Danny.DeVos@ksz-bcss.fgov.be</a:t>
            </a:r>
            <a:r>
              <a:rPr lang="en-US" sz="1800" dirty="0">
                <a:effectLst/>
                <a:latin typeface="Calibri" panose="020F0502020204030204" pitchFamily="34" charset="0"/>
                <a:ea typeface="Calibri" panose="020F0502020204030204" pitchFamily="34" charset="0"/>
              </a:rPr>
              <a:t>&gt;; Dirk Deridder &lt;</a:t>
            </a:r>
            <a:r>
              <a:rPr lang="en-US" sz="1800" u="sng" dirty="0">
                <a:solidFill>
                  <a:srgbClr val="0563C1"/>
                </a:solidFill>
                <a:effectLst/>
                <a:latin typeface="Calibri" panose="020F0502020204030204" pitchFamily="34" charset="0"/>
                <a:ea typeface="Calibri" panose="020F0502020204030204" pitchFamily="34" charset="0"/>
                <a:hlinkClick r:id="rId5"/>
              </a:rPr>
              <a:t>dirk.deridder@smals.be</a:t>
            </a:r>
            <a:r>
              <a:rPr lang="en-US" sz="1800" dirty="0">
                <a:effectLst/>
                <a:latin typeface="Calibri" panose="020F0502020204030204" pitchFamily="34" charset="0"/>
                <a:ea typeface="Calibri" panose="020F0502020204030204" pitchFamily="34" charset="0"/>
              </a:rPr>
              <a:t>&gt;</a:t>
            </a: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Cc:</a:t>
            </a:r>
            <a:r>
              <a:rPr lang="en-US" sz="1800" dirty="0">
                <a:effectLst/>
                <a:latin typeface="Calibri" panose="020F0502020204030204" pitchFamily="34" charset="0"/>
                <a:ea typeface="Calibri" panose="020F0502020204030204" pitchFamily="34" charset="0"/>
              </a:rPr>
              <a:t> Diane Puttaert &lt;</a:t>
            </a:r>
            <a:r>
              <a:rPr lang="en-US" sz="1800" u="sng" dirty="0">
                <a:solidFill>
                  <a:srgbClr val="0563C1"/>
                </a:solidFill>
                <a:effectLst/>
                <a:latin typeface="Calibri" panose="020F0502020204030204" pitchFamily="34" charset="0"/>
                <a:ea typeface="Calibri" panose="020F0502020204030204" pitchFamily="34" charset="0"/>
                <a:hlinkClick r:id="rId6"/>
              </a:rPr>
              <a:t>diane.puttaert@smals.be</a:t>
            </a:r>
            <a:r>
              <a:rPr lang="en-US" sz="1800" dirty="0">
                <a:effectLst/>
                <a:latin typeface="Calibri" panose="020F0502020204030204" pitchFamily="34" charset="0"/>
                <a:ea typeface="Calibri" panose="020F0502020204030204" pitchFamily="34" charset="0"/>
              </a:rPr>
              <a:t>&gt;</a:t>
            </a: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Subject:</a:t>
            </a:r>
            <a:r>
              <a:rPr lang="en-US" sz="1800" dirty="0">
                <a:effectLst/>
                <a:latin typeface="Calibri" panose="020F0502020204030204" pitchFamily="34" charset="0"/>
                <a:ea typeface="Calibri" panose="020F0502020204030204" pitchFamily="34" charset="0"/>
              </a:rPr>
              <a:t> RE: </a:t>
            </a:r>
            <a:r>
              <a:rPr lang="en-US" sz="1800" dirty="0" err="1">
                <a:effectLst/>
                <a:latin typeface="Calibri" panose="020F0502020204030204" pitchFamily="34" charset="0"/>
                <a:ea typeface="Calibri" panose="020F0502020204030204" pitchFamily="34" charset="0"/>
              </a:rPr>
              <a:t>cijfers</a:t>
            </a:r>
            <a:r>
              <a:rPr lang="en-US" sz="1800" dirty="0">
                <a:effectLst/>
                <a:latin typeface="Calibri" panose="020F0502020204030204" pitchFamily="34" charset="0"/>
                <a:ea typeface="Calibri" panose="020F0502020204030204" pitchFamily="34" charset="0"/>
              </a:rPr>
              <a:t> 2024-2025</a:t>
            </a:r>
            <a:endParaRPr lang="en-BE" sz="1800" dirty="0">
              <a:effectLst/>
              <a:latin typeface="Calibri" panose="020F0502020204030204" pitchFamily="34" charset="0"/>
              <a:ea typeface="Calibri" panose="020F0502020204030204" pitchFamily="34" charset="0"/>
            </a:endParaRPr>
          </a:p>
          <a:p>
            <a:r>
              <a:rPr lang="en-BE" sz="1800" dirty="0">
                <a:effectLst/>
                <a:latin typeface="Calibri" panose="020F0502020204030204" pitchFamily="34" charset="0"/>
                <a:ea typeface="Calibri" panose="020F0502020204030204" pitchFamily="34" charset="0"/>
              </a:rPr>
              <a:t> </a:t>
            </a:r>
          </a:p>
          <a:p>
            <a:r>
              <a:rPr lang="nl-BE" sz="1800" dirty="0">
                <a:effectLst/>
                <a:latin typeface="Aptos"/>
                <a:ea typeface="Calibri" panose="020F0502020204030204" pitchFamily="34" charset="0"/>
              </a:rPr>
              <a:t>Dag Danny,</a:t>
            </a:r>
            <a:endParaRPr lang="en-BE" sz="1800" dirty="0">
              <a:effectLst/>
              <a:latin typeface="Calibri" panose="020F0502020204030204" pitchFamily="34" charset="0"/>
              <a:ea typeface="Calibri" panose="020F0502020204030204" pitchFamily="34" charset="0"/>
            </a:endParaRPr>
          </a:p>
          <a:p>
            <a:r>
              <a:rPr lang="nl-BE" sz="1800" dirty="0">
                <a:effectLst/>
                <a:latin typeface="Aptos"/>
                <a:ea typeface="Calibri" panose="020F0502020204030204" pitchFamily="34" charset="0"/>
              </a:rPr>
              <a:t> </a:t>
            </a:r>
            <a:endParaRPr lang="en-BE" sz="1800" dirty="0">
              <a:effectLst/>
              <a:latin typeface="Calibri" panose="020F0502020204030204" pitchFamily="34" charset="0"/>
              <a:ea typeface="Calibri" panose="020F0502020204030204" pitchFamily="34" charset="0"/>
            </a:endParaRPr>
          </a:p>
          <a:p>
            <a:r>
              <a:rPr lang="nl-BE" sz="1800" dirty="0">
                <a:effectLst/>
                <a:latin typeface="Aptos"/>
                <a:ea typeface="Calibri" panose="020F0502020204030204" pitchFamily="34" charset="0"/>
              </a:rPr>
              <a:t>We zijn de oefening om de cijfers te verzamelen net opgestart. </a:t>
            </a:r>
            <a:endParaRPr lang="en-BE" sz="1800" dirty="0">
              <a:effectLst/>
              <a:latin typeface="Calibri" panose="020F0502020204030204" pitchFamily="34" charset="0"/>
              <a:ea typeface="Calibri" panose="020F0502020204030204" pitchFamily="34" charset="0"/>
            </a:endParaRPr>
          </a:p>
          <a:p>
            <a:r>
              <a:rPr lang="nl-BE" sz="1800" dirty="0">
                <a:effectLst/>
                <a:latin typeface="Aptos"/>
                <a:ea typeface="Calibri" panose="020F0502020204030204" pitchFamily="34" charset="0"/>
              </a:rPr>
              <a:t>Ik denk dat je nog twee à drie weken moet rekenen om die slide à jour te krijgen. </a:t>
            </a:r>
            <a:endParaRPr lang="en-BE" sz="1800" dirty="0">
              <a:effectLst/>
              <a:latin typeface="Calibri" panose="020F0502020204030204" pitchFamily="34" charset="0"/>
              <a:ea typeface="Calibri" panose="020F0502020204030204" pitchFamily="34" charset="0"/>
            </a:endParaRPr>
          </a:p>
          <a:p>
            <a:r>
              <a:rPr lang="nl-BE" sz="1800" dirty="0">
                <a:effectLst/>
                <a:latin typeface="Aptos"/>
                <a:ea typeface="Calibri" panose="020F0502020204030204" pitchFamily="34" charset="0"/>
              </a:rPr>
              <a:t> </a:t>
            </a:r>
            <a:endParaRPr lang="en-BE" sz="1800" dirty="0">
              <a:effectLst/>
              <a:latin typeface="Calibri" panose="020F0502020204030204" pitchFamily="34" charset="0"/>
              <a:ea typeface="Calibri" panose="020F0502020204030204" pitchFamily="34" charset="0"/>
            </a:endParaRPr>
          </a:p>
          <a:p>
            <a:r>
              <a:rPr lang="nl-BE" sz="1800" dirty="0">
                <a:effectLst/>
                <a:latin typeface="Aptos"/>
                <a:ea typeface="Calibri" panose="020F0502020204030204" pitchFamily="34" charset="0"/>
              </a:rPr>
              <a:t>Groeten</a:t>
            </a:r>
            <a:endParaRPr lang="en-BE" sz="1800" dirty="0">
              <a:effectLst/>
              <a:latin typeface="Calibri" panose="020F0502020204030204" pitchFamily="34" charset="0"/>
              <a:ea typeface="Calibri" panose="020F0502020204030204" pitchFamily="34" charset="0"/>
            </a:endParaRPr>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8</a:t>
            </a:fld>
            <a:endParaRPr lang="en-US"/>
          </a:p>
        </p:txBody>
      </p:sp>
    </p:spTree>
    <p:extLst>
      <p:ext uri="{BB962C8B-B14F-4D97-AF65-F5344CB8AC3E}">
        <p14:creationId xmlns:p14="http://schemas.microsoft.com/office/powerpoint/2010/main" val="4144205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10</a:t>
            </a:fld>
            <a:endParaRPr lang="en-US"/>
          </a:p>
        </p:txBody>
      </p:sp>
    </p:spTree>
    <p:extLst>
      <p:ext uri="{BB962C8B-B14F-4D97-AF65-F5344CB8AC3E}">
        <p14:creationId xmlns:p14="http://schemas.microsoft.com/office/powerpoint/2010/main" val="79999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 Vlaamse Regering sluit een sectorconvenant af met sectorale sociale partners van sectoren. In deze overeenkomst engageren de sectorale sociale partners zich om in hun sector acties en projecten uit te voeren met betrekking tot:</a:t>
            </a:r>
          </a:p>
          <a:p>
            <a:pPr>
              <a:buFont typeface="Arial" panose="020B0604020202020204" pitchFamily="34" charset="0"/>
              <a:buChar char="•"/>
            </a:pPr>
            <a:r>
              <a:rPr lang="nl-NL" dirty="0"/>
              <a:t>De afstemming tussen onderwijs en de arbeidsmarkt</a:t>
            </a:r>
          </a:p>
          <a:p>
            <a:pPr>
              <a:buFont typeface="Arial" panose="020B0604020202020204" pitchFamily="34" charset="0"/>
              <a:buChar char="•"/>
            </a:pPr>
            <a:r>
              <a:rPr lang="nl-NL" dirty="0"/>
              <a:t>Instroom, </a:t>
            </a:r>
            <a:r>
              <a:rPr lang="nl-NL" dirty="0" err="1"/>
              <a:t>zij-instroom</a:t>
            </a:r>
            <a:r>
              <a:rPr lang="nl-NL" dirty="0"/>
              <a:t>, doorstroom en retentie</a:t>
            </a:r>
          </a:p>
          <a:p>
            <a:pPr>
              <a:buFont typeface="Arial" panose="020B0604020202020204" pitchFamily="34" charset="0"/>
              <a:buChar char="•"/>
            </a:pPr>
            <a:r>
              <a:rPr lang="nl-NL" dirty="0"/>
              <a:t>Levenslang leren en competentiebeleid</a:t>
            </a:r>
          </a:p>
          <a:p>
            <a:pPr>
              <a:buFont typeface="Arial" panose="020B0604020202020204" pitchFamily="34" charset="0"/>
              <a:buChar char="•"/>
            </a:pPr>
            <a:r>
              <a:rPr lang="nl-NL" dirty="0"/>
              <a:t>Werkbaar werk</a:t>
            </a:r>
          </a:p>
          <a:p>
            <a:pPr>
              <a:buFont typeface="Arial" panose="020B0604020202020204" pitchFamily="34" charset="0"/>
              <a:buChar char="•"/>
            </a:pPr>
            <a:r>
              <a:rPr lang="nl-NL" dirty="0"/>
              <a:t>Diversiteit en inclusie</a:t>
            </a:r>
          </a:p>
          <a:p>
            <a:r>
              <a:rPr lang="nl-NL" dirty="0"/>
              <a:t>Sectorconsulenten voeren deze engagementen op het terrein uit.</a:t>
            </a:r>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31</a:t>
            </a:fld>
            <a:endParaRPr lang="en-US"/>
          </a:p>
        </p:txBody>
      </p:sp>
    </p:spTree>
    <p:extLst>
      <p:ext uri="{BB962C8B-B14F-4D97-AF65-F5344CB8AC3E}">
        <p14:creationId xmlns:p14="http://schemas.microsoft.com/office/powerpoint/2010/main" val="2940036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BE" dirty="0"/>
          </a:p>
          <a:p>
            <a:r>
              <a:rPr lang="fr-BE" sz="1800" dirty="0">
                <a:effectLst/>
                <a:latin typeface="Calibri" panose="020F0502020204030204" pitchFamily="34" charset="0"/>
                <a:ea typeface="Calibri" panose="020F0502020204030204" pitchFamily="34" charset="0"/>
              </a:rPr>
              <a:t>Le contrat actuel avec </a:t>
            </a:r>
            <a:r>
              <a:rPr lang="fr-BE" sz="1800" dirty="0" err="1">
                <a:effectLst/>
                <a:latin typeface="Calibri" panose="020F0502020204030204" pitchFamily="34" charset="0"/>
                <a:ea typeface="Calibri" panose="020F0502020204030204" pitchFamily="34" charset="0"/>
              </a:rPr>
              <a:t>Zetes</a:t>
            </a:r>
            <a:r>
              <a:rPr lang="fr-BE" sz="1800" dirty="0">
                <a:effectLst/>
                <a:latin typeface="Calibri" panose="020F0502020204030204" pitchFamily="34" charset="0"/>
                <a:ea typeface="Calibri" panose="020F0502020204030204" pitchFamily="34" charset="0"/>
              </a:rPr>
              <a:t> court jusqu’au 9/4/2026.</a:t>
            </a:r>
            <a:endParaRPr lang="en-BE" sz="1800" dirty="0">
              <a:effectLst/>
              <a:latin typeface="Calibri" panose="020F0502020204030204" pitchFamily="34" charset="0"/>
              <a:ea typeface="Calibri" panose="020F0502020204030204" pitchFamily="34" charset="0"/>
            </a:endParaRPr>
          </a:p>
          <a:p>
            <a:r>
              <a:rPr lang="fr-BE" sz="1800" dirty="0">
                <a:effectLst/>
                <a:latin typeface="Calibri" panose="020F0502020204030204" pitchFamily="34" charset="0"/>
                <a:ea typeface="Calibri" panose="020F0502020204030204" pitchFamily="34" charset="0"/>
              </a:rPr>
              <a:t>L</a:t>
            </a:r>
            <a:r>
              <a:rPr lang="fr-BE" sz="1800" u="sng" dirty="0">
                <a:effectLst/>
                <a:latin typeface="Calibri" panose="020F0502020204030204" pitchFamily="34" charset="0"/>
                <a:ea typeface="Calibri" panose="020F0502020204030204" pitchFamily="34" charset="0"/>
              </a:rPr>
              <a:t>’objectif </a:t>
            </a:r>
            <a:r>
              <a:rPr lang="fr-BE" sz="1800" dirty="0">
                <a:effectLst/>
                <a:latin typeface="Calibri" panose="020F0502020204030204" pitchFamily="34" charset="0"/>
                <a:ea typeface="Calibri" panose="020F0502020204030204" pitchFamily="34" charset="0"/>
              </a:rPr>
              <a:t>des OA est en effet de ne </a:t>
            </a:r>
            <a:r>
              <a:rPr lang="fr-BE" sz="1800" u="sng" dirty="0">
                <a:effectLst/>
                <a:latin typeface="Calibri" panose="020F0502020204030204" pitchFamily="34" charset="0"/>
                <a:ea typeface="Calibri" panose="020F0502020204030204" pitchFamily="34" charset="0"/>
              </a:rPr>
              <a:t>pas le renouveler</a:t>
            </a:r>
            <a:r>
              <a:rPr lang="fr-BE" sz="1800" dirty="0">
                <a:effectLst/>
                <a:latin typeface="Calibri" panose="020F0502020204030204" pitchFamily="34" charset="0"/>
                <a:ea typeface="Calibri" panose="020F0502020204030204" pitchFamily="34" charset="0"/>
              </a:rPr>
              <a:t>.</a:t>
            </a:r>
            <a:endParaRPr lang="en-BE" sz="1800" dirty="0">
              <a:effectLst/>
              <a:latin typeface="Calibri" panose="020F0502020204030204" pitchFamily="34" charset="0"/>
              <a:ea typeface="Calibri" panose="020F0502020204030204" pitchFamily="34" charset="0"/>
            </a:endParaRPr>
          </a:p>
          <a:p>
            <a:r>
              <a:rPr lang="fr-BE" sz="1800" dirty="0">
                <a:effectLst/>
                <a:latin typeface="Calibri" panose="020F0502020204030204" pitchFamily="34" charset="0"/>
                <a:ea typeface="Calibri" panose="020F0502020204030204" pitchFamily="34" charset="0"/>
              </a:rPr>
              <a:t>Cependant, cette </a:t>
            </a:r>
            <a:r>
              <a:rPr lang="fr-BE" sz="1800" u="sng" dirty="0">
                <a:effectLst/>
                <a:latin typeface="Calibri" panose="020F0502020204030204" pitchFamily="34" charset="0"/>
                <a:ea typeface="Calibri" panose="020F0502020204030204" pitchFamily="34" charset="0"/>
              </a:rPr>
              <a:t>décision devrait être validée </a:t>
            </a:r>
            <a:r>
              <a:rPr lang="fr-BE" sz="1800" dirty="0">
                <a:effectLst/>
                <a:latin typeface="Calibri" panose="020F0502020204030204" pitchFamily="34" charset="0"/>
                <a:ea typeface="Calibri" panose="020F0502020204030204" pitchFamily="34" charset="0"/>
              </a:rPr>
              <a:t>lors de la prochaine </a:t>
            </a:r>
            <a:r>
              <a:rPr lang="fr-BE" sz="1800" u="sng" dirty="0">
                <a:effectLst/>
                <a:latin typeface="Calibri" panose="020F0502020204030204" pitchFamily="34" charset="0"/>
                <a:ea typeface="Calibri" panose="020F0502020204030204" pitchFamily="34" charset="0"/>
              </a:rPr>
              <a:t>réunion du GT Digitalisation isi+ </a:t>
            </a:r>
            <a:r>
              <a:rPr lang="fr-BE" sz="1800" dirty="0">
                <a:effectLst/>
                <a:latin typeface="Calibri" panose="020F0502020204030204" pitchFamily="34" charset="0"/>
                <a:ea typeface="Calibri" panose="020F0502020204030204" pitchFamily="34" charset="0"/>
              </a:rPr>
              <a:t>du </a:t>
            </a:r>
            <a:r>
              <a:rPr lang="fr-BE" sz="1800" u="sng" dirty="0">
                <a:effectLst/>
                <a:latin typeface="Calibri" panose="020F0502020204030204" pitchFamily="34" charset="0"/>
                <a:ea typeface="Calibri" panose="020F0502020204030204" pitchFamily="34" charset="0"/>
              </a:rPr>
              <a:t>17/2/2025</a:t>
            </a:r>
            <a:r>
              <a:rPr lang="fr-BE" sz="1800" dirty="0">
                <a:effectLst/>
                <a:latin typeface="Calibri" panose="020F0502020204030204" pitchFamily="34" charset="0"/>
                <a:ea typeface="Calibri" panose="020F0502020204030204" pitchFamily="34" charset="0"/>
              </a:rPr>
              <a:t>.</a:t>
            </a:r>
            <a:endParaRPr lang="en-BE" sz="1800" dirty="0">
              <a:effectLst/>
              <a:latin typeface="Calibri" panose="020F0502020204030204" pitchFamily="34" charset="0"/>
              <a:ea typeface="Calibri" panose="020F0502020204030204" pitchFamily="34" charset="0"/>
            </a:endParaRPr>
          </a:p>
          <a:p>
            <a:endParaRPr lang="en-BE" sz="1800" dirty="0">
              <a:effectLst/>
              <a:latin typeface="Calibri" panose="020F0502020204030204" pitchFamily="34" charset="0"/>
              <a:ea typeface="Calibri" panose="020F0502020204030204" pitchFamily="34" charset="0"/>
            </a:endParaRPr>
          </a:p>
          <a:p>
            <a:r>
              <a:rPr lang="fr-BE" sz="1800" dirty="0">
                <a:effectLst/>
                <a:latin typeface="Calibri" panose="020F0502020204030204" pitchFamily="34" charset="0"/>
                <a:ea typeface="Calibri" panose="020F0502020204030204" pitchFamily="34" charset="0"/>
              </a:rPr>
              <a:t>D’après les retours OA, c’est pour </a:t>
            </a:r>
            <a:r>
              <a:rPr lang="en-BE" sz="1800" dirty="0">
                <a:effectLst/>
                <a:latin typeface="Calibri" panose="020F0502020204030204" pitchFamily="34" charset="0"/>
                <a:ea typeface="Calibri" panose="020F0502020204030204" pitchFamily="34" charset="0"/>
              </a:rPr>
              <a:t>Françoise = </a:t>
            </a:r>
            <a:r>
              <a:rPr lang="fr-BE" sz="1800" dirty="0">
                <a:effectLst/>
                <a:latin typeface="Calibri" panose="020F0502020204030204" pitchFamily="34" charset="0"/>
                <a:ea typeface="Calibri" panose="020F0502020204030204" pitchFamily="34" charset="0"/>
              </a:rPr>
              <a:t>une évidence à …99% mais pas encore validée.</a:t>
            </a:r>
            <a:endParaRPr lang="en-B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gestion de la DB des cartes isi+ avec entre autres suivi du cycle de vie des cartes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nettoyage,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suppression des cartes perdues, volées, obsolètes, endommagées,…</a:t>
            </a:r>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37</a:t>
            </a:fld>
            <a:endParaRPr lang="en-US"/>
          </a:p>
        </p:txBody>
      </p:sp>
    </p:spTree>
    <p:extLst>
      <p:ext uri="{BB962C8B-B14F-4D97-AF65-F5344CB8AC3E}">
        <p14:creationId xmlns:p14="http://schemas.microsoft.com/office/powerpoint/2010/main" val="1265060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endPar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1" indent="0" algn="l" defTabSz="914400" rtl="0" eaLnBrk="1" fontAlgn="auto" latinLnBrk="0" hangingPunct="1">
              <a:lnSpc>
                <a:spcPct val="90000"/>
              </a:lnSpc>
              <a:spcBef>
                <a:spcPts val="500"/>
              </a:spcBef>
              <a:spcAft>
                <a:spcPts val="0"/>
              </a:spcAft>
              <a:buClrTx/>
              <a:buSzTx/>
              <a:buFontTx/>
              <a:buNone/>
              <a:tabLst/>
              <a:defRPr/>
            </a:pP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REGISTRE DES ANNULES (RAN)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Ce projet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n’est</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pas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neuf</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déjà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abordé</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du temps de Marc et Ghis </a:t>
            </a:r>
            <a:b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lang="en-BE" sz="1800" dirty="0">
                <a:effectLst/>
                <a:latin typeface="Calibri" panose="020F0502020204030204" pitchFamily="34" charset="0"/>
                <a:ea typeface="Calibri" panose="020F0502020204030204" pitchFamily="34" charset="0"/>
                <a:cs typeface="Times New Roman" panose="02020603050405020304" pitchFamily="18" charset="0"/>
              </a:rPr>
              <a:t>&gt; déjà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repris</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comme</a:t>
            </a:r>
            <a:r>
              <a:rPr lang="en-BE" sz="1800" dirty="0">
                <a:effectLst/>
                <a:latin typeface="Calibri" panose="020F0502020204030204" pitchFamily="34" charset="0"/>
                <a:ea typeface="Calibri" panose="020F0502020204030204" pitchFamily="34" charset="0"/>
                <a:cs typeface="Times New Roman" panose="02020603050405020304" pitchFamily="18" charset="0"/>
              </a:rPr>
              <a:t> « sous-</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registre</a:t>
            </a:r>
            <a:r>
              <a:rPr lang="en-BE" sz="1800" dirty="0">
                <a:effectLst/>
                <a:latin typeface="Calibri" panose="020F0502020204030204" pitchFamily="34" charset="0"/>
                <a:ea typeface="Calibri" panose="020F0502020204030204" pitchFamily="34" charset="0"/>
                <a:cs typeface="Times New Roman" panose="02020603050405020304" pitchFamily="18" charset="0"/>
              </a:rPr>
              <a:t> » des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registres</a:t>
            </a:r>
            <a:r>
              <a:rPr lang="en-BE" sz="1800" dirty="0">
                <a:effectLst/>
                <a:latin typeface="Calibri" panose="020F0502020204030204" pitchFamily="34" charset="0"/>
                <a:ea typeface="Calibri" panose="020F0502020204030204" pitchFamily="34" charset="0"/>
                <a:cs typeface="Times New Roman" panose="02020603050405020304" pitchFamily="18" charset="0"/>
              </a:rPr>
              <a:t> BCSS dans les flux exposés à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nos</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partenaires</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depuis</a:t>
            </a:r>
            <a:r>
              <a:rPr lang="en-BE" sz="1800" dirty="0">
                <a:effectLst/>
                <a:latin typeface="Calibri" panose="020F0502020204030204" pitchFamily="34" charset="0"/>
                <a:ea typeface="Calibri" panose="020F0502020204030204" pitchFamily="34" charset="0"/>
                <a:cs typeface="Times New Roman" panose="02020603050405020304" pitchFamily="18" charset="0"/>
              </a:rPr>
              <a:t> 2019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cela</a:t>
            </a:r>
            <a:r>
              <a:rPr lang="en-BE" sz="1800" dirty="0">
                <a:effectLst/>
                <a:latin typeface="Calibri" panose="020F0502020204030204" pitchFamily="34" charset="0"/>
                <a:ea typeface="Calibri" panose="020F0502020204030204" pitchFamily="34" charset="0"/>
                <a:cs typeface="Times New Roman" panose="02020603050405020304" pitchFamily="18" charset="0"/>
              </a:rPr>
              <a:t> sans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qu’il</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soit</a:t>
            </a:r>
            <a:r>
              <a:rPr lang="en-BE" sz="1800" dirty="0">
                <a:effectLst/>
                <a:latin typeface="Calibri" panose="020F0502020204030204" pitchFamily="34" charset="0"/>
                <a:ea typeface="Calibri" panose="020F0502020204030204" pitchFamily="34" charset="0"/>
                <a:cs typeface="Times New Roman" panose="02020603050405020304" pitchFamily="18" charset="0"/>
              </a:rPr>
              <a:t> déjà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développé</a:t>
            </a:r>
            <a:r>
              <a:rPr lang="en-BE" sz="1800" dirty="0">
                <a:effectLst/>
                <a:latin typeface="Calibri" panose="020F0502020204030204" pitchFamily="34" charset="0"/>
                <a:ea typeface="Calibri" panose="020F0502020204030204" pitchFamily="34" charset="0"/>
                <a:cs typeface="Times New Roman" panose="02020603050405020304" pitchFamily="18" charset="0"/>
              </a:rPr>
              <a:t> car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l’idée</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était</a:t>
            </a:r>
            <a:r>
              <a:rPr lang="en-BE" sz="1800" dirty="0">
                <a:effectLst/>
                <a:latin typeface="Calibri" panose="020F0502020204030204" pitchFamily="34" charset="0"/>
                <a:ea typeface="Calibri" panose="020F0502020204030204" pitchFamily="34" charset="0"/>
                <a:cs typeface="Times New Roman" panose="02020603050405020304" pitchFamily="18" charset="0"/>
              </a:rPr>
              <a:t> que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nos</a:t>
            </a:r>
            <a:r>
              <a:rPr lang="en-BE" sz="1800" dirty="0">
                <a:effectLst/>
                <a:latin typeface="Calibri" panose="020F0502020204030204" pitchFamily="34" charset="0"/>
                <a:ea typeface="Calibri" panose="020F0502020204030204" pitchFamily="34" charset="0"/>
                <a:cs typeface="Times New Roman" panose="02020603050405020304" pitchFamily="18" charset="0"/>
              </a:rPr>
              <a:t> services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soient</a:t>
            </a:r>
            <a:r>
              <a:rPr lang="en-BE" sz="1800" dirty="0">
                <a:effectLst/>
                <a:latin typeface="Calibri" panose="020F0502020204030204" pitchFamily="34" charset="0"/>
                <a:ea typeface="Calibri" panose="020F0502020204030204" pitchFamily="34" charset="0"/>
                <a:cs typeface="Times New Roman" panose="02020603050405020304" pitchFamily="18" charset="0"/>
              </a:rPr>
              <a:t> compatibles à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l’avance</a:t>
            </a:r>
            <a:r>
              <a:rPr lang="en-BE" sz="1800" dirty="0">
                <a:effectLst/>
                <a:latin typeface="Calibri" panose="020F0502020204030204" pitchFamily="34" charset="0"/>
                <a:ea typeface="Calibri" panose="020F0502020204030204" pitchFamily="34" charset="0"/>
                <a:cs typeface="Times New Roman" panose="02020603050405020304" pitchFamily="18" charset="0"/>
              </a:rPr>
              <a:t>)</a:t>
            </a:r>
          </a:p>
          <a:p>
            <a:pPr lvl="1"/>
            <a:endParaRPr kumimoji="0" lang="en-BE" sz="1800" b="0" i="0" u="none" strike="noStrike" kern="1200" cap="none" spc="0" normalizeH="0" baseline="0" dirty="0">
              <a:ln>
                <a:noFill/>
              </a:ln>
              <a:solidFill>
                <a:prstClr val="black"/>
              </a:solidFill>
              <a:effectLst/>
              <a:uLnTx/>
              <a:uFillTx/>
              <a:latin typeface="Calibri" panose="020F0502020204030204"/>
              <a:ea typeface="+mn-ea"/>
              <a:cs typeface="+mn-cs"/>
            </a:endParaRPr>
          </a:p>
          <a:p>
            <a:pPr lvl="1"/>
            <a:r>
              <a:rPr kumimoji="0" lang="en-BE" sz="1800" b="0" i="0" u="none" strike="noStrike" kern="1200" cap="none" spc="0" normalizeH="0" baseline="0" dirty="0" err="1">
                <a:ln>
                  <a:noFill/>
                </a:ln>
                <a:solidFill>
                  <a:prstClr val="black"/>
                </a:solidFill>
                <a:effectLst/>
                <a:uLnTx/>
                <a:uFillTx/>
                <a:latin typeface="Calibri" panose="020F0502020204030204"/>
                <a:ea typeface="+mn-ea"/>
                <a:cs typeface="+mn-cs"/>
              </a:rPr>
              <a:t>niveau</a:t>
            </a:r>
            <a:r>
              <a:rPr kumimoji="0" lang="en-BE" sz="1800" b="0" i="0" u="none" strike="noStrike" kern="1200" cap="none" spc="0" normalizeH="0" baseline="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dirty="0" err="1">
                <a:ln>
                  <a:noFill/>
                </a:ln>
                <a:solidFill>
                  <a:prstClr val="black"/>
                </a:solidFill>
                <a:effectLst/>
                <a:uLnTx/>
                <a:uFillTx/>
                <a:latin typeface="Calibri" panose="020F0502020204030204"/>
                <a:ea typeface="+mn-ea"/>
                <a:cs typeface="+mn-cs"/>
              </a:rPr>
              <a:t>d’avancement</a:t>
            </a:r>
            <a:endParaRPr kumimoji="0" lang="en-BE" sz="1800" b="0" i="0" u="none" strike="noStrike" kern="1200" cap="none" spc="0" normalizeH="0" baseline="0" dirty="0">
              <a:ln>
                <a:noFill/>
              </a:ln>
              <a:solidFill>
                <a:prstClr val="black"/>
              </a:solidFill>
              <a:effectLst/>
              <a:uLnTx/>
              <a:uFillTx/>
              <a:latin typeface="Calibri" panose="020F0502020204030204"/>
              <a:ea typeface="+mn-ea"/>
              <a:cs typeface="+mn-cs"/>
            </a:endParaRPr>
          </a:p>
          <a:p>
            <a:pPr lvl="1"/>
            <a:r>
              <a:rPr kumimoji="0" lang="en-BE" sz="1800" b="0" i="0" u="none" strike="noStrike" kern="1200" cap="none" spc="0" normalizeH="0" baseline="0" dirty="0">
                <a:ln>
                  <a:noFill/>
                </a:ln>
                <a:solidFill>
                  <a:prstClr val="black"/>
                </a:solidFill>
                <a:effectLst/>
                <a:uLnTx/>
                <a:uFillTx/>
                <a:latin typeface="Calibri" panose="020F0502020204030204"/>
                <a:ea typeface="+mn-ea"/>
                <a:cs typeface="+mn-cs"/>
              </a:rPr>
              <a:t>&gt; le PID de </a:t>
            </a:r>
            <a:r>
              <a:rPr kumimoji="0" lang="en-BE" sz="1800" b="0" i="0" u="none" strike="noStrike" kern="1200" cap="none" spc="0" normalizeH="0" baseline="0" dirty="0" err="1">
                <a:ln>
                  <a:noFill/>
                </a:ln>
                <a:solidFill>
                  <a:prstClr val="black"/>
                </a:solidFill>
                <a:effectLst/>
                <a:uLnTx/>
                <a:uFillTx/>
                <a:latin typeface="Calibri" panose="020F0502020204030204"/>
                <a:ea typeface="+mn-ea"/>
                <a:cs typeface="+mn-cs"/>
              </a:rPr>
              <a:t>ce</a:t>
            </a:r>
            <a:r>
              <a:rPr kumimoji="0" lang="en-BE" sz="1800" b="0" i="0" u="none" strike="noStrike" kern="1200" cap="none" spc="0" normalizeH="0" baseline="0" dirty="0">
                <a:ln>
                  <a:noFill/>
                </a:ln>
                <a:solidFill>
                  <a:prstClr val="black"/>
                </a:solidFill>
                <a:effectLst/>
                <a:uLnTx/>
                <a:uFillTx/>
                <a:latin typeface="Calibri" panose="020F0502020204030204"/>
                <a:ea typeface="+mn-ea"/>
                <a:cs typeface="+mn-cs"/>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projet</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vient</a:t>
            </a:r>
            <a:r>
              <a:rPr lang="en-BE" sz="1800" dirty="0">
                <a:effectLst/>
                <a:latin typeface="Calibri" panose="020F0502020204030204" pitchFamily="34" charset="0"/>
                <a:ea typeface="Calibri" panose="020F0502020204030204" pitchFamily="34" charset="0"/>
                <a:cs typeface="Times New Roman" panose="02020603050405020304" pitchFamily="18" charset="0"/>
              </a:rPr>
              <a:t> d’être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transmis</a:t>
            </a:r>
            <a:r>
              <a:rPr lang="en-BE" sz="1800" dirty="0">
                <a:effectLst/>
                <a:latin typeface="Calibri" panose="020F0502020204030204" pitchFamily="34" charset="0"/>
                <a:ea typeface="Calibri" panose="020F0502020204030204" pitchFamily="34" charset="0"/>
                <a:cs typeface="Times New Roman" panose="02020603050405020304" pitchFamily="18" charset="0"/>
              </a:rPr>
              <a:t> pour validation,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avant</a:t>
            </a:r>
            <a:r>
              <a:rPr lang="en-BE" sz="1800" dirty="0">
                <a:effectLst/>
                <a:latin typeface="Calibri" panose="020F0502020204030204" pitchFamily="34" charset="0"/>
                <a:ea typeface="Calibri" panose="020F0502020204030204" pitchFamily="34" charset="0"/>
                <a:cs typeface="Times New Roman" panose="02020603050405020304" pitchFamily="18" charset="0"/>
              </a:rPr>
              <a:t> de passer à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l’implémentation</a:t>
            </a:r>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BE" sz="400" dirty="0">
                <a:effectLst/>
                <a:latin typeface="Calibri" panose="020F0502020204030204" pitchFamily="34" charset="0"/>
                <a:ea typeface="Calibri" panose="020F0502020204030204" pitchFamily="34" charset="0"/>
                <a:cs typeface="Times New Roman" panose="02020603050405020304" pitchFamily="18" charset="0"/>
              </a:rPr>
              <a:t>&gt; </a:t>
            </a:r>
            <a:r>
              <a:rPr lang="en-BE" sz="400" dirty="0" err="1">
                <a:effectLst/>
                <a:latin typeface="Calibri" panose="020F0502020204030204" pitchFamily="34" charset="0"/>
                <a:ea typeface="Calibri" panose="020F0502020204030204" pitchFamily="34" charset="0"/>
                <a:cs typeface="Times New Roman" panose="02020603050405020304" pitchFamily="18" charset="0"/>
              </a:rPr>
              <a:t>l</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’ensemble</a:t>
            </a:r>
            <a:r>
              <a:rPr lang="en-BE" sz="1800" dirty="0">
                <a:effectLst/>
                <a:latin typeface="Calibri" panose="020F0502020204030204" pitchFamily="34" charset="0"/>
                <a:ea typeface="Calibri" panose="020F0502020204030204" pitchFamily="34" charset="0"/>
                <a:cs typeface="Times New Roman" panose="02020603050405020304" pitchFamily="18" charset="0"/>
              </a:rPr>
              <a:t> des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partenaires</a:t>
            </a:r>
            <a:r>
              <a:rPr lang="en-BE" sz="1800" dirty="0">
                <a:effectLst/>
                <a:latin typeface="Calibri" panose="020F0502020204030204" pitchFamily="34" charset="0"/>
                <a:ea typeface="Calibri" panose="020F0502020204030204" pitchFamily="34" charset="0"/>
                <a:cs typeface="Times New Roman" panose="02020603050405020304" pitchFamily="18" charset="0"/>
              </a:rPr>
              <a:t> de la BCSS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sont</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impliqués</a:t>
            </a:r>
            <a:r>
              <a:rPr lang="en-BE" sz="1800" dirty="0">
                <a:effectLst/>
                <a:latin typeface="Calibri" panose="020F0502020204030204" pitchFamily="34" charset="0"/>
                <a:ea typeface="Calibri" panose="020F0502020204030204" pitchFamily="34" charset="0"/>
                <a:cs typeface="Times New Roman" panose="02020603050405020304" pitchFamily="18" charset="0"/>
              </a:rPr>
              <a:t> dans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ce</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projet</a:t>
            </a:r>
            <a:r>
              <a:rPr lang="en-BE" sz="1800" dirty="0">
                <a:effectLst/>
                <a:latin typeface="Calibri" panose="020F0502020204030204" pitchFamily="34" charset="0"/>
                <a:ea typeface="Calibri" panose="020F0502020204030204" pitchFamily="34" charset="0"/>
                <a:cs typeface="Times New Roman" panose="02020603050405020304" pitchFamily="18" charset="0"/>
              </a:rPr>
              <a:t> car son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évolution</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régulièrement</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présentée</a:t>
            </a:r>
            <a:r>
              <a:rPr lang="en-BE" sz="1800" dirty="0">
                <a:effectLst/>
                <a:latin typeface="Calibri" panose="020F0502020204030204" pitchFamily="34" charset="0"/>
                <a:ea typeface="Calibri" panose="020F0502020204030204" pitchFamily="34" charset="0"/>
                <a:cs typeface="Times New Roman" panose="02020603050405020304" pitchFamily="18" charset="0"/>
              </a:rPr>
              <a:t> au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groupe</a:t>
            </a:r>
            <a:r>
              <a:rPr lang="en-BE" sz="1800" dirty="0">
                <a:effectLst/>
                <a:latin typeface="Calibri" panose="020F0502020204030204" pitchFamily="34" charset="0"/>
                <a:ea typeface="Calibri" panose="020F0502020204030204" pitchFamily="34" charset="0"/>
                <a:cs typeface="Times New Roman" panose="02020603050405020304" pitchFamily="18" charset="0"/>
              </a:rPr>
              <a:t> de travail des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registres</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p>
          <a:p>
            <a:pPr lvl="1"/>
            <a:r>
              <a:rPr lang="en-BE" sz="1800" dirty="0">
                <a:effectLst/>
                <a:latin typeface="Calibri" panose="020F0502020204030204" pitchFamily="34" charset="0"/>
                <a:ea typeface="Calibri" panose="020F0502020204030204" pitchFamily="34" charset="0"/>
                <a:cs typeface="Times New Roman" panose="02020603050405020304" pitchFamily="18" charset="0"/>
              </a:rPr>
              <a:t>&gt;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Sigedis</a:t>
            </a:r>
            <a:r>
              <a:rPr lang="en-BE" sz="1800" dirty="0">
                <a:effectLst/>
                <a:latin typeface="Calibri" panose="020F0502020204030204" pitchFamily="34" charset="0"/>
                <a:ea typeface="Calibri" panose="020F0502020204030204" pitchFamily="34" charset="0"/>
                <a:cs typeface="Times New Roman" panose="02020603050405020304" pitchFamily="18" charset="0"/>
              </a:rPr>
              <a:t> a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été</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consulté</a:t>
            </a:r>
            <a:r>
              <a:rPr lang="en-BE" sz="1800" dirty="0">
                <a:effectLst/>
                <a:latin typeface="Calibri" panose="020F0502020204030204" pitchFamily="34" charset="0"/>
                <a:ea typeface="Calibri" panose="020F0502020204030204" pitchFamily="34" charset="0"/>
                <a:cs typeface="Times New Roman" panose="02020603050405020304" pitchFamily="18" charset="0"/>
              </a:rPr>
              <a:t> plus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détails</a:t>
            </a:r>
            <a:r>
              <a:rPr lang="en-BE"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certains</a:t>
            </a:r>
            <a:r>
              <a:rPr lang="en-BE" sz="1800" dirty="0">
                <a:effectLst/>
                <a:latin typeface="Calibri" panose="020F0502020204030204" pitchFamily="34" charset="0"/>
                <a:ea typeface="Calibri" panose="020F0502020204030204" pitchFamily="34" charset="0"/>
                <a:cs typeface="Times New Roman" panose="02020603050405020304" pitchFamily="18" charset="0"/>
              </a:rPr>
              <a:t> aspects de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ce</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projet</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notamment</a:t>
            </a:r>
            <a:r>
              <a:rPr lang="en-BE" sz="1800" dirty="0">
                <a:effectLst/>
                <a:latin typeface="Calibri" panose="020F0502020204030204" pitchFamily="34" charset="0"/>
                <a:ea typeface="Calibri" panose="020F0502020204030204" pitchFamily="34" charset="0"/>
                <a:cs typeface="Times New Roman" panose="02020603050405020304" pitchFamily="18" charset="0"/>
              </a:rPr>
              <a:t> pour les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règles</a:t>
            </a:r>
            <a:r>
              <a:rPr lang="en-BE" sz="1800" dirty="0">
                <a:effectLst/>
                <a:latin typeface="Calibri" panose="020F0502020204030204" pitchFamily="34" charset="0"/>
                <a:ea typeface="Calibri" panose="020F0502020204030204" pitchFamily="34" charset="0"/>
                <a:cs typeface="Times New Roman" panose="02020603050405020304" pitchFamily="18" charset="0"/>
              </a:rPr>
              <a:t> de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définition</a:t>
            </a:r>
            <a:r>
              <a:rPr lang="en-BE" sz="1800" dirty="0">
                <a:effectLst/>
                <a:latin typeface="Calibri" panose="020F0502020204030204" pitchFamily="34" charset="0"/>
                <a:ea typeface="Calibri" panose="020F0502020204030204" pitchFamily="34" charset="0"/>
                <a:cs typeface="Times New Roman" panose="02020603050405020304" pitchFamily="18" charset="0"/>
              </a:rPr>
              <a:t> du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niveau</a:t>
            </a:r>
            <a:r>
              <a:rPr lang="en-BE" sz="1800" dirty="0">
                <a:effectLst/>
                <a:latin typeface="Calibri" panose="020F0502020204030204" pitchFamily="34" charset="0"/>
                <a:ea typeface="Calibri" panose="020F0502020204030204" pitchFamily="34" charset="0"/>
                <a:cs typeface="Times New Roman" panose="02020603050405020304" pitchFamily="18" charset="0"/>
              </a:rPr>
              <a:t> de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confiance</a:t>
            </a:r>
            <a:r>
              <a:rPr lang="en-BE" sz="1800" dirty="0">
                <a:effectLst/>
                <a:latin typeface="Calibri" panose="020F0502020204030204" pitchFamily="34" charset="0"/>
                <a:ea typeface="Calibri" panose="020F0502020204030204" pitchFamily="34" charset="0"/>
                <a:cs typeface="Times New Roman" panose="02020603050405020304" pitchFamily="18" charset="0"/>
              </a:rPr>
              <a:t> (LOR) sur base de la raison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d’annulation</a:t>
            </a:r>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BE" sz="1800" dirty="0">
                <a:effectLst/>
                <a:latin typeface="Calibri" panose="020F0502020204030204" pitchFamily="34" charset="0"/>
                <a:ea typeface="Calibri" panose="020F0502020204030204" pitchFamily="34" charset="0"/>
                <a:cs typeface="Times New Roman" panose="02020603050405020304" pitchFamily="18" charset="0"/>
              </a:rPr>
              <a:t>RAN</a:t>
            </a:r>
            <a:br>
              <a:rPr lang="en-BE" sz="1800" dirty="0">
                <a:effectLst/>
                <a:latin typeface="Calibri" panose="020F0502020204030204" pitchFamily="34" charset="0"/>
                <a:ea typeface="Calibri" panose="020F0502020204030204" pitchFamily="34" charset="0"/>
                <a:cs typeface="Times New Roman" panose="02020603050405020304" pitchFamily="18" charset="0"/>
              </a:rPr>
            </a:br>
            <a:r>
              <a:rPr lang="en-BE" sz="1800" dirty="0">
                <a:effectLst/>
                <a:latin typeface="Calibri" panose="020F0502020204030204" pitchFamily="34" charset="0"/>
                <a:ea typeface="Calibri" panose="020F0502020204030204" pitchFamily="34" charset="0"/>
                <a:cs typeface="Times New Roman" panose="02020603050405020304" pitchFamily="18" charset="0"/>
              </a:rPr>
              <a:t>&gt; r</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eprendra</a:t>
            </a:r>
            <a:r>
              <a:rPr lang="fr-FR" sz="1800" dirty="0">
                <a:effectLst/>
                <a:latin typeface="Calibri" panose="020F0502020204030204" pitchFamily="34" charset="0"/>
                <a:ea typeface="Calibri" panose="020F0502020204030204" pitchFamily="34" charset="0"/>
                <a:cs typeface="Times New Roman" panose="02020603050405020304" pitchFamily="18" charset="0"/>
              </a:rPr>
              <a:t> les numéros annulés par le RN</a:t>
            </a:r>
          </a:p>
          <a:p>
            <a:pPr lvl="1"/>
            <a:r>
              <a:rPr lang="en-BE" sz="1800" dirty="0">
                <a:effectLst/>
                <a:latin typeface="Calibri" panose="020F0502020204030204" pitchFamily="34" charset="0"/>
                <a:ea typeface="Calibri" panose="020F0502020204030204" pitchFamily="34" charset="0"/>
                <a:cs typeface="Times New Roman" panose="02020603050405020304" pitchFamily="18" charset="0"/>
              </a:rPr>
              <a:t>&gt; s</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uivra</a:t>
            </a:r>
            <a:r>
              <a:rPr lang="fr-FR" sz="1800" dirty="0">
                <a:effectLst/>
                <a:latin typeface="Calibri" panose="020F0502020204030204" pitchFamily="34" charset="0"/>
                <a:ea typeface="Calibri" panose="020F0502020204030204" pitchFamily="34" charset="0"/>
                <a:cs typeface="Times New Roman" panose="02020603050405020304" pitchFamily="18" charset="0"/>
              </a:rPr>
              <a:t> pour les updates les mêmes règles que le registre BIS</a:t>
            </a:r>
          </a:p>
          <a:p>
            <a:pPr lvl="1"/>
            <a:r>
              <a:rPr lang="en-BE" sz="1800" dirty="0">
                <a:effectLst/>
                <a:latin typeface="Calibri" panose="020F0502020204030204" pitchFamily="34" charset="0"/>
                <a:ea typeface="Calibri" panose="020F0502020204030204" pitchFamily="34" charset="0"/>
                <a:cs typeface="Times New Roman" panose="02020603050405020304" pitchFamily="18" charset="0"/>
              </a:rPr>
              <a:t>&gt; p</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ermet</a:t>
            </a:r>
            <a:r>
              <a:rPr lang="fr-FR" sz="1800" dirty="0">
                <a:effectLst/>
                <a:latin typeface="Calibri" panose="020F0502020204030204" pitchFamily="34" charset="0"/>
                <a:ea typeface="Calibri" panose="020F0502020204030204" pitchFamily="34" charset="0"/>
                <a:cs typeface="Times New Roman" panose="02020603050405020304" pitchFamily="18" charset="0"/>
              </a:rPr>
              <a:t> la stabilité du numéro attribué à une personne</a:t>
            </a:r>
          </a:p>
          <a:p>
            <a:pPr lvl="1"/>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fr-FR" sz="1800" dirty="0">
                <a:effectLst/>
                <a:latin typeface="Calibri" panose="020F0502020204030204" pitchFamily="34" charset="0"/>
                <a:ea typeface="Calibri" panose="020F0502020204030204" pitchFamily="34" charset="0"/>
                <a:cs typeface="Times New Roman" panose="02020603050405020304" pitchFamily="18" charset="0"/>
              </a:rPr>
              <a:t>Actuellement</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si une personne a un numéro bis qui est remplacé par un numéro national qui est annulé </a:t>
            </a:r>
            <a:br>
              <a:rPr lang="en-BE" sz="1800" dirty="0">
                <a:effectLst/>
                <a:latin typeface="Calibri" panose="020F0502020204030204" pitchFamily="34" charset="0"/>
                <a:ea typeface="Calibri" panose="020F0502020204030204" pitchFamily="34" charset="0"/>
                <a:cs typeface="Times New Roman" panose="02020603050405020304" pitchFamily="18" charset="0"/>
              </a:rPr>
            </a:br>
            <a:r>
              <a:rPr lang="en-BE" sz="1800" dirty="0">
                <a:effectLst/>
                <a:latin typeface="Calibri" panose="020F0502020204030204" pitchFamily="34" charset="0"/>
                <a:ea typeface="Calibri" panose="020F0502020204030204" pitchFamily="34" charset="0"/>
                <a:cs typeface="Times New Roman" panose="02020603050405020304" pitchFamily="18" charset="0"/>
              </a:rPr>
              <a:t>&gt; </a:t>
            </a:r>
            <a:r>
              <a:rPr lang="fr-FR" sz="1800" dirty="0">
                <a:effectLst/>
                <a:latin typeface="Calibri" panose="020F0502020204030204" pitchFamily="34" charset="0"/>
                <a:ea typeface="Calibri" panose="020F0502020204030204" pitchFamily="34" charset="0"/>
                <a:cs typeface="Times New Roman" panose="02020603050405020304" pitchFamily="18" charset="0"/>
              </a:rPr>
              <a:t>alors il faut soit lui attribuer un nouveau numéro BIS </a:t>
            </a:r>
            <a:r>
              <a:rPr lang="en-BE" sz="1800" dirty="0" err="1">
                <a:effectLst/>
                <a:latin typeface="Calibri" panose="020F0502020204030204" pitchFamily="34" charset="0"/>
                <a:ea typeface="Calibri" panose="020F0502020204030204" pitchFamily="34" charset="0"/>
                <a:cs typeface="Times New Roman" panose="02020603050405020304" pitchFamily="18" charset="0"/>
              </a:rPr>
              <a:t>soit</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annuler le remplacement</a:t>
            </a:r>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BE" sz="1800" dirty="0">
                <a:effectLst/>
                <a:latin typeface="Calibri" panose="020F0502020204030204" pitchFamily="34" charset="0"/>
                <a:ea typeface="Calibri" panose="020F0502020204030204" pitchFamily="34" charset="0"/>
                <a:cs typeface="Times New Roman" panose="02020603050405020304" pitchFamily="18" charset="0"/>
              </a:rPr>
              <a:t>&gt; c</a:t>
            </a:r>
            <a:r>
              <a:rPr lang="fr-FR" sz="1800" dirty="0">
                <a:effectLst/>
                <a:latin typeface="Calibri" panose="020F0502020204030204" pitchFamily="34" charset="0"/>
                <a:ea typeface="Calibri" panose="020F0502020204030204" pitchFamily="34" charset="0"/>
                <a:cs typeface="Times New Roman" panose="02020603050405020304" pitchFamily="18" charset="0"/>
              </a:rPr>
              <a:t>e qui dans tous les cas supprime le lien entre les 2 numéros car on ne peut pas remplacer un RN par un BIS</a:t>
            </a:r>
          </a:p>
          <a:p>
            <a:pPr lvl="1"/>
            <a:r>
              <a:rPr lang="en-BE" sz="1800" dirty="0">
                <a:effectLst/>
                <a:latin typeface="Calibri" panose="020F0502020204030204" pitchFamily="34" charset="0"/>
                <a:ea typeface="Calibri" panose="020F0502020204030204" pitchFamily="34" charset="0"/>
                <a:cs typeface="Times New Roman" panose="02020603050405020304" pitchFamily="18" charset="0"/>
              </a:rPr>
              <a:t>&gt; s</a:t>
            </a:r>
            <a:r>
              <a:rPr lang="fr-FR" sz="1800" dirty="0">
                <a:effectLst/>
                <a:latin typeface="Calibri" panose="020F0502020204030204" pitchFamily="34" charset="0"/>
                <a:ea typeface="Calibri" panose="020F0502020204030204" pitchFamily="34" charset="0"/>
                <a:cs typeface="Times New Roman" panose="02020603050405020304" pitchFamily="18" charset="0"/>
              </a:rPr>
              <a:t>i une personne a un numéro national qui est annulé alors on doit lui créer un BIS</a:t>
            </a:r>
            <a:r>
              <a:rPr lang="en-BE"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 comme on ne peut pas remplacer le RN par le BIS, on perd le lien entre les 2 dossiers</a:t>
            </a:r>
          </a:p>
          <a:p>
            <a:pPr lvl="1"/>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BE" sz="1800" dirty="0">
                <a:effectLst/>
                <a:latin typeface="Calibri" panose="020F0502020204030204" pitchFamily="34" charset="0"/>
                <a:ea typeface="Calibri" panose="020F0502020204030204" pitchFamily="34" charset="0"/>
                <a:cs typeface="Times New Roman" panose="02020603050405020304" pitchFamily="18" charset="0"/>
              </a:rPr>
              <a:t>Avec le </a:t>
            </a:r>
            <a:r>
              <a:rPr lang="fr-FR" sz="1800" dirty="0">
                <a:effectLst/>
                <a:latin typeface="Calibri" panose="020F0502020204030204" pitchFamily="34" charset="0"/>
                <a:ea typeface="Calibri" panose="020F0502020204030204" pitchFamily="34" charset="0"/>
                <a:cs typeface="Times New Roman" panose="02020603050405020304" pitchFamily="18" charset="0"/>
              </a:rPr>
              <a:t>RAN</a:t>
            </a:r>
          </a:p>
          <a:p>
            <a:pPr lvl="1"/>
            <a:r>
              <a:rPr lang="fr-FR" sz="1800" dirty="0">
                <a:effectLst/>
                <a:latin typeface="Calibri" panose="020F0502020204030204" pitchFamily="34" charset="0"/>
                <a:ea typeface="Calibri" panose="020F0502020204030204" pitchFamily="34" charset="0"/>
                <a:cs typeface="Times New Roman" panose="02020603050405020304" pitchFamily="18" charset="0"/>
              </a:rPr>
              <a:t>Si une personne a un numéro bis qui est remplacé par un numéro national qui est annulé ou a seulement un RN annulé alors on continuera à utiliser le numéro national et </a:t>
            </a:r>
            <a:r>
              <a:rPr lang="en-BE" sz="1800" dirty="0">
                <a:effectLst/>
                <a:latin typeface="Calibri" panose="020F0502020204030204" pitchFamily="34" charset="0"/>
                <a:ea typeface="Calibri" panose="020F0502020204030204" pitchFamily="34" charset="0"/>
                <a:cs typeface="Times New Roman" panose="02020603050405020304" pitchFamily="18" charset="0"/>
              </a:rPr>
              <a:t>à </a:t>
            </a:r>
            <a:r>
              <a:rPr lang="fr-FR" sz="1800" dirty="0">
                <a:effectLst/>
                <a:latin typeface="Calibri" panose="020F0502020204030204" pitchFamily="34" charset="0"/>
                <a:ea typeface="Calibri" panose="020F0502020204030204" pitchFamily="34" charset="0"/>
                <a:cs typeface="Times New Roman" panose="02020603050405020304" pitchFamily="18" charset="0"/>
              </a:rPr>
              <a:t>le mettre à jour comme un BIS</a:t>
            </a:r>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BE" sz="1800" dirty="0">
                <a:effectLst/>
                <a:latin typeface="Calibri" panose="020F0502020204030204" pitchFamily="34" charset="0"/>
                <a:ea typeface="Calibri" panose="020F0502020204030204" pitchFamily="34" charset="0"/>
                <a:cs typeface="Times New Roman" panose="02020603050405020304" pitchFamily="18" charset="0"/>
              </a:rPr>
              <a:t>&gt; c</a:t>
            </a:r>
            <a:r>
              <a:rPr lang="fr-FR" sz="1800" dirty="0">
                <a:effectLst/>
                <a:latin typeface="Calibri" panose="020F0502020204030204" pitchFamily="34" charset="0"/>
                <a:ea typeface="Calibri" panose="020F0502020204030204" pitchFamily="34" charset="0"/>
                <a:cs typeface="Times New Roman" panose="02020603050405020304" pitchFamily="18" charset="0"/>
              </a:rPr>
              <a:t>e qui évite les changements de numéro et apporte une meilleure stabilité pour nos partenaires (moins d’actions manuelles de changements/fusion/remplacement de dossiers)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endPar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endPar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1" indent="0" algn="l" defTabSz="914400" rtl="0" eaLnBrk="1" fontAlgn="auto" latinLnBrk="0" hangingPunct="1">
              <a:lnSpc>
                <a:spcPct val="90000"/>
              </a:lnSpc>
              <a:spcBef>
                <a:spcPts val="500"/>
              </a:spcBef>
              <a:spcAft>
                <a:spcPts val="0"/>
              </a:spcAft>
              <a:buClrTx/>
              <a:buSzTx/>
              <a:buFont typeface="Calibri" panose="020F0502020204030204" pitchFamily="34" charset="0"/>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LOR</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au niveau de la BCSS, ce projet fourni</a:t>
            </a:r>
            <a:r>
              <a:rPr kumimoji="0" lang="en-BE" sz="16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aux utilisateurs des donnée des registres BCSS </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des renseignements par rapport à la confiance qui peut être attribuée aux données consultées </a:t>
            </a:r>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43</a:t>
            </a:fld>
            <a:endParaRPr lang="en-US"/>
          </a:p>
        </p:txBody>
      </p:sp>
    </p:spTree>
    <p:extLst>
      <p:ext uri="{BB962C8B-B14F-4D97-AF65-F5344CB8AC3E}">
        <p14:creationId xmlns:p14="http://schemas.microsoft.com/office/powerpoint/2010/main" val="1211241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vele beperkingen</a:t>
            </a:r>
          </a:p>
          <a:p>
            <a:pPr marL="171450" indent="-171450">
              <a:buFont typeface="Arial" panose="020B0604020202020204" pitchFamily="34" charset="0"/>
              <a:buChar char="•"/>
            </a:pPr>
            <a:r>
              <a:rPr lang="nl-NL" dirty="0"/>
              <a:t>burgers zijn er niet zeker van dat ze gezondheidszorg kunnen krijgen tegen Belgische verzekeringstarieven in andere EU-lidstaten </a:t>
            </a:r>
            <a:br>
              <a:rPr lang="nl-NL" dirty="0"/>
            </a:br>
            <a:r>
              <a:rPr lang="nl-NL" dirty="0"/>
              <a:t>als ze de EZVK niet kunnen laten zien op het moment van zorgverlening</a:t>
            </a:r>
          </a:p>
          <a:p>
            <a:pPr marL="171450" indent="-171450">
              <a:buFont typeface="Arial" panose="020B0604020202020204" pitchFamily="34" charset="0"/>
              <a:buChar char="•"/>
            </a:pPr>
            <a:r>
              <a:rPr lang="nl-NL" dirty="0"/>
              <a:t>burgers die vergeten zijn een papieren EZVK aan te vragen voor vertrek naar een andere EU-lidstaat kunnen geen elektronische EZVK downloaden</a:t>
            </a:r>
            <a:endParaRPr lang="nl-BE"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50</a:t>
            </a:fld>
            <a:endParaRPr lang="en-US"/>
          </a:p>
        </p:txBody>
      </p:sp>
    </p:spTree>
    <p:extLst>
      <p:ext uri="{BB962C8B-B14F-4D97-AF65-F5344CB8AC3E}">
        <p14:creationId xmlns:p14="http://schemas.microsoft.com/office/powerpoint/2010/main" val="3861419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51</a:t>
            </a:fld>
            <a:endParaRPr lang="en-US"/>
          </a:p>
        </p:txBody>
      </p:sp>
    </p:spTree>
    <p:extLst>
      <p:ext uri="{BB962C8B-B14F-4D97-AF65-F5344CB8AC3E}">
        <p14:creationId xmlns:p14="http://schemas.microsoft.com/office/powerpoint/2010/main" val="3044335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342791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‹nr.›</a:t>
            </a:fld>
            <a:endParaRPr lang="en-US"/>
          </a:p>
        </p:txBody>
      </p:sp>
    </p:spTree>
    <p:extLst>
      <p:ext uri="{BB962C8B-B14F-4D97-AF65-F5344CB8AC3E}">
        <p14:creationId xmlns:p14="http://schemas.microsoft.com/office/powerpoint/2010/main" val="422165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D353B685-A2AB-4518-B31A-1C8B277EB988}" type="slidenum">
              <a:rPr lang="en-GB"/>
              <a:pPr>
                <a:defRPr/>
              </a:pPr>
              <a:t>‹nr.›</a:t>
            </a:fld>
            <a:endParaRPr lang="en-GB"/>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1441468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lvl3pPr>
            <a:lvl4pPr marL="900000" indent="-180000">
              <a:buFontTx/>
              <a:buChar char="-"/>
              <a:defRPr sz="1400"/>
            </a:lvl4pPr>
            <a:lvl5pPr marL="1152000" indent="-180000">
              <a:buFont typeface="Arial" panose="020B0604020202020204" pitchFamily="34"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‹nr.›</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32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‹nr.›</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‹nr.›</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12840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74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‹nr.›</a:t>
            </a:fld>
            <a:endParaRPr lang="en-US"/>
          </a:p>
        </p:txBody>
      </p:sp>
    </p:spTree>
    <p:extLst>
      <p:ext uri="{BB962C8B-B14F-4D97-AF65-F5344CB8AC3E}">
        <p14:creationId xmlns:p14="http://schemas.microsoft.com/office/powerpoint/2010/main" val="223299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‹nr.›</a:t>
            </a:fld>
            <a:endParaRPr lang="en-US"/>
          </a:p>
        </p:txBody>
      </p:sp>
    </p:spTree>
    <p:extLst>
      <p:ext uri="{BB962C8B-B14F-4D97-AF65-F5344CB8AC3E}">
        <p14:creationId xmlns:p14="http://schemas.microsoft.com/office/powerpoint/2010/main" val="206080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‹nr.›</a:t>
            </a:fld>
            <a:endParaRPr lang="en-US"/>
          </a:p>
        </p:txBody>
      </p:sp>
    </p:spTree>
    <p:extLst>
      <p:ext uri="{BB962C8B-B14F-4D97-AF65-F5344CB8AC3E}">
        <p14:creationId xmlns:p14="http://schemas.microsoft.com/office/powerpoint/2010/main" val="417932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‹nr.›</a:t>
            </a:fld>
            <a:endParaRPr lang="en-US"/>
          </a:p>
        </p:txBody>
      </p:sp>
    </p:spTree>
    <p:extLst>
      <p:ext uri="{BB962C8B-B14F-4D97-AF65-F5344CB8AC3E}">
        <p14:creationId xmlns:p14="http://schemas.microsoft.com/office/powerpoint/2010/main" val="352086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‹nr.›</a:t>
            </a:fld>
            <a:endParaRPr lang="en-US"/>
          </a:p>
        </p:txBody>
      </p:sp>
    </p:spTree>
    <p:extLst>
      <p:ext uri="{BB962C8B-B14F-4D97-AF65-F5344CB8AC3E}">
        <p14:creationId xmlns:p14="http://schemas.microsoft.com/office/powerpoint/2010/main" val="377155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‹nr.›</a:t>
            </a:fld>
            <a:endParaRPr lang="en-US"/>
          </a:p>
        </p:txBody>
      </p:sp>
    </p:spTree>
    <p:extLst>
      <p:ext uri="{BB962C8B-B14F-4D97-AF65-F5344CB8AC3E}">
        <p14:creationId xmlns:p14="http://schemas.microsoft.com/office/powerpoint/2010/main" val="415319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ksz-bcss.fgov.be/nl/over-de-ksz/comites/algemeen-coordinatiecomite" TargetMode="External"/><Relationship Id="rId2" Type="http://schemas.openxmlformats.org/officeDocument/2006/relationships/hyperlink" Target="https://www.ksz-bcss.fgov.be/nl/over-de-ksz/beheer/algemeen-coordinatiecomite" TargetMode="External"/><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mygov.be/help-center/3939b7c9-39b6-410f-addd-5f4b98298a50" TargetMode="External"/><Relationship Id="rId2" Type="http://schemas.openxmlformats.org/officeDocument/2006/relationships/hyperlink" Target="https://mygov.b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www.dc4eu.e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176318"/>
            <a:ext cx="9888414" cy="2387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Jaarlijkse presentatie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1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r>
              <a:rPr kumimoji="0" lang="nl-NL" sz="2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202</a:t>
            </a:r>
            <a:r>
              <a:rPr kumimoji="0" lang="en-BE"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4</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Results</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&amp; 202</a:t>
            </a:r>
            <a:r>
              <a:rPr kumimoji="0" lang="en-BE"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5</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Objectives</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r>
              <a:rPr kumimoji="0" lang="nl-NL" sz="1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Présentation </a:t>
            </a:r>
            <a:r>
              <a:rPr kumimoji="0" lang="nl-NL"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annuelle</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409076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31</a:t>
            </a:r>
            <a:r>
              <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/01/202</a:t>
            </a:r>
            <a:r>
              <a:rPr kumimoji="0" lang="en-BE"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5</a:t>
            </a:r>
            <a:endParaRPr kumimoji="0" 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358275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a:t>Facts</a:t>
            </a:r>
            <a:r>
              <a:rPr lang="fr-BE" altLang="en-US" dirty="0"/>
              <a:t> &amp; Figures 202</a:t>
            </a:r>
            <a:r>
              <a:rPr lang="en-BE" altLang="en-US" dirty="0"/>
              <a:t>4</a:t>
            </a:r>
            <a:endParaRPr lang="en-US" altLang="en-US" dirty="0"/>
          </a:p>
        </p:txBody>
      </p:sp>
      <p:sp>
        <p:nvSpPr>
          <p:cNvPr id="22531" name="Content Placeholder 2"/>
          <p:cNvSpPr>
            <a:spLocks noGrp="1"/>
          </p:cNvSpPr>
          <p:nvPr>
            <p:ph idx="1"/>
          </p:nvPr>
        </p:nvSpPr>
        <p:spPr/>
        <p:txBody>
          <a:bodyPr>
            <a:normAutofit/>
          </a:bodyPr>
          <a:lstStyle/>
          <a:p>
            <a:r>
              <a:rPr lang="en-BE" altLang="en-US" dirty="0"/>
              <a:t>p</a:t>
            </a:r>
            <a:r>
              <a:rPr lang="fr-BE" altLang="en-US" dirty="0" err="1"/>
              <a:t>ublicati</a:t>
            </a:r>
            <a:r>
              <a:rPr lang="en-BE" altLang="en-US" dirty="0"/>
              <a:t>on du </a:t>
            </a:r>
            <a:r>
              <a:rPr lang="en-BE" altLang="en-US" dirty="0" err="1"/>
              <a:t>contrat</a:t>
            </a:r>
            <a:r>
              <a:rPr lang="en-BE" altLang="en-US" dirty="0"/>
              <a:t> </a:t>
            </a:r>
            <a:r>
              <a:rPr lang="en-BE" altLang="en-US" dirty="0" err="1"/>
              <a:t>d’administration</a:t>
            </a:r>
            <a:r>
              <a:rPr lang="fr-BE" altLang="en-US" dirty="0"/>
              <a:t> 2022-2025</a:t>
            </a:r>
          </a:p>
          <a:p>
            <a:r>
              <a:rPr lang="en-BE" altLang="en-US" dirty="0" err="1"/>
              <a:t>Comité</a:t>
            </a:r>
            <a:r>
              <a:rPr lang="en-BE" altLang="en-US" dirty="0"/>
              <a:t> de </a:t>
            </a:r>
            <a:r>
              <a:rPr lang="en-BE" altLang="en-US" dirty="0" err="1"/>
              <a:t>Sécurité</a:t>
            </a:r>
            <a:r>
              <a:rPr lang="en-BE" altLang="en-US" dirty="0"/>
              <a:t> de l’</a:t>
            </a:r>
            <a:r>
              <a:rPr lang="nl-BE" altLang="en-US" dirty="0" err="1"/>
              <a:t>Informati</a:t>
            </a:r>
            <a:r>
              <a:rPr lang="en-BE" altLang="en-US" dirty="0"/>
              <a:t>on </a:t>
            </a:r>
            <a:r>
              <a:rPr lang="nl-BE" altLang="en-US" dirty="0"/>
              <a:t>(</a:t>
            </a:r>
            <a:r>
              <a:rPr lang="en-BE" altLang="en-US" dirty="0"/>
              <a:t>CSI</a:t>
            </a:r>
            <a:r>
              <a:rPr lang="nl-BE" altLang="en-US" dirty="0"/>
              <a:t>)</a:t>
            </a:r>
          </a:p>
          <a:p>
            <a:pPr lvl="1"/>
            <a:r>
              <a:rPr lang="nl-BE" altLang="en-US" dirty="0"/>
              <a:t> </a:t>
            </a:r>
            <a:r>
              <a:rPr lang="nl-BE" altLang="en-US" dirty="0">
                <a:solidFill>
                  <a:srgbClr val="0070C0"/>
                </a:solidFill>
              </a:rPr>
              <a:t>19</a:t>
            </a:r>
            <a:r>
              <a:rPr lang="en-BE" altLang="en-US" dirty="0">
                <a:solidFill>
                  <a:srgbClr val="0070C0"/>
                </a:solidFill>
              </a:rPr>
              <a:t>3</a:t>
            </a:r>
            <a:r>
              <a:rPr lang="nl-BE" altLang="en-US" dirty="0">
                <a:solidFill>
                  <a:srgbClr val="0070C0"/>
                </a:solidFill>
              </a:rPr>
              <a:t> </a:t>
            </a:r>
            <a:r>
              <a:rPr lang="nl-BE" altLang="en-US" dirty="0"/>
              <a:t>dossiers</a:t>
            </a:r>
            <a:r>
              <a:rPr lang="en-BE" altLang="en-US" dirty="0"/>
              <a:t> </a:t>
            </a:r>
            <a:r>
              <a:rPr lang="en-BE" altLang="en-US" dirty="0" err="1"/>
              <a:t>traités</a:t>
            </a:r>
            <a:endParaRPr lang="nl-BE" altLang="en-US" dirty="0"/>
          </a:p>
          <a:p>
            <a:pPr marL="809625" lvl="2" indent="-179388"/>
            <a:r>
              <a:rPr lang="nl-NL" altLang="en-US" sz="1800" dirty="0"/>
              <a:t> </a:t>
            </a:r>
            <a:r>
              <a:rPr lang="nl-NL" altLang="en-US" sz="1800" dirty="0">
                <a:solidFill>
                  <a:srgbClr val="0070C0"/>
                </a:solidFill>
              </a:rPr>
              <a:t>1</a:t>
            </a:r>
            <a:r>
              <a:rPr lang="en-BE" altLang="en-US" sz="1800" dirty="0">
                <a:solidFill>
                  <a:srgbClr val="0070C0"/>
                </a:solidFill>
              </a:rPr>
              <a:t>40</a:t>
            </a:r>
            <a:r>
              <a:rPr lang="nl-NL" altLang="en-US" sz="1800" dirty="0"/>
              <a:t> </a:t>
            </a:r>
            <a:r>
              <a:rPr lang="nl-NL" altLang="en-US" sz="1800" dirty="0">
                <a:sym typeface="Wingdings" panose="05000000000000000000" pitchFamily="2" charset="2"/>
              </a:rPr>
              <a:t> </a:t>
            </a:r>
            <a:r>
              <a:rPr lang="fr-FR" altLang="en-US" sz="1800" dirty="0">
                <a:sym typeface="Wingdings" panose="05000000000000000000" pitchFamily="2" charset="2"/>
              </a:rPr>
              <a:t>traitement de données à caractère personnel</a:t>
            </a:r>
            <a:r>
              <a:rPr lang="en-BE" altLang="en-US" sz="1800" dirty="0">
                <a:sym typeface="Wingdings" panose="05000000000000000000" pitchFamily="2" charset="2"/>
              </a:rPr>
              <a:t> </a:t>
            </a:r>
            <a:r>
              <a:rPr lang="fr-FR" altLang="en-US" sz="1800" dirty="0"/>
              <a:t>provenant du réseau de sécurité sociale</a:t>
            </a:r>
            <a:endParaRPr lang="nl-NL" altLang="en-US" sz="1800" dirty="0"/>
          </a:p>
          <a:p>
            <a:pPr marL="809625" lvl="2" indent="-179388"/>
            <a:r>
              <a:rPr lang="nl-NL" altLang="en-US" sz="1800" dirty="0"/>
              <a:t> </a:t>
            </a:r>
            <a:r>
              <a:rPr lang="nl-NL" altLang="en-US" sz="1800" dirty="0">
                <a:solidFill>
                  <a:srgbClr val="0070C0"/>
                </a:solidFill>
              </a:rPr>
              <a:t>5</a:t>
            </a:r>
            <a:r>
              <a:rPr lang="en-BE" altLang="en-US" sz="1800" dirty="0">
                <a:solidFill>
                  <a:srgbClr val="0070C0"/>
                </a:solidFill>
              </a:rPr>
              <a:t>3</a:t>
            </a:r>
            <a:r>
              <a:rPr lang="nl-NL" altLang="en-US" sz="1800" dirty="0"/>
              <a:t> </a:t>
            </a:r>
            <a:r>
              <a:rPr lang="nl-NL" altLang="en-US" sz="1800" dirty="0">
                <a:sym typeface="Wingdings" panose="05000000000000000000" pitchFamily="2" charset="2"/>
              </a:rPr>
              <a:t> </a:t>
            </a:r>
            <a:r>
              <a:rPr lang="fr-FR" altLang="en-US" sz="1800" dirty="0"/>
              <a:t>traitement de données à caractère personnel </a:t>
            </a:r>
            <a:r>
              <a:rPr lang="en-BE" altLang="en-US" sz="1800" dirty="0" err="1"/>
              <a:t>en</a:t>
            </a:r>
            <a:r>
              <a:rPr lang="en-BE" altLang="en-US" sz="1800" dirty="0"/>
              <a:t> matière de </a:t>
            </a:r>
            <a:r>
              <a:rPr lang="en-BE" altLang="en-US" sz="1800" dirty="0" err="1"/>
              <a:t>santé</a:t>
            </a:r>
            <a:r>
              <a:rPr lang="nl-NL" altLang="en-US" sz="1800" dirty="0"/>
              <a:t> </a:t>
            </a:r>
            <a:endParaRPr lang="nl-BE" altLang="en-US" sz="1800" dirty="0"/>
          </a:p>
          <a:p>
            <a:r>
              <a:rPr lang="nl-NL" altLang="en-US" dirty="0">
                <a:latin typeface="+mn-lt"/>
              </a:rPr>
              <a:t> </a:t>
            </a:r>
            <a:r>
              <a:rPr lang="en-BE" altLang="en-US" dirty="0">
                <a:solidFill>
                  <a:srgbClr val="0070C0"/>
                </a:solidFill>
                <a:latin typeface="+mn-lt"/>
              </a:rPr>
              <a:t>35</a:t>
            </a:r>
            <a:r>
              <a:rPr lang="nl-NL" altLang="en-US" dirty="0">
                <a:solidFill>
                  <a:srgbClr val="0070C0"/>
                </a:solidFill>
                <a:latin typeface="+mn-lt"/>
              </a:rPr>
              <a:t> </a:t>
            </a:r>
            <a:r>
              <a:rPr lang="en-BE" altLang="en-US" dirty="0" err="1"/>
              <a:t>réunions</a:t>
            </a:r>
            <a:r>
              <a:rPr lang="en-BE" altLang="en-US" dirty="0"/>
              <a:t> de et pour le Collège des Institutions </a:t>
            </a:r>
            <a:r>
              <a:rPr lang="en-BE" altLang="en-US" dirty="0" err="1"/>
              <a:t>Publiques</a:t>
            </a:r>
            <a:r>
              <a:rPr lang="en-BE" altLang="en-US" dirty="0"/>
              <a:t> de </a:t>
            </a:r>
            <a:r>
              <a:rPr lang="en-BE" altLang="en-US" dirty="0" err="1"/>
              <a:t>Sécurité</a:t>
            </a:r>
            <a:r>
              <a:rPr lang="en-BE" altLang="en-US" dirty="0"/>
              <a:t> </a:t>
            </a:r>
            <a:r>
              <a:rPr lang="en-BE" altLang="en-US" dirty="0" err="1"/>
              <a:t>Sociale</a:t>
            </a:r>
            <a:endParaRPr lang="nl-NL" altLang="en-US" dirty="0"/>
          </a:p>
          <a:p>
            <a:r>
              <a:rPr lang="nl-BE" altLang="en-US" dirty="0">
                <a:latin typeface="+mn-lt"/>
              </a:rPr>
              <a:t> </a:t>
            </a:r>
            <a:r>
              <a:rPr lang="en-BE" altLang="en-US" dirty="0">
                <a:solidFill>
                  <a:srgbClr val="0070C0"/>
                </a:solidFill>
                <a:latin typeface="+mn-lt"/>
              </a:rPr>
              <a:t>8 </a:t>
            </a:r>
            <a:r>
              <a:rPr lang="en-BE" altLang="en-US" dirty="0"/>
              <a:t>questions p</a:t>
            </a:r>
            <a:r>
              <a:rPr lang="nl-BE" altLang="en-US" dirty="0" err="1"/>
              <a:t>arlementaire</a:t>
            </a:r>
            <a:r>
              <a:rPr lang="en-BE" altLang="en-US" dirty="0"/>
              <a:t>s</a:t>
            </a:r>
            <a:r>
              <a:rPr lang="nl-BE" altLang="en-US" dirty="0"/>
              <a:t> </a:t>
            </a:r>
            <a:endParaRPr lang="nl-NL" altLang="en-US" sz="600" dirty="0"/>
          </a:p>
          <a:p>
            <a:pPr marL="0" indent="0">
              <a:buNone/>
            </a:pPr>
            <a:endParaRPr lang="nl-NL" altLang="en-US" dirty="0"/>
          </a:p>
        </p:txBody>
      </p:sp>
    </p:spTree>
    <p:extLst>
      <p:ext uri="{BB962C8B-B14F-4D97-AF65-F5344CB8AC3E}">
        <p14:creationId xmlns:p14="http://schemas.microsoft.com/office/powerpoint/2010/main" val="1950888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Balans &amp; </a:t>
              </a:r>
              <a:r>
                <a:rPr lang="fr-BE" altLang="en-US" sz="4000" b="1" dirty="0" err="1">
                  <a:solidFill>
                    <a:prstClr val="white"/>
                  </a:solidFill>
                  <a:latin typeface="Microsoft JhengHei Light" panose="020B0304030504040204" pitchFamily="34" charset="-120"/>
                  <a:ea typeface="Microsoft JhengHei Light" panose="020B0304030504040204" pitchFamily="34" charset="-120"/>
                </a:rPr>
                <a:t>Perspectieven</a:t>
              </a:r>
              <a:r>
                <a:rPr lang="fr-BE" altLang="en-US" sz="4000" b="1" dirty="0">
                  <a:solidFill>
                    <a:prstClr val="white"/>
                  </a:solidFill>
                  <a:latin typeface="Microsoft JhengHei Light" panose="020B0304030504040204" pitchFamily="34" charset="-120"/>
                  <a:ea typeface="Microsoft JhengHei Light" panose="020B0304030504040204" pitchFamily="34" charset="-120"/>
                </a:rPr>
                <a:t> 202</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4</a:t>
              </a:r>
              <a:r>
                <a:rPr lang="fr-BE" altLang="en-US" sz="4000" b="1" dirty="0">
                  <a:solidFill>
                    <a:prstClr val="white"/>
                  </a:solidFill>
                  <a:latin typeface="Microsoft JhengHei Light" panose="020B0304030504040204" pitchFamily="34" charset="-120"/>
                  <a:ea typeface="Microsoft JhengHei Light" panose="020B0304030504040204" pitchFamily="34" charset="-120"/>
                </a:rPr>
                <a:t>-202</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5</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95481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nl-NL" dirty="0"/>
              <a:t> </a:t>
            </a:r>
            <a:r>
              <a:rPr lang="nl-NL" dirty="0">
                <a:solidFill>
                  <a:srgbClr val="0070C0"/>
                </a:solidFill>
              </a:rPr>
              <a:t>4</a:t>
            </a:r>
            <a:r>
              <a:rPr lang="en-BE" dirty="0">
                <a:solidFill>
                  <a:srgbClr val="0070C0"/>
                </a:solidFill>
              </a:rPr>
              <a:t>18</a:t>
            </a:r>
            <a:r>
              <a:rPr lang="nl-NL" dirty="0"/>
              <a:t> prioritaire projectaanvragen </a:t>
            </a:r>
            <a:br>
              <a:rPr lang="nl-NL" dirty="0"/>
            </a:br>
            <a:r>
              <a:rPr lang="nl-NL" dirty="0"/>
              <a:t>en change </a:t>
            </a:r>
            <a:r>
              <a:rPr lang="nl-NL" dirty="0" err="1"/>
              <a:t>requests</a:t>
            </a:r>
            <a:r>
              <a:rPr lang="nl-NL" dirty="0"/>
              <a:t> werden uitgevoerd </a:t>
            </a:r>
            <a:br>
              <a:rPr lang="en-BE" dirty="0"/>
            </a:br>
            <a:r>
              <a:rPr lang="nl-NL" dirty="0"/>
              <a:t>in 202</a:t>
            </a:r>
            <a:r>
              <a:rPr lang="en-BE" dirty="0"/>
              <a:t>4</a:t>
            </a:r>
            <a:endParaRPr lang="nl-NL" dirty="0"/>
          </a:p>
          <a:p>
            <a:r>
              <a:rPr lang="nl-NL" altLang="en-US" dirty="0"/>
              <a:t>prioriteiten </a:t>
            </a:r>
            <a:r>
              <a:rPr lang="nl-NL" altLang="en-US" dirty="0">
                <a:solidFill>
                  <a:srgbClr val="0070C0"/>
                </a:solidFill>
              </a:rPr>
              <a:t>202</a:t>
            </a:r>
            <a:r>
              <a:rPr lang="en-BE" altLang="en-US" dirty="0">
                <a:solidFill>
                  <a:srgbClr val="0070C0"/>
                </a:solidFill>
              </a:rPr>
              <a:t>5</a:t>
            </a:r>
            <a:endParaRPr lang="nl-NL" altLang="en-US" dirty="0">
              <a:solidFill>
                <a:srgbClr val="0070C0"/>
              </a:solidFill>
            </a:endParaRPr>
          </a:p>
          <a:p>
            <a:pPr lvl="1"/>
            <a:r>
              <a:rPr lang="nl-NL" altLang="en-US" dirty="0">
                <a:latin typeface="Calibri" panose="020F0502020204030204" pitchFamily="34" charset="0"/>
                <a:cs typeface="Calibri" panose="020F0502020204030204" pitchFamily="34" charset="0"/>
              </a:rPr>
              <a:t>geconsolideerde portfolio </a:t>
            </a:r>
            <a:br>
              <a:rPr lang="nl-NL" altLang="en-US" dirty="0">
                <a:latin typeface="Calibri" panose="020F0502020204030204" pitchFamily="34" charset="0"/>
                <a:cs typeface="Calibri" panose="020F0502020204030204" pitchFamily="34" charset="0"/>
              </a:rPr>
            </a:br>
            <a:r>
              <a:rPr lang="nl-NL" altLang="en-US" dirty="0">
                <a:latin typeface="Calibri" panose="020F0502020204030204" pitchFamily="34" charset="0"/>
                <a:cs typeface="Calibri" panose="020F0502020204030204" pitchFamily="34" charset="0"/>
              </a:rPr>
              <a:t>van </a:t>
            </a:r>
            <a:r>
              <a:rPr lang="nl-NL" altLang="en-US" dirty="0">
                <a:solidFill>
                  <a:srgbClr val="0070C0"/>
                </a:solidFill>
                <a:latin typeface="Calibri" panose="020F0502020204030204" pitchFamily="34" charset="0"/>
                <a:cs typeface="Calibri" panose="020F0502020204030204" pitchFamily="34" charset="0"/>
              </a:rPr>
              <a:t>1</a:t>
            </a:r>
            <a:r>
              <a:rPr lang="en-BE" altLang="en-US" dirty="0">
                <a:solidFill>
                  <a:srgbClr val="0070C0"/>
                </a:solidFill>
                <a:latin typeface="Calibri" panose="020F0502020204030204" pitchFamily="34" charset="0"/>
                <a:cs typeface="Calibri" panose="020F0502020204030204" pitchFamily="34" charset="0"/>
              </a:rPr>
              <a:t>17</a:t>
            </a:r>
            <a:r>
              <a:rPr lang="nl-NL" altLang="en-US" dirty="0">
                <a:solidFill>
                  <a:srgbClr val="008CB2"/>
                </a:solidFill>
                <a:latin typeface="Calibri" panose="020F0502020204030204" pitchFamily="34" charset="0"/>
                <a:cs typeface="Calibri" panose="020F0502020204030204" pitchFamily="34" charset="0"/>
              </a:rPr>
              <a:t> </a:t>
            </a:r>
            <a:r>
              <a:rPr lang="nl-NL" altLang="en-US" dirty="0">
                <a:latin typeface="Calibri" panose="020F0502020204030204" pitchFamily="34" charset="0"/>
                <a:cs typeface="Calibri" panose="020F0502020204030204" pitchFamily="34" charset="0"/>
              </a:rPr>
              <a:t>aanvragen</a:t>
            </a:r>
          </a:p>
          <a:p>
            <a:pPr lvl="1"/>
            <a:r>
              <a:rPr lang="nl-NL" altLang="en-US" dirty="0"/>
              <a:t>beschikbaar op de pagina </a:t>
            </a:r>
            <a:br>
              <a:rPr lang="nl-NL" altLang="en-US" dirty="0"/>
            </a:br>
            <a:r>
              <a:rPr lang="nl-NL" altLang="en-US" dirty="0">
                <a:hlinkClick r:id="rId2"/>
              </a:rPr>
              <a:t>Algemeen Coördinatiecomité</a:t>
            </a:r>
            <a:r>
              <a:rPr lang="nl-NL" altLang="en-US" dirty="0">
                <a:hlinkClick r:id="rId3"/>
              </a:rPr>
              <a:t> </a:t>
            </a:r>
            <a:endParaRPr lang="nl-NL" altLang="en-US" dirty="0"/>
          </a:p>
          <a:p>
            <a:endParaRPr lang="en-US" dirty="0"/>
          </a:p>
        </p:txBody>
      </p:sp>
      <p:sp>
        <p:nvSpPr>
          <p:cNvPr id="22530" name="Title 1"/>
          <p:cNvSpPr>
            <a:spLocks noGrp="1"/>
          </p:cNvSpPr>
          <p:nvPr>
            <p:ph type="title"/>
          </p:nvPr>
        </p:nvSpPr>
        <p:spPr>
          <a:noFill/>
        </p:spPr>
        <p:txBody>
          <a:bodyPr/>
          <a:lstStyle/>
          <a:p>
            <a:r>
              <a:rPr lang="fr-BE" altLang="en-US" dirty="0" err="1"/>
              <a:t>Prioriteiten</a:t>
            </a:r>
            <a:endParaRPr lang="en-US" altLang="en-US" dirty="0"/>
          </a:p>
        </p:txBody>
      </p:sp>
      <p:graphicFrame>
        <p:nvGraphicFramePr>
          <p:cNvPr id="6" name="Chart 5">
            <a:extLst>
              <a:ext uri="{FF2B5EF4-FFF2-40B4-BE49-F238E27FC236}">
                <a16:creationId xmlns:a16="http://schemas.microsoft.com/office/drawing/2014/main" id="{5FCA1BBB-6A72-4FA3-83D3-FD359961AA10}"/>
              </a:ext>
            </a:extLst>
          </p:cNvPr>
          <p:cNvGraphicFramePr>
            <a:graphicFrameLocks/>
          </p:cNvGraphicFramePr>
          <p:nvPr>
            <p:extLst>
              <p:ext uri="{D42A27DB-BD31-4B8C-83A1-F6EECF244321}">
                <p14:modId xmlns:p14="http://schemas.microsoft.com/office/powerpoint/2010/main" val="1984866720"/>
              </p:ext>
            </p:extLst>
          </p:nvPr>
        </p:nvGraphicFramePr>
        <p:xfrm>
          <a:off x="4546948" y="2249116"/>
          <a:ext cx="6538586" cy="40451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5A1C542A-A5A0-4874-956D-A336D9966760}"/>
              </a:ext>
            </a:extLst>
          </p:cNvPr>
          <p:cNvGraphicFramePr>
            <a:graphicFrameLocks/>
          </p:cNvGraphicFramePr>
          <p:nvPr>
            <p:extLst>
              <p:ext uri="{D42A27DB-BD31-4B8C-83A1-F6EECF244321}">
                <p14:modId xmlns:p14="http://schemas.microsoft.com/office/powerpoint/2010/main" val="678063400"/>
              </p:ext>
            </p:extLst>
          </p:nvPr>
        </p:nvGraphicFramePr>
        <p:xfrm>
          <a:off x="5425328" y="1583108"/>
          <a:ext cx="6023722" cy="43513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53356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A0FEB4-2E87-4854-A0A0-7D3DDCE1FEDE}"/>
              </a:ext>
            </a:extLst>
          </p:cNvPr>
          <p:cNvSpPr>
            <a:spLocks noGrp="1"/>
          </p:cNvSpPr>
          <p:nvPr>
            <p:ph type="title"/>
          </p:nvPr>
        </p:nvSpPr>
        <p:spPr>
          <a:xfrm>
            <a:off x="839788" y="278037"/>
            <a:ext cx="10515600" cy="1325563"/>
          </a:xfrm>
        </p:spPr>
        <p:txBody>
          <a:bodyPr/>
          <a:lstStyle/>
          <a:p>
            <a:r>
              <a:rPr lang="en-BE" sz="3600" dirty="0">
                <a:solidFill>
                  <a:srgbClr val="008CB2"/>
                </a:solidFill>
              </a:rPr>
              <a:t>eGov3.0</a:t>
            </a:r>
            <a:r>
              <a:rPr lang="en-BE" dirty="0"/>
              <a:t>	</a:t>
            </a:r>
          </a:p>
        </p:txBody>
      </p:sp>
      <p:sp>
        <p:nvSpPr>
          <p:cNvPr id="2" name="Content Placeholder 1">
            <a:extLst>
              <a:ext uri="{FF2B5EF4-FFF2-40B4-BE49-F238E27FC236}">
                <a16:creationId xmlns:a16="http://schemas.microsoft.com/office/drawing/2014/main" id="{64A9B098-E398-4BBB-BDFC-042D30903B38}"/>
              </a:ext>
            </a:extLst>
          </p:cNvPr>
          <p:cNvSpPr>
            <a:spLocks noGrp="1"/>
          </p:cNvSpPr>
          <p:nvPr>
            <p:ph sz="half" idx="2"/>
          </p:nvPr>
        </p:nvSpPr>
        <p:spPr/>
        <p:txBody>
          <a:bodyPr>
            <a:normAutofit fontScale="70000" lnSpcReduction="20000"/>
          </a:bodyPr>
          <a:lstStyle/>
          <a:p>
            <a:endParaRPr lang="en-BE" dirty="0"/>
          </a:p>
          <a:p>
            <a:pPr marL="263525" indent="-263525">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de </a:t>
            </a:r>
            <a:r>
              <a:rPr lang="en-US" dirty="0" err="1">
                <a:latin typeface="Calibri" panose="020F0502020204030204" pitchFamily="34" charset="0"/>
                <a:ea typeface="Calibri" panose="020F0502020204030204" pitchFamily="34" charset="0"/>
                <a:cs typeface="Calibri" panose="020F0502020204030204" pitchFamily="34" charset="0"/>
              </a:rPr>
              <a:t>gebruiker</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staat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centraal</a:t>
            </a:r>
            <a:endParaRPr lang="en-BE" dirty="0">
              <a:latin typeface="Calibri" panose="020F0502020204030204" pitchFamily="34" charset="0"/>
              <a:ea typeface="Calibri" panose="020F0502020204030204" pitchFamily="34" charset="0"/>
              <a:cs typeface="Calibri" panose="020F0502020204030204" pitchFamily="34" charset="0"/>
            </a:endParaRPr>
          </a:p>
          <a:p>
            <a:pPr marL="263525" indent="-263525">
              <a:buFont typeface="+mj-lt"/>
              <a:buAutoNum type="arabicPeriod"/>
            </a:pPr>
            <a:r>
              <a:rPr lang="fr-FR" dirty="0" err="1">
                <a:latin typeface="Calibri" panose="020F0502020204030204" pitchFamily="34" charset="0"/>
                <a:ea typeface="Calibri" panose="020F0502020204030204" pitchFamily="34" charset="0"/>
                <a:cs typeface="Calibri" panose="020F0502020204030204" pitchFamily="34" charset="0"/>
              </a:rPr>
              <a:t>uitgebreid</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uniek</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gegevensmodel</a:t>
            </a:r>
            <a:endParaRPr lang="en-BE" dirty="0">
              <a:latin typeface="Calibri" panose="020F0502020204030204" pitchFamily="34" charset="0"/>
              <a:ea typeface="Calibri" panose="020F0502020204030204" pitchFamily="34" charset="0"/>
              <a:cs typeface="Calibri" panose="020F0502020204030204" pitchFamily="34" charset="0"/>
            </a:endParaRPr>
          </a:p>
          <a:p>
            <a:pPr marL="263525" indent="-263525">
              <a:buFont typeface="+mj-lt"/>
              <a:buAutoNum type="arabicPeriod"/>
            </a:pPr>
            <a:r>
              <a:rPr lang="fr-FR" dirty="0">
                <a:latin typeface="Calibri" panose="020F0502020204030204" pitchFamily="34" charset="0"/>
                <a:ea typeface="Calibri" panose="020F0502020204030204" pitchFamily="34" charset="0"/>
                <a:cs typeface="Calibri" panose="020F0502020204030204" pitchFamily="34" charset="0"/>
              </a:rPr>
              <a:t>de </a:t>
            </a:r>
            <a:r>
              <a:rPr lang="fr-FR" dirty="0" err="1">
                <a:latin typeface="Calibri" panose="020F0502020204030204" pitchFamily="34" charset="0"/>
                <a:ea typeface="Calibri" panose="020F0502020204030204" pitchFamily="34" charset="0"/>
                <a:cs typeface="Calibri" panose="020F0502020204030204" pitchFamily="34" charset="0"/>
              </a:rPr>
              <a:t>reglementering</a:t>
            </a:r>
            <a:r>
              <a:rPr lang="fr-FR" dirty="0">
                <a:latin typeface="Calibri" panose="020F0502020204030204" pitchFamily="34" charset="0"/>
                <a:ea typeface="Calibri" panose="020F0502020204030204" pitchFamily="34" charset="0"/>
                <a:cs typeface="Calibri" panose="020F0502020204030204" pitchFamily="34" charset="0"/>
              </a:rPr>
              <a:t> en de </a:t>
            </a:r>
            <a:r>
              <a:rPr lang="fr-FR" dirty="0" err="1">
                <a:latin typeface="Calibri" panose="020F0502020204030204" pitchFamily="34" charset="0"/>
                <a:ea typeface="Calibri" panose="020F0502020204030204" pitchFamily="34" charset="0"/>
                <a:cs typeface="Calibri" panose="020F0502020204030204" pitchFamily="34" charset="0"/>
              </a:rPr>
              <a:t>processen</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vereenvoudigen</a:t>
            </a:r>
            <a:endParaRPr lang="fr-FR" dirty="0">
              <a:latin typeface="Calibri" panose="020F0502020204030204" pitchFamily="34" charset="0"/>
              <a:ea typeface="Calibri" panose="020F0502020204030204" pitchFamily="34" charset="0"/>
              <a:cs typeface="Calibri" panose="020F0502020204030204" pitchFamily="34" charset="0"/>
            </a:endParaRPr>
          </a:p>
          <a:p>
            <a:pPr marL="263525" indent="-263525">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over de beleidsniveaus heen</a:t>
            </a:r>
            <a:endParaRPr lang="en-BE" dirty="0">
              <a:latin typeface="Calibri" panose="020F0502020204030204" pitchFamily="34" charset="0"/>
              <a:ea typeface="Calibri" panose="020F0502020204030204" pitchFamily="34" charset="0"/>
              <a:cs typeface="Calibri" panose="020F0502020204030204" pitchFamily="34" charset="0"/>
            </a:endParaRPr>
          </a:p>
          <a:p>
            <a:pPr marL="263525" indent="-263525">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digitale inclusie</a:t>
            </a:r>
          </a:p>
          <a:p>
            <a:pPr marL="263525" indent="-263525">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delen in “Real Time” en nemen van “First Time Right”-beslissingen</a:t>
            </a:r>
            <a:endParaRPr lang="en-BE" dirty="0">
              <a:latin typeface="Calibri" panose="020F0502020204030204" pitchFamily="34" charset="0"/>
              <a:ea typeface="Calibri" panose="020F0502020204030204" pitchFamily="34" charset="0"/>
              <a:cs typeface="Calibri" panose="020F0502020204030204" pitchFamily="34" charset="0"/>
            </a:endParaRPr>
          </a:p>
          <a:p>
            <a:pPr marL="263525" indent="-263525">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automatische toekenning van rechten</a:t>
            </a:r>
            <a:endParaRPr lang="en-BE" dirty="0">
              <a:latin typeface="Calibri" panose="020F0502020204030204" pitchFamily="34" charset="0"/>
              <a:ea typeface="Calibri" panose="020F0502020204030204" pitchFamily="34" charset="0"/>
              <a:cs typeface="Calibri" panose="020F0502020204030204" pitchFamily="34" charset="0"/>
            </a:endParaRPr>
          </a:p>
          <a:p>
            <a:pPr marL="263525" indent="-263525">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ondernemings-architectuur voor de “toekomst”</a:t>
            </a:r>
          </a:p>
          <a:p>
            <a:endParaRPr lang="nl-NL" dirty="0"/>
          </a:p>
          <a:p>
            <a:endParaRPr lang="en-BE" dirty="0"/>
          </a:p>
          <a:p>
            <a:endParaRPr lang="en-BE" dirty="0"/>
          </a:p>
        </p:txBody>
      </p:sp>
      <p:sp>
        <p:nvSpPr>
          <p:cNvPr id="13" name="Text Placeholder 12">
            <a:extLst>
              <a:ext uri="{FF2B5EF4-FFF2-40B4-BE49-F238E27FC236}">
                <a16:creationId xmlns:a16="http://schemas.microsoft.com/office/drawing/2014/main" id="{4B7D985B-AA3E-42F7-B635-3DB609C50F16}"/>
              </a:ext>
            </a:extLst>
          </p:cNvPr>
          <p:cNvSpPr>
            <a:spLocks noGrp="1"/>
          </p:cNvSpPr>
          <p:nvPr>
            <p:ph type="body" sz="quarter" idx="3"/>
          </p:nvPr>
        </p:nvSpPr>
        <p:spPr/>
        <p:txBody>
          <a:bodyPr>
            <a:normAutofit/>
          </a:bodyPr>
          <a:lstStyle/>
          <a:p>
            <a:r>
              <a:rPr lang="en-US" sz="2800" b="0" dirty="0">
                <a:solidFill>
                  <a:srgbClr val="008CB2"/>
                </a:solidFill>
                <a:latin typeface="+mj-lt"/>
                <a:ea typeface="Calibri" panose="020F0502020204030204" pitchFamily="34" charset="0"/>
                <a:cs typeface="Calibri" panose="020F0502020204030204" pitchFamily="34" charset="0"/>
              </a:rPr>
              <a:t>2 </a:t>
            </a:r>
            <a:r>
              <a:rPr lang="en-US" sz="2800" b="0" dirty="0" err="1">
                <a:solidFill>
                  <a:srgbClr val="008CB2"/>
                </a:solidFill>
                <a:latin typeface="+mj-lt"/>
                <a:ea typeface="Calibri" panose="020F0502020204030204" pitchFamily="34" charset="0"/>
                <a:cs typeface="Calibri" panose="020F0502020204030204" pitchFamily="34" charset="0"/>
              </a:rPr>
              <a:t>deelprojecten</a:t>
            </a:r>
            <a:r>
              <a:rPr lang="en-US" sz="2800" b="0" dirty="0">
                <a:solidFill>
                  <a:srgbClr val="008CB2"/>
                </a:solidFill>
                <a:latin typeface="+mj-lt"/>
                <a:ea typeface="Calibri" panose="020F0502020204030204" pitchFamily="34" charset="0"/>
                <a:cs typeface="Calibri" panose="020F0502020204030204" pitchFamily="34" charset="0"/>
              </a:rPr>
              <a:t> </a:t>
            </a:r>
            <a:r>
              <a:rPr lang="en-US" sz="2800" b="0" dirty="0" err="1">
                <a:solidFill>
                  <a:srgbClr val="008CB2"/>
                </a:solidFill>
                <a:latin typeface="+mj-lt"/>
                <a:ea typeface="Calibri" panose="020F0502020204030204" pitchFamily="34" charset="0"/>
                <a:cs typeface="Calibri" panose="020F0502020204030204" pitchFamily="34" charset="0"/>
              </a:rPr>
              <a:t>uitgelicht</a:t>
            </a:r>
            <a:endParaRPr lang="en-BE" sz="2800" b="0" dirty="0">
              <a:solidFill>
                <a:srgbClr val="008CB2"/>
              </a:solidFill>
              <a:latin typeface="+mj-lt"/>
              <a:ea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358830BC-6587-413A-A412-E3F321E51C80}"/>
              </a:ext>
            </a:extLst>
          </p:cNvPr>
          <p:cNvSpPr>
            <a:spLocks noGrp="1"/>
          </p:cNvSpPr>
          <p:nvPr>
            <p:ph sz="quarter" idx="4"/>
          </p:nvPr>
        </p:nvSpPr>
        <p:spPr/>
        <p:txBody>
          <a:bodyPr>
            <a:normAutofit fontScale="70000" lnSpcReduction="20000"/>
          </a:bodyPr>
          <a:lstStyle/>
          <a:p>
            <a:endParaRPr lang="en-BE" dirty="0"/>
          </a:p>
          <a:p>
            <a:pPr marL="263525" indent="-263525">
              <a:buFont typeface="+mj-lt"/>
              <a:buAutoNum type="arabicPeriod"/>
            </a:pPr>
            <a:r>
              <a:rPr lang="en-US" dirty="0" err="1">
                <a:latin typeface="Calibri" panose="020F0502020204030204" pitchFamily="34" charset="0"/>
                <a:ea typeface="Calibri" panose="020F0502020204030204" pitchFamily="34" charset="0"/>
                <a:cs typeface="Calibri" panose="020F0502020204030204" pitchFamily="34" charset="0"/>
              </a:rPr>
              <a:t>uniek</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gegevensmodel</a:t>
            </a:r>
            <a:r>
              <a:rPr lang="en-US" dirty="0">
                <a:latin typeface="Calibri" panose="020F0502020204030204" pitchFamily="34" charset="0"/>
                <a:ea typeface="Calibri" panose="020F0502020204030204" pitchFamily="34" charset="0"/>
                <a:cs typeface="Calibri" panose="020F0502020204030204" pitchFamily="34" charset="0"/>
              </a:rPr>
              <a:t> &amp; centrale </a:t>
            </a:r>
            <a:r>
              <a:rPr lang="en-US" dirty="0" err="1">
                <a:latin typeface="Calibri" panose="020F0502020204030204" pitchFamily="34" charset="0"/>
                <a:ea typeface="Calibri" panose="020F0502020204030204" pitchFamily="34" charset="0"/>
                <a:cs typeface="Calibri" panose="020F0502020204030204" pitchFamily="34" charset="0"/>
              </a:rPr>
              <a:t>datalaag</a:t>
            </a:r>
            <a:endParaRPr lang="en-US" dirty="0">
              <a:latin typeface="Calibri" panose="020F0502020204030204" pitchFamily="34" charset="0"/>
              <a:ea typeface="Calibri" panose="020F0502020204030204" pitchFamily="34" charset="0"/>
              <a:cs typeface="Calibri" panose="020F0502020204030204" pitchFamily="34" charset="0"/>
            </a:endParaRPr>
          </a:p>
          <a:p>
            <a:pPr marL="457200" lvl="2" indent="0">
              <a:buNone/>
            </a:pPr>
            <a:r>
              <a:rPr lang="en-BE"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operationele</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principes</a:t>
            </a:r>
            <a:endParaRPr lang="en-US" sz="2600" dirty="0">
              <a:latin typeface="Calibri" panose="020F0502020204030204" pitchFamily="34" charset="0"/>
              <a:ea typeface="Calibri" panose="020F0502020204030204" pitchFamily="34" charset="0"/>
              <a:cs typeface="Calibri" panose="020F0502020204030204" pitchFamily="34" charset="0"/>
            </a:endParaRPr>
          </a:p>
          <a:p>
            <a:pPr marL="457200" lvl="2" indent="0">
              <a:buNone/>
            </a:pPr>
            <a:r>
              <a:rPr lang="en-BE" sz="2600" dirty="0">
                <a:latin typeface="Calibri" panose="020F0502020204030204" pitchFamily="34" charset="0"/>
                <a:ea typeface="Calibri" panose="020F0502020204030204" pitchFamily="34" charset="0"/>
                <a:cs typeface="Calibri" panose="020F0502020204030204" pitchFamily="34" charset="0"/>
              </a:rPr>
              <a:t>- </a:t>
            </a:r>
            <a:r>
              <a:rPr lang="en-US" sz="2600" dirty="0">
                <a:latin typeface="Calibri" panose="020F0502020204030204" pitchFamily="34" charset="0"/>
                <a:ea typeface="Calibri" panose="020F0502020204030204" pitchFamily="34" charset="0"/>
                <a:cs typeface="Calibri" panose="020F0502020204030204" pitchFamily="34" charset="0"/>
              </a:rPr>
              <a:t>concept “</a:t>
            </a:r>
            <a:r>
              <a:rPr lang="en-US" sz="2600" dirty="0" err="1">
                <a:latin typeface="Calibri" panose="020F0502020204030204" pitchFamily="34" charset="0"/>
                <a:ea typeface="Calibri" panose="020F0502020204030204" pitchFamily="34" charset="0"/>
                <a:cs typeface="Calibri" panose="020F0502020204030204" pitchFamily="34" charset="0"/>
              </a:rPr>
              <a:t>gezin</a:t>
            </a:r>
            <a:r>
              <a:rPr lang="en-US" sz="2600" dirty="0">
                <a:latin typeface="Calibri" panose="020F0502020204030204" pitchFamily="34" charset="0"/>
                <a:ea typeface="Calibri" panose="020F0502020204030204" pitchFamily="34" charset="0"/>
                <a:cs typeface="Calibri" panose="020F0502020204030204" pitchFamily="34" charset="0"/>
              </a:rPr>
              <a:t>”</a:t>
            </a:r>
          </a:p>
          <a:p>
            <a:pPr marL="263525" indent="-263525">
              <a:buFont typeface="+mj-lt"/>
              <a:buAutoNum type="arabicPeriod"/>
            </a:pPr>
            <a:r>
              <a:rPr lang="en-US" dirty="0" err="1">
                <a:latin typeface="Calibri" panose="020F0502020204030204" pitchFamily="34" charset="0"/>
                <a:ea typeface="Calibri" panose="020F0502020204030204" pitchFamily="34" charset="0"/>
                <a:cs typeface="Calibri" panose="020F0502020204030204" pitchFamily="34" charset="0"/>
              </a:rPr>
              <a:t>burgermandaten</a:t>
            </a: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BE" dirty="0"/>
          </a:p>
        </p:txBody>
      </p:sp>
      <p:pic>
        <p:nvPicPr>
          <p:cNvPr id="11" name="Graphic 10" descr="Bullseye with solid fill">
            <a:extLst>
              <a:ext uri="{FF2B5EF4-FFF2-40B4-BE49-F238E27FC236}">
                <a16:creationId xmlns:a16="http://schemas.microsoft.com/office/drawing/2014/main" id="{CE3248FA-3B58-48FA-9E1A-203D7A570F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329886" y="1590675"/>
            <a:ext cx="914400" cy="914400"/>
          </a:xfrm>
          <a:prstGeom prst="rect">
            <a:avLst/>
          </a:prstGeom>
        </p:spPr>
      </p:pic>
    </p:spTree>
    <p:extLst>
      <p:ext uri="{BB962C8B-B14F-4D97-AF65-F5344CB8AC3E}">
        <p14:creationId xmlns:p14="http://schemas.microsoft.com/office/powerpoint/2010/main" val="146688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C06E-8798-4CE5-9FC6-9DAFD0A2D763}"/>
              </a:ext>
            </a:extLst>
          </p:cNvPr>
          <p:cNvSpPr>
            <a:spLocks noGrp="1"/>
          </p:cNvSpPr>
          <p:nvPr>
            <p:ph type="title"/>
          </p:nvPr>
        </p:nvSpPr>
        <p:spPr/>
        <p:txBody>
          <a:bodyPr/>
          <a:lstStyle/>
          <a:p>
            <a:r>
              <a:rPr lang="nl-BE" dirty="0"/>
              <a:t>Uniek gegevensmodel &amp; centrale </a:t>
            </a:r>
            <a:r>
              <a:rPr lang="nl-BE" dirty="0" err="1"/>
              <a:t>datalaag</a:t>
            </a:r>
            <a:r>
              <a:rPr lang="nl-BE" dirty="0"/>
              <a:t> – operationele principes</a:t>
            </a:r>
            <a:endParaRPr lang="en-BE" dirty="0"/>
          </a:p>
        </p:txBody>
      </p:sp>
      <p:sp>
        <p:nvSpPr>
          <p:cNvPr id="3" name="Content Placeholder 2">
            <a:extLst>
              <a:ext uri="{FF2B5EF4-FFF2-40B4-BE49-F238E27FC236}">
                <a16:creationId xmlns:a16="http://schemas.microsoft.com/office/drawing/2014/main" id="{D6CDCD18-88E1-4B57-BB11-9365B3D7858E}"/>
              </a:ext>
            </a:extLst>
          </p:cNvPr>
          <p:cNvSpPr>
            <a:spLocks noGrp="1"/>
          </p:cNvSpPr>
          <p:nvPr>
            <p:ph idx="1"/>
          </p:nvPr>
        </p:nvSpPr>
        <p:spPr/>
        <p:txBody>
          <a:bodyPr>
            <a:normAutofit lnSpcReduction="10000"/>
          </a:bodyPr>
          <a:lstStyle/>
          <a:p>
            <a:r>
              <a:rPr lang="nl-BE" dirty="0"/>
              <a:t>doel</a:t>
            </a:r>
          </a:p>
          <a:p>
            <a:pPr lvl="1"/>
            <a:r>
              <a:rPr lang="nl-BE" dirty="0"/>
              <a:t>éénmalige inzameling van feitelijke gegevens</a:t>
            </a:r>
          </a:p>
          <a:p>
            <a:pPr lvl="1"/>
            <a:r>
              <a:rPr lang="nl-BE" dirty="0"/>
              <a:t>juridische kwalificatie door instellingen die gegevens in uitvoering van hun reglementering verwerken</a:t>
            </a:r>
          </a:p>
          <a:p>
            <a:pPr lvl="1"/>
            <a:r>
              <a:rPr lang="nl-BE" dirty="0"/>
              <a:t>grotere </a:t>
            </a:r>
            <a:r>
              <a:rPr lang="nl-BE" dirty="0" err="1"/>
              <a:t>granulariteit</a:t>
            </a:r>
            <a:r>
              <a:rPr lang="nl-BE" dirty="0"/>
              <a:t> </a:t>
            </a:r>
            <a:r>
              <a:rPr lang="nl-BE" dirty="0" err="1"/>
              <a:t>i.f.v</a:t>
            </a:r>
            <a:r>
              <a:rPr lang="nl-BE" dirty="0"/>
              <a:t>. de gegevensbehoefte van de afnemers</a:t>
            </a:r>
          </a:p>
          <a:p>
            <a:pPr lvl="1"/>
            <a:r>
              <a:rPr lang="nl-BE" dirty="0"/>
              <a:t>sneller ter beschikking stellen van gegevens aan instellingen</a:t>
            </a:r>
          </a:p>
          <a:p>
            <a:pPr lvl="1"/>
            <a:r>
              <a:rPr lang="nl-BE" dirty="0"/>
              <a:t>overeenkomstig een gestandaardiseerd gegevensmodel</a:t>
            </a:r>
          </a:p>
          <a:p>
            <a:r>
              <a:rPr lang="nl-BE" dirty="0"/>
              <a:t>uniek gegevensmodel – modelleren van concepten</a:t>
            </a:r>
          </a:p>
          <a:p>
            <a:pPr lvl="1" fontAlgn="base"/>
            <a:r>
              <a:rPr lang="nl-NL" dirty="0"/>
              <a:t>via </a:t>
            </a:r>
            <a:r>
              <a:rPr lang="nl-NL" dirty="0" err="1"/>
              <a:t>entity-relationship</a:t>
            </a:r>
            <a:r>
              <a:rPr lang="nl-NL" dirty="0"/>
              <a:t> </a:t>
            </a:r>
            <a:r>
              <a:rPr lang="nl-NL" dirty="0" err="1"/>
              <a:t>diagrams</a:t>
            </a:r>
            <a:endParaRPr lang="nl-NL" u="sng" dirty="0"/>
          </a:p>
          <a:p>
            <a:pPr lvl="1" fontAlgn="base"/>
            <a:r>
              <a:rPr lang="nl-NL" dirty="0"/>
              <a:t>zo werkelijkheidsgetrouw en </a:t>
            </a:r>
            <a:r>
              <a:rPr lang="nl-NL" dirty="0" err="1"/>
              <a:t>begrijpbaar</a:t>
            </a:r>
            <a:r>
              <a:rPr lang="nl-NL" dirty="0"/>
              <a:t> mogelijk</a:t>
            </a:r>
          </a:p>
          <a:p>
            <a:pPr lvl="1" fontAlgn="base"/>
            <a:r>
              <a:rPr lang="nl-NL" dirty="0"/>
              <a:t>feiten of feitelijke toestanden (geen juridische interpretaties)</a:t>
            </a:r>
          </a:p>
          <a:p>
            <a:pPr lvl="1" fontAlgn="base"/>
            <a:r>
              <a:rPr lang="nl-NL" dirty="0"/>
              <a:t>bepalen van eigenschappen en mogelijke waarden (</a:t>
            </a:r>
            <a:r>
              <a:rPr lang="nl-NL" dirty="0" err="1"/>
              <a:t>waardenset</a:t>
            </a:r>
            <a:r>
              <a:rPr lang="nl-NL" dirty="0"/>
              <a:t>)</a:t>
            </a:r>
          </a:p>
          <a:p>
            <a:pPr lvl="1" fontAlgn="base"/>
            <a:r>
              <a:rPr lang="nl-NL" dirty="0"/>
              <a:t>op een hoog niveau van abstractie</a:t>
            </a:r>
          </a:p>
          <a:p>
            <a:pPr lvl="1" fontAlgn="base"/>
            <a:r>
              <a:rPr lang="nl-NL" dirty="0"/>
              <a:t>duurzaam en </a:t>
            </a:r>
            <a:r>
              <a:rPr lang="nl-NL" dirty="0" err="1"/>
              <a:t>uitbreidbaar</a:t>
            </a:r>
            <a:endParaRPr lang="nl-NL" dirty="0"/>
          </a:p>
          <a:p>
            <a:pPr lvl="1" fontAlgn="base"/>
            <a:r>
              <a:rPr lang="nl-NL" dirty="0"/>
              <a:t>bv. gezin, organisatie, inkomen, arbeidsverhouding, enz.</a:t>
            </a:r>
            <a:endParaRPr lang="nl-BE" dirty="0"/>
          </a:p>
          <a:p>
            <a:pPr lvl="1"/>
            <a:endParaRPr lang="nl-BE" dirty="0"/>
          </a:p>
          <a:p>
            <a:pPr lvl="1"/>
            <a:endParaRPr lang="nl-BE" dirty="0"/>
          </a:p>
          <a:p>
            <a:pPr lvl="1"/>
            <a:endParaRPr lang="nl-BE" dirty="0"/>
          </a:p>
          <a:p>
            <a:pPr lvl="1"/>
            <a:endParaRPr lang="nl-BE" dirty="0"/>
          </a:p>
          <a:p>
            <a:pPr lvl="1"/>
            <a:endParaRPr lang="nl-BE" dirty="0"/>
          </a:p>
          <a:p>
            <a:pPr lvl="1"/>
            <a:endParaRPr lang="nl-BE" dirty="0"/>
          </a:p>
          <a:p>
            <a:endParaRPr lang="nl-BE" dirty="0"/>
          </a:p>
        </p:txBody>
      </p:sp>
    </p:spTree>
    <p:extLst>
      <p:ext uri="{BB962C8B-B14F-4D97-AF65-F5344CB8AC3E}">
        <p14:creationId xmlns:p14="http://schemas.microsoft.com/office/powerpoint/2010/main" val="2060264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C06E-8798-4CE5-9FC6-9DAFD0A2D763}"/>
              </a:ext>
            </a:extLst>
          </p:cNvPr>
          <p:cNvSpPr>
            <a:spLocks noGrp="1"/>
          </p:cNvSpPr>
          <p:nvPr>
            <p:ph type="title"/>
          </p:nvPr>
        </p:nvSpPr>
        <p:spPr/>
        <p:txBody>
          <a:bodyPr/>
          <a:lstStyle/>
          <a:p>
            <a:r>
              <a:rPr lang="nl-BE" dirty="0"/>
              <a:t>Uniek gegevensmodel &amp; centrale </a:t>
            </a:r>
            <a:r>
              <a:rPr lang="nl-BE" dirty="0" err="1"/>
              <a:t>datalaag</a:t>
            </a:r>
            <a:r>
              <a:rPr lang="nl-BE" dirty="0"/>
              <a:t> – operationele principes</a:t>
            </a:r>
            <a:endParaRPr lang="en-BE" dirty="0"/>
          </a:p>
        </p:txBody>
      </p:sp>
      <p:sp>
        <p:nvSpPr>
          <p:cNvPr id="3" name="Content Placeholder 2">
            <a:extLst>
              <a:ext uri="{FF2B5EF4-FFF2-40B4-BE49-F238E27FC236}">
                <a16:creationId xmlns:a16="http://schemas.microsoft.com/office/drawing/2014/main" id="{D6CDCD18-88E1-4B57-BB11-9365B3D7858E}"/>
              </a:ext>
            </a:extLst>
          </p:cNvPr>
          <p:cNvSpPr>
            <a:spLocks noGrp="1"/>
          </p:cNvSpPr>
          <p:nvPr>
            <p:ph idx="1"/>
          </p:nvPr>
        </p:nvSpPr>
        <p:spPr/>
        <p:txBody>
          <a:bodyPr>
            <a:normAutofit/>
          </a:bodyPr>
          <a:lstStyle/>
          <a:p>
            <a:r>
              <a:rPr lang="nl-BE" dirty="0"/>
              <a:t>centrale </a:t>
            </a:r>
            <a:r>
              <a:rPr lang="nl-BE" dirty="0" err="1"/>
              <a:t>datalaag</a:t>
            </a:r>
            <a:endParaRPr lang="nl-BE" dirty="0"/>
          </a:p>
          <a:p>
            <a:pPr lvl="1"/>
            <a:r>
              <a:rPr lang="nl-BE" dirty="0"/>
              <a:t>géén centrale gegevensbank</a:t>
            </a:r>
          </a:p>
          <a:p>
            <a:pPr lvl="1"/>
            <a:r>
              <a:rPr lang="nl-BE" dirty="0"/>
              <a:t>wel een </a:t>
            </a:r>
            <a:r>
              <a:rPr lang="nl-BE" dirty="0" err="1"/>
              <a:t>orchestratie</a:t>
            </a:r>
            <a:r>
              <a:rPr lang="nl-BE" dirty="0"/>
              <a:t> van meerdere gegevensbanken en diensten bij meerdere authentieke bronnen om</a:t>
            </a:r>
          </a:p>
          <a:p>
            <a:pPr lvl="2"/>
            <a:r>
              <a:rPr lang="nl-BE" dirty="0"/>
              <a:t>concepten zoals gedefinieerd in uniek gegevensmodel operationeel te kunnen aanleveren (zoals concept “gezin”)</a:t>
            </a:r>
          </a:p>
          <a:p>
            <a:pPr lvl="2"/>
            <a:r>
              <a:rPr lang="nl-BE" dirty="0"/>
              <a:t>een antwoord te kunnen bieden aan verschillende </a:t>
            </a:r>
            <a:r>
              <a:rPr lang="nl-BE" dirty="0" err="1"/>
              <a:t>use</a:t>
            </a:r>
            <a:r>
              <a:rPr lang="nl-BE" dirty="0"/>
              <a:t> cases (Aangifte Sociaal Risico C4, individuele rekening, vakantieattesten, …) </a:t>
            </a:r>
          </a:p>
          <a:p>
            <a:pPr lvl="1"/>
            <a:r>
              <a:rPr lang="nl-BE" dirty="0"/>
              <a:t>gebruik van onder andere</a:t>
            </a:r>
          </a:p>
          <a:p>
            <a:pPr lvl="2"/>
            <a:r>
              <a:rPr lang="nl-BE" dirty="0"/>
              <a:t>loon- en arbeidstijdgegevensbank (LATG) bij RSZ</a:t>
            </a:r>
          </a:p>
          <a:p>
            <a:pPr lvl="3"/>
            <a:r>
              <a:rPr lang="nl-BE" dirty="0"/>
              <a:t>actueel gegevensinzameling a.d.h.v. trimestriële </a:t>
            </a:r>
            <a:r>
              <a:rPr lang="nl-BE" dirty="0" err="1"/>
              <a:t>DmfA</a:t>
            </a:r>
            <a:r>
              <a:rPr lang="nl-BE" dirty="0"/>
              <a:t>-aangifte</a:t>
            </a:r>
          </a:p>
          <a:p>
            <a:pPr lvl="3"/>
            <a:r>
              <a:rPr lang="nl-BE" dirty="0"/>
              <a:t>voortaan gegevensinzameling </a:t>
            </a:r>
            <a:r>
              <a:rPr lang="nl-BE" dirty="0" err="1"/>
              <a:t>i.f.v</a:t>
            </a:r>
            <a:r>
              <a:rPr lang="nl-BE" dirty="0"/>
              <a:t>. loonberekening bij werkgever of dienstverrichter</a:t>
            </a:r>
          </a:p>
          <a:p>
            <a:pPr lvl="3"/>
            <a:r>
              <a:rPr lang="nl-BE" dirty="0"/>
              <a:t>piloot Flexi at </a:t>
            </a:r>
            <a:r>
              <a:rPr lang="nl-BE" dirty="0" err="1"/>
              <a:t>Work</a:t>
            </a:r>
            <a:r>
              <a:rPr lang="en-BE" dirty="0"/>
              <a:t> =</a:t>
            </a:r>
            <a:r>
              <a:rPr lang="nl-BE" dirty="0"/>
              <a:t> o</a:t>
            </a:r>
            <a:r>
              <a:rPr lang="nl-NL" dirty="0" err="1"/>
              <a:t>nlinedienst</a:t>
            </a:r>
            <a:r>
              <a:rPr lang="nl-NL" dirty="0"/>
              <a:t> om loongegevens van flexi-jobbers over te dragen naar de flexiloonteller van mycareer.be</a:t>
            </a:r>
            <a:endParaRPr lang="nl-BE" dirty="0"/>
          </a:p>
          <a:p>
            <a:pPr lvl="2"/>
            <a:r>
              <a:rPr lang="nl-BE" dirty="0"/>
              <a:t>loopbaandatabank bij </a:t>
            </a:r>
            <a:r>
              <a:rPr lang="nl-BE" dirty="0" err="1"/>
              <a:t>Sigedis</a:t>
            </a:r>
            <a:r>
              <a:rPr lang="en-BE" dirty="0"/>
              <a:t> =</a:t>
            </a:r>
            <a:r>
              <a:rPr lang="nl-BE" dirty="0"/>
              <a:t> consolidatie op persoonsniveau voor o.a. de individuele rekening en de individuele pensioenrekening </a:t>
            </a:r>
          </a:p>
          <a:p>
            <a:pPr marL="360000" lvl="1" indent="0">
              <a:buNone/>
            </a:pPr>
            <a:endParaRPr lang="nl-BE" dirty="0"/>
          </a:p>
          <a:p>
            <a:pPr lvl="2"/>
            <a:endParaRPr lang="nl-BE" dirty="0"/>
          </a:p>
          <a:p>
            <a:pPr lvl="1"/>
            <a:endParaRPr lang="nl-BE" dirty="0"/>
          </a:p>
          <a:p>
            <a:pPr lvl="1"/>
            <a:endParaRPr lang="nl-BE" dirty="0"/>
          </a:p>
          <a:p>
            <a:pPr lvl="1"/>
            <a:endParaRPr lang="nl-BE" dirty="0"/>
          </a:p>
          <a:p>
            <a:pPr lvl="1"/>
            <a:endParaRPr lang="nl-BE" dirty="0"/>
          </a:p>
          <a:p>
            <a:endParaRPr lang="nl-BE" dirty="0"/>
          </a:p>
        </p:txBody>
      </p:sp>
    </p:spTree>
    <p:extLst>
      <p:ext uri="{BB962C8B-B14F-4D97-AF65-F5344CB8AC3E}">
        <p14:creationId xmlns:p14="http://schemas.microsoft.com/office/powerpoint/2010/main" val="2882215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C06E-8798-4CE5-9FC6-9DAFD0A2D763}"/>
              </a:ext>
            </a:extLst>
          </p:cNvPr>
          <p:cNvSpPr>
            <a:spLocks noGrp="1"/>
          </p:cNvSpPr>
          <p:nvPr>
            <p:ph type="title"/>
          </p:nvPr>
        </p:nvSpPr>
        <p:spPr/>
        <p:txBody>
          <a:bodyPr/>
          <a:lstStyle/>
          <a:p>
            <a:r>
              <a:rPr lang="nl-BE" dirty="0"/>
              <a:t>Uniek gegevensmodel &amp; centrale </a:t>
            </a:r>
            <a:r>
              <a:rPr lang="nl-BE" dirty="0" err="1"/>
              <a:t>datalaag</a:t>
            </a:r>
            <a:r>
              <a:rPr lang="nl-BE" dirty="0"/>
              <a:t> - concept “gezin”</a:t>
            </a:r>
            <a:endParaRPr lang="en-BE" dirty="0"/>
          </a:p>
        </p:txBody>
      </p:sp>
      <p:sp>
        <p:nvSpPr>
          <p:cNvPr id="3" name="Content Placeholder 2">
            <a:extLst>
              <a:ext uri="{FF2B5EF4-FFF2-40B4-BE49-F238E27FC236}">
                <a16:creationId xmlns:a16="http://schemas.microsoft.com/office/drawing/2014/main" id="{D6CDCD18-88E1-4B57-BB11-9365B3D7858E}"/>
              </a:ext>
            </a:extLst>
          </p:cNvPr>
          <p:cNvSpPr>
            <a:spLocks noGrp="1"/>
          </p:cNvSpPr>
          <p:nvPr>
            <p:ph idx="1"/>
          </p:nvPr>
        </p:nvSpPr>
        <p:spPr>
          <a:xfrm>
            <a:off x="838199" y="1718045"/>
            <a:ext cx="10615367" cy="4351338"/>
          </a:xfrm>
        </p:spPr>
        <p:txBody>
          <a:bodyPr>
            <a:normAutofit/>
          </a:bodyPr>
          <a:lstStyle/>
          <a:p>
            <a:r>
              <a:rPr lang="nl-BE" dirty="0"/>
              <a:t>meerdere noties van “gezin” of “gezinssamenstelling” </a:t>
            </a:r>
            <a:r>
              <a:rPr lang="nl-BE" dirty="0" err="1"/>
              <a:t>i.f.v</a:t>
            </a:r>
            <a:r>
              <a:rPr lang="nl-BE" dirty="0"/>
              <a:t>. reglementering</a:t>
            </a:r>
          </a:p>
          <a:p>
            <a:r>
              <a:rPr lang="nl-BE" dirty="0"/>
              <a:t>basisnotie is die van het Rijksregister</a:t>
            </a:r>
          </a:p>
          <a:p>
            <a:pPr lvl="1"/>
            <a:r>
              <a:rPr lang="nl-BE" dirty="0"/>
              <a:t>wie-woont-waar + positie (verwantschap) van gezinsleden t.o.v. referentiepersoon (voorheen gezinshoofd)</a:t>
            </a:r>
          </a:p>
          <a:p>
            <a:pPr lvl="1"/>
            <a:r>
              <a:rPr lang="nl-BE" dirty="0"/>
              <a:t>nadelen</a:t>
            </a:r>
          </a:p>
          <a:p>
            <a:pPr lvl="2"/>
            <a:r>
              <a:rPr lang="nl-BE" dirty="0"/>
              <a:t>codificatie positie t.o.v. referentiepersoon is niet aangepast aan actuele vormen van samenleven (kotstudenten die samen wonen, kangoeroe wonen, inwonende zorgbehoevende ouder, tijdelijke opvang van vluchtelingen in gezin enz.)</a:t>
            </a:r>
          </a:p>
          <a:p>
            <a:pPr lvl="2"/>
            <a:r>
              <a:rPr lang="nl-BE" dirty="0"/>
              <a:t>enkel positie van gezinsleden t.o.v. referentiepersoon t.t.z. onderlinge verwantschappen tussen gezinsleden niet (eenvoudig) beschikbaar</a:t>
            </a:r>
          </a:p>
          <a:p>
            <a:pPr lvl="2"/>
            <a:r>
              <a:rPr lang="nl-BE" dirty="0"/>
              <a:t>v</a:t>
            </a:r>
            <a:r>
              <a:rPr lang="en-BE" dirty="0" err="1"/>
              <a:t>oorbeeld</a:t>
            </a:r>
            <a:endParaRPr lang="nl-BE" dirty="0"/>
          </a:p>
          <a:p>
            <a:pPr lvl="3"/>
            <a:r>
              <a:rPr lang="en-BE" dirty="0" err="1"/>
              <a:t>gehuwd</a:t>
            </a:r>
            <a:r>
              <a:rPr lang="en-BE" dirty="0"/>
              <a:t> </a:t>
            </a:r>
            <a:r>
              <a:rPr lang="en-BE" dirty="0" err="1"/>
              <a:t>koppel</a:t>
            </a:r>
            <a:r>
              <a:rPr lang="en-BE" dirty="0"/>
              <a:t> </a:t>
            </a:r>
            <a:r>
              <a:rPr lang="en-BE" dirty="0" err="1"/>
              <a:t>waarbij</a:t>
            </a:r>
            <a:r>
              <a:rPr lang="en-BE" dirty="0"/>
              <a:t> de man de </a:t>
            </a:r>
            <a:r>
              <a:rPr lang="en-BE" dirty="0" err="1"/>
              <a:t>referentiepersoon</a:t>
            </a:r>
            <a:r>
              <a:rPr lang="en-BE" dirty="0"/>
              <a:t> van het </a:t>
            </a:r>
            <a:r>
              <a:rPr lang="en-BE" dirty="0" err="1"/>
              <a:t>gezin</a:t>
            </a:r>
            <a:r>
              <a:rPr lang="en-BE" dirty="0"/>
              <a:t> is</a:t>
            </a:r>
            <a:endParaRPr lang="nl-BE" dirty="0"/>
          </a:p>
          <a:p>
            <a:pPr lvl="3"/>
            <a:r>
              <a:rPr lang="nl-BE" dirty="0"/>
              <a:t>n</a:t>
            </a:r>
            <a:r>
              <a:rPr lang="en-BE" dirty="0" err="1"/>
              <a:t>eef</a:t>
            </a:r>
            <a:r>
              <a:rPr lang="en-BE" dirty="0"/>
              <a:t>/</a:t>
            </a:r>
            <a:r>
              <a:rPr lang="en-BE" dirty="0" err="1"/>
              <a:t>nicht</a:t>
            </a:r>
            <a:r>
              <a:rPr lang="en-BE" dirty="0"/>
              <a:t> van de man = code 17</a:t>
            </a:r>
            <a:r>
              <a:rPr lang="nl-BE" dirty="0"/>
              <a:t> (neef, nicht)</a:t>
            </a:r>
          </a:p>
          <a:p>
            <a:pPr lvl="3"/>
            <a:r>
              <a:rPr lang="nl-BE" dirty="0"/>
              <a:t>n</a:t>
            </a:r>
            <a:r>
              <a:rPr lang="en-BE" dirty="0" err="1"/>
              <a:t>eef</a:t>
            </a:r>
            <a:r>
              <a:rPr lang="en-BE" dirty="0"/>
              <a:t>/</a:t>
            </a:r>
            <a:r>
              <a:rPr lang="en-BE" dirty="0" err="1"/>
              <a:t>nicht</a:t>
            </a:r>
            <a:r>
              <a:rPr lang="en-BE" dirty="0"/>
              <a:t> van de vrouw = code 12 (</a:t>
            </a:r>
            <a:r>
              <a:rPr lang="en-BE" dirty="0" err="1"/>
              <a:t>niet</a:t>
            </a:r>
            <a:r>
              <a:rPr lang="en-BE" dirty="0"/>
              <a:t> </a:t>
            </a:r>
            <a:r>
              <a:rPr lang="en-BE" dirty="0" err="1"/>
              <a:t>verwant</a:t>
            </a:r>
            <a:r>
              <a:rPr lang="en-BE" dirty="0"/>
              <a:t>)</a:t>
            </a:r>
            <a:endParaRPr lang="nl-BE" dirty="0"/>
          </a:p>
          <a:p>
            <a:pPr lvl="3"/>
            <a:r>
              <a:rPr lang="nl-BE" dirty="0"/>
              <a:t>a</a:t>
            </a:r>
            <a:r>
              <a:rPr lang="en-BE" dirty="0"/>
              <a:t>chterneef/nicht van de man = code 11 (verwant)</a:t>
            </a:r>
            <a:endParaRPr lang="nl-BE" dirty="0"/>
          </a:p>
          <a:p>
            <a:endParaRPr lang="nl-BE" dirty="0"/>
          </a:p>
        </p:txBody>
      </p:sp>
    </p:spTree>
    <p:extLst>
      <p:ext uri="{BB962C8B-B14F-4D97-AF65-F5344CB8AC3E}">
        <p14:creationId xmlns:p14="http://schemas.microsoft.com/office/powerpoint/2010/main" val="4233287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C06E-8798-4CE5-9FC6-9DAFD0A2D763}"/>
              </a:ext>
            </a:extLst>
          </p:cNvPr>
          <p:cNvSpPr>
            <a:spLocks noGrp="1"/>
          </p:cNvSpPr>
          <p:nvPr>
            <p:ph type="title"/>
          </p:nvPr>
        </p:nvSpPr>
        <p:spPr/>
        <p:txBody>
          <a:bodyPr/>
          <a:lstStyle/>
          <a:p>
            <a:r>
              <a:rPr lang="nl-BE" dirty="0"/>
              <a:t>Uniek gegevensmodel &amp; centrale </a:t>
            </a:r>
            <a:r>
              <a:rPr lang="nl-BE" dirty="0" err="1"/>
              <a:t>datalaag</a:t>
            </a:r>
            <a:r>
              <a:rPr lang="nl-BE" dirty="0"/>
              <a:t> - concept “gezin”</a:t>
            </a:r>
            <a:endParaRPr lang="en-BE" dirty="0"/>
          </a:p>
        </p:txBody>
      </p:sp>
      <p:sp>
        <p:nvSpPr>
          <p:cNvPr id="3" name="Content Placeholder 2">
            <a:extLst>
              <a:ext uri="{FF2B5EF4-FFF2-40B4-BE49-F238E27FC236}">
                <a16:creationId xmlns:a16="http://schemas.microsoft.com/office/drawing/2014/main" id="{D6CDCD18-88E1-4B57-BB11-9365B3D7858E}"/>
              </a:ext>
            </a:extLst>
          </p:cNvPr>
          <p:cNvSpPr>
            <a:spLocks noGrp="1"/>
          </p:cNvSpPr>
          <p:nvPr>
            <p:ph idx="1"/>
          </p:nvPr>
        </p:nvSpPr>
        <p:spPr>
          <a:xfrm>
            <a:off x="838200" y="1718045"/>
            <a:ext cx="10515600" cy="4726298"/>
          </a:xfrm>
        </p:spPr>
        <p:txBody>
          <a:bodyPr>
            <a:normAutofit fontScale="92500" lnSpcReduction="20000"/>
          </a:bodyPr>
          <a:lstStyle/>
          <a:p>
            <a:r>
              <a:rPr lang="nl-BE" dirty="0"/>
              <a:t>maar ook nog</a:t>
            </a:r>
          </a:p>
          <a:p>
            <a:pPr lvl="1"/>
            <a:r>
              <a:rPr lang="nl-BE" dirty="0"/>
              <a:t>notie ziekenfonds voor de arbeidsongeschiktheidsuitkering of voor de toekenning van het recht op verhoogde tegemoetkoming</a:t>
            </a:r>
          </a:p>
          <a:p>
            <a:pPr lvl="1"/>
            <a:r>
              <a:rPr lang="nl-BE" dirty="0"/>
              <a:t>notie gezinsbijslag</a:t>
            </a:r>
          </a:p>
          <a:p>
            <a:pPr lvl="1"/>
            <a:r>
              <a:rPr lang="nl-BE" dirty="0"/>
              <a:t>notie </a:t>
            </a:r>
            <a:r>
              <a:rPr lang="nl-BE" dirty="0" err="1"/>
              <a:t>OCMW’s</a:t>
            </a:r>
            <a:r>
              <a:rPr lang="nl-BE" dirty="0"/>
              <a:t> voor de toekenning van het leefloon</a:t>
            </a:r>
          </a:p>
          <a:p>
            <a:pPr lvl="1"/>
            <a:r>
              <a:rPr lang="nl-BE" dirty="0"/>
              <a:t>fiscale notie</a:t>
            </a:r>
          </a:p>
          <a:p>
            <a:pPr lvl="1"/>
            <a:r>
              <a:rPr lang="nl-BE" dirty="0"/>
              <a:t>…</a:t>
            </a:r>
          </a:p>
          <a:p>
            <a:r>
              <a:rPr lang="nl-BE" dirty="0"/>
              <a:t>vaak worden bijkomende gegevens aan de burger opgevraagd</a:t>
            </a:r>
          </a:p>
          <a:p>
            <a:r>
              <a:rPr lang="nl-BE" dirty="0"/>
              <a:t>uniform concept “gezin” moeilijk te realiseren</a:t>
            </a:r>
            <a:r>
              <a:rPr lang="en-BE" dirty="0"/>
              <a:t> </a:t>
            </a:r>
            <a:r>
              <a:rPr lang="en-BE" dirty="0">
                <a:sym typeface="Wingdings" panose="05000000000000000000" pitchFamily="2" charset="2"/>
              </a:rPr>
              <a:t></a:t>
            </a:r>
            <a:r>
              <a:rPr lang="nl-BE" dirty="0"/>
              <a:t> impliceert harmonisering van reglementeringen</a:t>
            </a:r>
          </a:p>
          <a:p>
            <a:r>
              <a:rPr lang="nl-BE" dirty="0"/>
              <a:t>doel</a:t>
            </a:r>
            <a:r>
              <a:rPr lang="en-BE" dirty="0"/>
              <a:t> =</a:t>
            </a:r>
            <a:r>
              <a:rPr lang="nl-BE" dirty="0"/>
              <a:t> feitelijke gegevens aanleveren aan instellingen opdat ze in uitvoering van eigen reglementering aan correcte administratieve wedersamenstelling van het gezin kunnen doen</a:t>
            </a:r>
          </a:p>
          <a:p>
            <a:r>
              <a:rPr lang="nl-BE" dirty="0"/>
              <a:t>KSZ trekt analyse</a:t>
            </a:r>
          </a:p>
          <a:p>
            <a:pPr lvl="1"/>
            <a:r>
              <a:rPr lang="nl-BE" dirty="0"/>
              <a:t>vertrekkende van bestaande noties en reglementeringen</a:t>
            </a:r>
          </a:p>
          <a:p>
            <a:pPr lvl="1"/>
            <a:r>
              <a:rPr lang="nl-BE" dirty="0"/>
              <a:t>GAP-analyse (wat ontbreekt)</a:t>
            </a:r>
          </a:p>
          <a:p>
            <a:pPr lvl="1"/>
            <a:r>
              <a:rPr lang="nl-BE" dirty="0"/>
              <a:t>evaluatie gebruik classificatie van een huishouden (LIPRO-typologie – Lifestyle </a:t>
            </a:r>
            <a:r>
              <a:rPr lang="nl-BE" dirty="0" err="1"/>
              <a:t>Projections</a:t>
            </a:r>
            <a:r>
              <a:rPr lang="nl-BE" dirty="0"/>
              <a:t>)</a:t>
            </a:r>
          </a:p>
          <a:p>
            <a:pPr lvl="1"/>
            <a:r>
              <a:rPr lang="nl-BE" dirty="0"/>
              <a:t>hergebruik ingebouwde logica in toepassingen cel identificatie voor administratieve wedersamenstelling van gezin  </a:t>
            </a:r>
          </a:p>
          <a:p>
            <a:endParaRPr lang="nl-BE" dirty="0"/>
          </a:p>
        </p:txBody>
      </p:sp>
    </p:spTree>
    <p:extLst>
      <p:ext uri="{BB962C8B-B14F-4D97-AF65-F5344CB8AC3E}">
        <p14:creationId xmlns:p14="http://schemas.microsoft.com/office/powerpoint/2010/main" val="3406957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C06E-8798-4CE5-9FC6-9DAFD0A2D763}"/>
              </a:ext>
            </a:extLst>
          </p:cNvPr>
          <p:cNvSpPr>
            <a:spLocks noGrp="1"/>
          </p:cNvSpPr>
          <p:nvPr>
            <p:ph type="title"/>
          </p:nvPr>
        </p:nvSpPr>
        <p:spPr/>
        <p:txBody>
          <a:bodyPr/>
          <a:lstStyle/>
          <a:p>
            <a:r>
              <a:rPr lang="nl-BE" dirty="0"/>
              <a:t>Burgermandaten</a:t>
            </a:r>
            <a:endParaRPr lang="en-BE" dirty="0"/>
          </a:p>
        </p:txBody>
      </p:sp>
      <p:sp>
        <p:nvSpPr>
          <p:cNvPr id="3" name="Content Placeholder 2">
            <a:extLst>
              <a:ext uri="{FF2B5EF4-FFF2-40B4-BE49-F238E27FC236}">
                <a16:creationId xmlns:a16="http://schemas.microsoft.com/office/drawing/2014/main" id="{D6CDCD18-88E1-4B57-BB11-9365B3D7858E}"/>
              </a:ext>
            </a:extLst>
          </p:cNvPr>
          <p:cNvSpPr>
            <a:spLocks noGrp="1"/>
          </p:cNvSpPr>
          <p:nvPr>
            <p:ph idx="1"/>
          </p:nvPr>
        </p:nvSpPr>
        <p:spPr/>
        <p:txBody>
          <a:bodyPr>
            <a:normAutofit/>
          </a:bodyPr>
          <a:lstStyle/>
          <a:p>
            <a:r>
              <a:rPr lang="nl-BE" dirty="0"/>
              <a:t>wat is een burgermandaat</a:t>
            </a:r>
          </a:p>
          <a:p>
            <a:pPr lvl="1"/>
            <a:r>
              <a:rPr lang="nl-BE" dirty="0"/>
              <a:t>een overeenkomst tussen een burger (mandaatgever) en een derde instantie (mandaathouder)</a:t>
            </a:r>
          </a:p>
          <a:p>
            <a:pPr lvl="1"/>
            <a:r>
              <a:rPr lang="nl-BE" dirty="0"/>
              <a:t>regelt de toegang tot en het verwerken van persoonsgegevens door de derde instantie over de burger</a:t>
            </a:r>
          </a:p>
          <a:p>
            <a:pPr lvl="1"/>
            <a:r>
              <a:rPr lang="nl-BE" dirty="0"/>
              <a:t>voor een welomschreven doeleinde</a:t>
            </a:r>
          </a:p>
          <a:p>
            <a:pPr lvl="1"/>
            <a:r>
              <a:rPr lang="nl-BE" dirty="0"/>
              <a:t>is beperkt in de tijd</a:t>
            </a:r>
          </a:p>
          <a:p>
            <a:pPr lvl="1"/>
            <a:r>
              <a:rPr lang="nl-BE" dirty="0"/>
              <a:t>kan ten allen tijde door de burger worden stopgezet</a:t>
            </a:r>
          </a:p>
          <a:p>
            <a:r>
              <a:rPr lang="nl-BE" dirty="0"/>
              <a:t>3 types van mandaten</a:t>
            </a:r>
          </a:p>
          <a:p>
            <a:pPr lvl="1"/>
            <a:r>
              <a:rPr lang="nl-NL" dirty="0"/>
              <a:t>type 1</a:t>
            </a:r>
            <a:r>
              <a:rPr lang="en-BE" dirty="0"/>
              <a:t> =</a:t>
            </a:r>
            <a:r>
              <a:rPr lang="nl-NL" dirty="0"/>
              <a:t> gebruik van burgerdata van de ene entiteit door een andere entiteit binnen een wettelijk kader→ klassiek KSZ-model (beraadslaging, gebruik van personenrepertorium)</a:t>
            </a:r>
          </a:p>
          <a:p>
            <a:pPr lvl="1"/>
            <a:r>
              <a:rPr lang="nl-NL" dirty="0"/>
              <a:t>type 2</a:t>
            </a:r>
            <a:r>
              <a:rPr lang="en-BE" dirty="0"/>
              <a:t> =</a:t>
            </a:r>
            <a:r>
              <a:rPr lang="nl-NL" dirty="0"/>
              <a:t> gebruik van burgerdata van de ene entiteit door een andere entiteit buiten een wettelijk kader</a:t>
            </a:r>
          </a:p>
          <a:p>
            <a:pPr lvl="1"/>
            <a:r>
              <a:rPr lang="nl-NL" dirty="0"/>
              <a:t>type 3</a:t>
            </a:r>
            <a:r>
              <a:rPr lang="en-BE" dirty="0"/>
              <a:t> =</a:t>
            </a:r>
            <a:r>
              <a:rPr lang="nl-NL" dirty="0"/>
              <a:t> toegang door een andere dan de burger zelf tot de toepassingen van de OISZ/overheid</a:t>
            </a:r>
          </a:p>
          <a:p>
            <a:endParaRPr lang="nl-BE" dirty="0"/>
          </a:p>
        </p:txBody>
      </p:sp>
    </p:spTree>
    <p:extLst>
      <p:ext uri="{BB962C8B-B14F-4D97-AF65-F5344CB8AC3E}">
        <p14:creationId xmlns:p14="http://schemas.microsoft.com/office/powerpoint/2010/main" val="2153461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C06E-8798-4CE5-9FC6-9DAFD0A2D763}"/>
              </a:ext>
            </a:extLst>
          </p:cNvPr>
          <p:cNvSpPr>
            <a:spLocks noGrp="1"/>
          </p:cNvSpPr>
          <p:nvPr>
            <p:ph type="title"/>
          </p:nvPr>
        </p:nvSpPr>
        <p:spPr/>
        <p:txBody>
          <a:bodyPr/>
          <a:lstStyle/>
          <a:p>
            <a:r>
              <a:rPr lang="nl-BE" dirty="0"/>
              <a:t>Burgermandaten</a:t>
            </a:r>
            <a:endParaRPr lang="en-BE" dirty="0"/>
          </a:p>
        </p:txBody>
      </p:sp>
      <p:sp>
        <p:nvSpPr>
          <p:cNvPr id="3" name="Content Placeholder 2">
            <a:extLst>
              <a:ext uri="{FF2B5EF4-FFF2-40B4-BE49-F238E27FC236}">
                <a16:creationId xmlns:a16="http://schemas.microsoft.com/office/drawing/2014/main" id="{D6CDCD18-88E1-4B57-BB11-9365B3D7858E}"/>
              </a:ext>
            </a:extLst>
          </p:cNvPr>
          <p:cNvSpPr>
            <a:spLocks noGrp="1"/>
          </p:cNvSpPr>
          <p:nvPr>
            <p:ph idx="1"/>
          </p:nvPr>
        </p:nvSpPr>
        <p:spPr/>
        <p:txBody>
          <a:bodyPr>
            <a:normAutofit fontScale="92500" lnSpcReduction="10000"/>
          </a:bodyPr>
          <a:lstStyle/>
          <a:p>
            <a:r>
              <a:rPr lang="nl-BE" dirty="0"/>
              <a:t>voorbeelden</a:t>
            </a:r>
          </a:p>
          <a:p>
            <a:pPr lvl="1"/>
            <a:r>
              <a:rPr lang="nl-BE" dirty="0"/>
              <a:t>type 1</a:t>
            </a:r>
            <a:r>
              <a:rPr lang="en-BE" dirty="0"/>
              <a:t> =</a:t>
            </a:r>
            <a:r>
              <a:rPr lang="nl-BE" dirty="0"/>
              <a:t> de RVA raadpleegt de loon- en arbeidstijdgegevens bij de RSZ voor de controle op onrechtmatige cumul van werkloosheidsuitkering en loon</a:t>
            </a:r>
          </a:p>
          <a:p>
            <a:pPr lvl="1"/>
            <a:r>
              <a:rPr lang="nl-BE" dirty="0"/>
              <a:t>type 2</a:t>
            </a:r>
          </a:p>
          <a:p>
            <a:pPr lvl="2"/>
            <a:r>
              <a:rPr lang="nl-BE" dirty="0"/>
              <a:t>een bank die de gegevensbank “aanvullende pensioenen” bij Sigedis wil raadplegen </a:t>
            </a:r>
            <a:r>
              <a:rPr lang="nl-BE" dirty="0" err="1"/>
              <a:t>i.h.k.v</a:t>
            </a:r>
            <a:r>
              <a:rPr lang="nl-BE" dirty="0"/>
              <a:t>. discretionair beheer</a:t>
            </a:r>
          </a:p>
          <a:p>
            <a:pPr lvl="2"/>
            <a:r>
              <a:rPr lang="nl-NL" dirty="0"/>
              <a:t>de mutualiteit die gegevens van haar leden wil verwerken in het eigen online platform voor ledendiensten buiten het kader van hun wettelijke opdrachten</a:t>
            </a:r>
            <a:endParaRPr lang="nl-BE" dirty="0"/>
          </a:p>
          <a:p>
            <a:pPr lvl="1"/>
            <a:r>
              <a:rPr lang="nl-BE" dirty="0"/>
              <a:t>type 3</a:t>
            </a:r>
            <a:r>
              <a:rPr lang="en-BE" dirty="0"/>
              <a:t> =</a:t>
            </a:r>
            <a:r>
              <a:rPr lang="nl-BE" dirty="0"/>
              <a:t> een zoon/dochter raadpleegt de gegevens in </a:t>
            </a:r>
            <a:r>
              <a:rPr lang="nl-BE" dirty="0" err="1"/>
              <a:t>MyPension</a:t>
            </a:r>
            <a:r>
              <a:rPr lang="nl-BE" dirty="0"/>
              <a:t> voor een zorgbehoevende ouder</a:t>
            </a:r>
          </a:p>
          <a:p>
            <a:r>
              <a:rPr lang="nl-BE" dirty="0"/>
              <a:t>wordt geregeld binnen een afgesproken </a:t>
            </a:r>
            <a:r>
              <a:rPr lang="nl-BE" dirty="0" err="1"/>
              <a:t>governance</a:t>
            </a:r>
            <a:endParaRPr lang="nl-BE" dirty="0"/>
          </a:p>
          <a:p>
            <a:pPr lvl="1"/>
            <a:r>
              <a:rPr lang="nl-BE" dirty="0"/>
              <a:t>kaderberaadslaging IVC mandaten (“sokkel”)</a:t>
            </a:r>
          </a:p>
          <a:p>
            <a:pPr lvl="1"/>
            <a:r>
              <a:rPr lang="nl-BE" dirty="0"/>
              <a:t>consultatie beheerscomité betrokken instellingen</a:t>
            </a:r>
          </a:p>
          <a:p>
            <a:pPr lvl="1"/>
            <a:r>
              <a:rPr lang="nl-BE" dirty="0"/>
              <a:t>beraadslaging IVC per specifieke </a:t>
            </a:r>
            <a:r>
              <a:rPr lang="nl-BE" dirty="0" err="1"/>
              <a:t>use</a:t>
            </a:r>
            <a:r>
              <a:rPr lang="nl-BE" dirty="0"/>
              <a:t> case</a:t>
            </a:r>
          </a:p>
          <a:p>
            <a:pPr lvl="1"/>
            <a:r>
              <a:rPr lang="nl-BE" dirty="0"/>
              <a:t>goedkeuring </a:t>
            </a:r>
            <a:r>
              <a:rPr lang="nl-BE" dirty="0" err="1"/>
              <a:t>Circles</a:t>
            </a:r>
            <a:r>
              <a:rPr lang="nl-BE" dirty="0"/>
              <a:t> of Trust (</a:t>
            </a:r>
            <a:r>
              <a:rPr lang="nl-BE" dirty="0" err="1"/>
              <a:t>CoT</a:t>
            </a:r>
            <a:r>
              <a:rPr lang="nl-BE" dirty="0"/>
              <a:t>) door mandaathouder bij gebruik van API tot het beheren van de mandaten</a:t>
            </a:r>
          </a:p>
          <a:p>
            <a:pPr lvl="1"/>
            <a:r>
              <a:rPr lang="nl-BE" dirty="0"/>
              <a:t>goedkeuring gebruikersvoorwaarden door mandaathouder bij gebruik van portaaltoepassing tot het beheren van de mandaten</a:t>
            </a:r>
          </a:p>
          <a:p>
            <a:pPr lvl="1"/>
            <a:r>
              <a:rPr lang="nl-BE" dirty="0"/>
              <a:t>overeenkomst (mandaat) tussen mandaatgever en mandaathouder</a:t>
            </a:r>
          </a:p>
          <a:p>
            <a:pPr lvl="1"/>
            <a:endParaRPr lang="nl-BE" dirty="0"/>
          </a:p>
          <a:p>
            <a:pPr lvl="1"/>
            <a:endParaRPr lang="nl-BE" dirty="0"/>
          </a:p>
          <a:p>
            <a:endParaRPr lang="nl-BE" dirty="0"/>
          </a:p>
        </p:txBody>
      </p:sp>
    </p:spTree>
    <p:extLst>
      <p:ext uri="{BB962C8B-B14F-4D97-AF65-F5344CB8AC3E}">
        <p14:creationId xmlns:p14="http://schemas.microsoft.com/office/powerpoint/2010/main" val="2030606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Quelques chiffres</a:t>
              </a:r>
            </a:p>
          </p:txBody>
        </p:sp>
      </p:grpSp>
    </p:spTree>
    <p:extLst>
      <p:ext uri="{BB962C8B-B14F-4D97-AF65-F5344CB8AC3E}">
        <p14:creationId xmlns:p14="http://schemas.microsoft.com/office/powerpoint/2010/main" val="977014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C06E-8798-4CE5-9FC6-9DAFD0A2D763}"/>
              </a:ext>
            </a:extLst>
          </p:cNvPr>
          <p:cNvSpPr>
            <a:spLocks noGrp="1"/>
          </p:cNvSpPr>
          <p:nvPr>
            <p:ph type="title"/>
          </p:nvPr>
        </p:nvSpPr>
        <p:spPr/>
        <p:txBody>
          <a:bodyPr/>
          <a:lstStyle/>
          <a:p>
            <a:r>
              <a:rPr lang="nl-BE" dirty="0"/>
              <a:t>Burgermandaten</a:t>
            </a:r>
            <a:endParaRPr lang="en-BE" dirty="0"/>
          </a:p>
        </p:txBody>
      </p:sp>
      <p:sp>
        <p:nvSpPr>
          <p:cNvPr id="3" name="Content Placeholder 2">
            <a:extLst>
              <a:ext uri="{FF2B5EF4-FFF2-40B4-BE49-F238E27FC236}">
                <a16:creationId xmlns:a16="http://schemas.microsoft.com/office/drawing/2014/main" id="{D6CDCD18-88E1-4B57-BB11-9365B3D7858E}"/>
              </a:ext>
            </a:extLst>
          </p:cNvPr>
          <p:cNvSpPr>
            <a:spLocks noGrp="1"/>
          </p:cNvSpPr>
          <p:nvPr>
            <p:ph idx="1"/>
          </p:nvPr>
        </p:nvSpPr>
        <p:spPr/>
        <p:txBody>
          <a:bodyPr>
            <a:normAutofit/>
          </a:bodyPr>
          <a:lstStyle/>
          <a:p>
            <a:r>
              <a:rPr lang="nl-BE" dirty="0"/>
              <a:t>eerste </a:t>
            </a:r>
            <a:r>
              <a:rPr lang="nl-BE" dirty="0" err="1"/>
              <a:t>use</a:t>
            </a:r>
            <a:r>
              <a:rPr lang="nl-BE" dirty="0"/>
              <a:t> case</a:t>
            </a:r>
            <a:r>
              <a:rPr lang="en-BE" dirty="0"/>
              <a:t> =</a:t>
            </a:r>
            <a:r>
              <a:rPr lang="nl-BE" dirty="0"/>
              <a:t> “precontractuele persoonsgegevens” (type 2)</a:t>
            </a:r>
          </a:p>
          <a:p>
            <a:r>
              <a:rPr lang="nl-NL" dirty="0"/>
              <a:t>heeft betrekking op de mededeling van bepaalde persoonsgegevens door de RSZ aan potentiële werkgevers om in de precontractuele fase te kunnen nagaan of de betrokkene al dan niet kan worden tewerkgesteld met toepassing van bepaalde regelingen inzake </a:t>
            </a:r>
            <a:r>
              <a:rPr lang="nl-NL" dirty="0" err="1"/>
              <a:t>socialezekerheidsbijdragen</a:t>
            </a:r>
            <a:r>
              <a:rPr lang="nl-NL" dirty="0"/>
              <a:t> (</a:t>
            </a:r>
            <a:r>
              <a:rPr lang="nl-NL" dirty="0" err="1"/>
              <a:t>flexijob</a:t>
            </a:r>
            <a:r>
              <a:rPr lang="nl-NL" dirty="0"/>
              <a:t>, student, …)</a:t>
            </a:r>
          </a:p>
          <a:p>
            <a:r>
              <a:rPr lang="nl-NL" dirty="0"/>
              <a:t>de betrokkene kan dit mandaat van het type “precontractuele persoonsgegevens” verlenen aan</a:t>
            </a:r>
          </a:p>
          <a:p>
            <a:pPr lvl="1"/>
            <a:r>
              <a:rPr lang="nl-NL" dirty="0"/>
              <a:t>(potentiële) werkgevers</a:t>
            </a:r>
          </a:p>
          <a:p>
            <a:pPr lvl="1"/>
            <a:r>
              <a:rPr lang="nl-NL" dirty="0"/>
              <a:t>door werkgevers in het kader van de sociale administratie aangestelde mandatarissen</a:t>
            </a:r>
          </a:p>
          <a:p>
            <a:pPr lvl="1"/>
            <a:r>
              <a:rPr lang="nl-NL" dirty="0"/>
              <a:t>wervings- en selectiebureaus</a:t>
            </a:r>
          </a:p>
          <a:p>
            <a:r>
              <a:rPr lang="nl-NL" dirty="0" err="1"/>
              <a:t>inproductiestelling</a:t>
            </a:r>
            <a:r>
              <a:rPr lang="nl-NL" dirty="0"/>
              <a:t> voorzien eind januari 2025</a:t>
            </a:r>
            <a:endParaRPr lang="nl-BE" dirty="0"/>
          </a:p>
          <a:p>
            <a:endParaRPr lang="nl-BE" dirty="0"/>
          </a:p>
          <a:p>
            <a:pPr lvl="1"/>
            <a:endParaRPr lang="nl-BE" dirty="0"/>
          </a:p>
        </p:txBody>
      </p:sp>
    </p:spTree>
    <p:extLst>
      <p:ext uri="{BB962C8B-B14F-4D97-AF65-F5344CB8AC3E}">
        <p14:creationId xmlns:p14="http://schemas.microsoft.com/office/powerpoint/2010/main" val="2936432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C06E-8798-4CE5-9FC6-9DAFD0A2D763}"/>
              </a:ext>
            </a:extLst>
          </p:cNvPr>
          <p:cNvSpPr>
            <a:spLocks noGrp="1"/>
          </p:cNvSpPr>
          <p:nvPr>
            <p:ph type="title"/>
          </p:nvPr>
        </p:nvSpPr>
        <p:spPr/>
        <p:txBody>
          <a:bodyPr/>
          <a:lstStyle/>
          <a:p>
            <a:r>
              <a:rPr lang="nl-BE" dirty="0"/>
              <a:t>Burgermandaten</a:t>
            </a:r>
            <a:endParaRPr lang="en-BE" dirty="0"/>
          </a:p>
        </p:txBody>
      </p:sp>
      <p:sp>
        <p:nvSpPr>
          <p:cNvPr id="3" name="Content Placeholder 2">
            <a:extLst>
              <a:ext uri="{FF2B5EF4-FFF2-40B4-BE49-F238E27FC236}">
                <a16:creationId xmlns:a16="http://schemas.microsoft.com/office/drawing/2014/main" id="{D6CDCD18-88E1-4B57-BB11-9365B3D7858E}"/>
              </a:ext>
            </a:extLst>
          </p:cNvPr>
          <p:cNvSpPr>
            <a:spLocks noGrp="1"/>
          </p:cNvSpPr>
          <p:nvPr>
            <p:ph idx="1"/>
          </p:nvPr>
        </p:nvSpPr>
        <p:spPr/>
        <p:txBody>
          <a:bodyPr>
            <a:normAutofit/>
          </a:bodyPr>
          <a:lstStyle/>
          <a:p>
            <a:r>
              <a:rPr lang="nl-BE" dirty="0"/>
              <a:t>integratie binnen portaal sociale zekerheid – luik onderneming</a:t>
            </a:r>
            <a:r>
              <a:rPr lang="en-BE" dirty="0"/>
              <a:t> /</a:t>
            </a:r>
            <a:r>
              <a:rPr lang="nl-BE" dirty="0"/>
              <a:t> “Burgergegevens raadplegen”</a:t>
            </a:r>
          </a:p>
          <a:p>
            <a:endParaRPr lang="nl-BE" dirty="0"/>
          </a:p>
        </p:txBody>
      </p:sp>
      <p:pic>
        <p:nvPicPr>
          <p:cNvPr id="4" name="Picture 3">
            <a:extLst>
              <a:ext uri="{FF2B5EF4-FFF2-40B4-BE49-F238E27FC236}">
                <a16:creationId xmlns:a16="http://schemas.microsoft.com/office/drawing/2014/main" id="{E89792EE-8C26-4146-A46A-E62C3206DCE5}"/>
              </a:ext>
            </a:extLst>
          </p:cNvPr>
          <p:cNvPicPr>
            <a:picLocks noChangeAspect="1"/>
          </p:cNvPicPr>
          <p:nvPr/>
        </p:nvPicPr>
        <p:blipFill>
          <a:blip r:embed="rId2"/>
          <a:stretch>
            <a:fillRect/>
          </a:stretch>
        </p:blipFill>
        <p:spPr>
          <a:xfrm>
            <a:off x="954570" y="2179677"/>
            <a:ext cx="6172372" cy="3871125"/>
          </a:xfrm>
          <a:prstGeom prst="rect">
            <a:avLst/>
          </a:prstGeom>
          <a:ln>
            <a:solidFill>
              <a:schemeClr val="tx1"/>
            </a:solidFill>
          </a:ln>
        </p:spPr>
      </p:pic>
      <p:sp>
        <p:nvSpPr>
          <p:cNvPr id="6" name="TextBox 5">
            <a:extLst>
              <a:ext uri="{FF2B5EF4-FFF2-40B4-BE49-F238E27FC236}">
                <a16:creationId xmlns:a16="http://schemas.microsoft.com/office/drawing/2014/main" id="{798FE112-FC2E-4ABA-80D3-A76E8A39C2EC}"/>
              </a:ext>
            </a:extLst>
          </p:cNvPr>
          <p:cNvSpPr txBox="1"/>
          <p:nvPr/>
        </p:nvSpPr>
        <p:spPr>
          <a:xfrm>
            <a:off x="7126942" y="2216138"/>
            <a:ext cx="4509631" cy="2492990"/>
          </a:xfrm>
          <a:prstGeom prst="rect">
            <a:avLst/>
          </a:prstGeom>
          <a:noFill/>
        </p:spPr>
        <p:txBody>
          <a:bodyPr wrap="square" rtlCol="0">
            <a:spAutoFit/>
          </a:bodyPr>
          <a:lstStyle/>
          <a:p>
            <a:pPr marL="171450" indent="-171450">
              <a:buFont typeface="Arial" panose="020B0604020202020204" pitchFamily="34" charset="0"/>
              <a:buChar char="•"/>
            </a:pPr>
            <a:r>
              <a:rPr lang="nl-BE" sz="1600" dirty="0"/>
              <a:t>gebruiker van een onderneming logt in op het ondernemingsportaal</a:t>
            </a:r>
          </a:p>
          <a:p>
            <a:pPr marL="171450" indent="-171450">
              <a:buFont typeface="Arial" panose="020B0604020202020204" pitchFamily="34" charset="0"/>
              <a:buChar char="•"/>
            </a:pPr>
            <a:r>
              <a:rPr lang="nl-BE" sz="1600" dirty="0"/>
              <a:t>de gebruiker selecteert in het menu “Burgergegevens raadplegen”</a:t>
            </a:r>
          </a:p>
          <a:p>
            <a:pPr marL="171450" indent="-171450">
              <a:buFont typeface="Arial" panose="020B0604020202020204" pitchFamily="34" charset="0"/>
              <a:buChar char="•"/>
            </a:pPr>
            <a:r>
              <a:rPr lang="nl-BE" sz="1600" dirty="0"/>
              <a:t>de gebruiker heeft de mogelijkheid om </a:t>
            </a:r>
          </a:p>
          <a:p>
            <a:pPr marL="628650" lvl="1" indent="-171450">
              <a:buFont typeface="Calibri" panose="020F0502020204030204" pitchFamily="34" charset="0"/>
              <a:buChar char="₋"/>
            </a:pPr>
            <a:r>
              <a:rPr lang="nl-BE" sz="1600" dirty="0"/>
              <a:t>een toegang aan te vragen aan een burger (aanvraag indienen = nieuw mandaat) </a:t>
            </a:r>
          </a:p>
          <a:p>
            <a:pPr marL="628650" lvl="1" indent="-171450">
              <a:buFont typeface="Calibri" panose="020F0502020204030204" pitchFamily="34" charset="0"/>
              <a:buChar char="₋"/>
            </a:pPr>
            <a:r>
              <a:rPr lang="nl-BE" sz="1600" dirty="0"/>
              <a:t>de precontractuele gegevens te raadplegen op basis van een actief mandaat</a:t>
            </a:r>
          </a:p>
          <a:p>
            <a:pPr marL="171450" indent="-171450">
              <a:buFont typeface="Arial" panose="020B0604020202020204" pitchFamily="34" charset="0"/>
              <a:buChar char="•"/>
            </a:pPr>
            <a:endParaRPr lang="nl-BE" sz="1200" dirty="0"/>
          </a:p>
        </p:txBody>
      </p:sp>
    </p:spTree>
    <p:extLst>
      <p:ext uri="{BB962C8B-B14F-4D97-AF65-F5344CB8AC3E}">
        <p14:creationId xmlns:p14="http://schemas.microsoft.com/office/powerpoint/2010/main" val="4042690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C06E-8798-4CE5-9FC6-9DAFD0A2D763}"/>
              </a:ext>
            </a:extLst>
          </p:cNvPr>
          <p:cNvSpPr>
            <a:spLocks noGrp="1"/>
          </p:cNvSpPr>
          <p:nvPr>
            <p:ph type="title"/>
          </p:nvPr>
        </p:nvSpPr>
        <p:spPr/>
        <p:txBody>
          <a:bodyPr/>
          <a:lstStyle/>
          <a:p>
            <a:r>
              <a:rPr lang="nl-BE" dirty="0"/>
              <a:t>Burgermandaten</a:t>
            </a:r>
            <a:endParaRPr lang="en-BE" dirty="0"/>
          </a:p>
        </p:txBody>
      </p:sp>
      <p:sp>
        <p:nvSpPr>
          <p:cNvPr id="3" name="Content Placeholder 2">
            <a:extLst>
              <a:ext uri="{FF2B5EF4-FFF2-40B4-BE49-F238E27FC236}">
                <a16:creationId xmlns:a16="http://schemas.microsoft.com/office/drawing/2014/main" id="{D6CDCD18-88E1-4B57-BB11-9365B3D7858E}"/>
              </a:ext>
            </a:extLst>
          </p:cNvPr>
          <p:cNvSpPr>
            <a:spLocks noGrp="1"/>
          </p:cNvSpPr>
          <p:nvPr>
            <p:ph idx="1"/>
          </p:nvPr>
        </p:nvSpPr>
        <p:spPr/>
        <p:txBody>
          <a:bodyPr>
            <a:normAutofit/>
          </a:bodyPr>
          <a:lstStyle/>
          <a:p>
            <a:r>
              <a:rPr lang="nl-BE" dirty="0"/>
              <a:t>integratie binnen portaal sociale zekerheid – luik burger </a:t>
            </a:r>
            <a:r>
              <a:rPr lang="en-BE" dirty="0"/>
              <a:t>/ </a:t>
            </a:r>
            <a:r>
              <a:rPr lang="nl-BE" dirty="0"/>
              <a:t>“Toegang tot mijn data”</a:t>
            </a:r>
          </a:p>
          <a:p>
            <a:endParaRPr lang="nl-BE" dirty="0"/>
          </a:p>
        </p:txBody>
      </p:sp>
      <p:pic>
        <p:nvPicPr>
          <p:cNvPr id="4" name="Picture 3">
            <a:extLst>
              <a:ext uri="{FF2B5EF4-FFF2-40B4-BE49-F238E27FC236}">
                <a16:creationId xmlns:a16="http://schemas.microsoft.com/office/drawing/2014/main" id="{A673ED83-8A5C-4288-9AD0-3D71D217841C}"/>
              </a:ext>
            </a:extLst>
          </p:cNvPr>
          <p:cNvPicPr>
            <a:picLocks noChangeAspect="1"/>
          </p:cNvPicPr>
          <p:nvPr/>
        </p:nvPicPr>
        <p:blipFill>
          <a:blip r:embed="rId2"/>
          <a:stretch>
            <a:fillRect/>
          </a:stretch>
        </p:blipFill>
        <p:spPr>
          <a:xfrm>
            <a:off x="1922929" y="2159920"/>
            <a:ext cx="6887688" cy="4328303"/>
          </a:xfrm>
          <a:prstGeom prst="rect">
            <a:avLst/>
          </a:prstGeom>
          <a:ln>
            <a:solidFill>
              <a:schemeClr val="tx1"/>
            </a:solidFill>
          </a:ln>
        </p:spPr>
      </p:pic>
    </p:spTree>
    <p:extLst>
      <p:ext uri="{BB962C8B-B14F-4D97-AF65-F5344CB8AC3E}">
        <p14:creationId xmlns:p14="http://schemas.microsoft.com/office/powerpoint/2010/main" val="2229021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C06E-8798-4CE5-9FC6-9DAFD0A2D763}"/>
              </a:ext>
            </a:extLst>
          </p:cNvPr>
          <p:cNvSpPr>
            <a:spLocks noGrp="1"/>
          </p:cNvSpPr>
          <p:nvPr>
            <p:ph type="title"/>
          </p:nvPr>
        </p:nvSpPr>
        <p:spPr/>
        <p:txBody>
          <a:bodyPr/>
          <a:lstStyle/>
          <a:p>
            <a:r>
              <a:rPr lang="nl-BE" dirty="0"/>
              <a:t>Burgermandaten</a:t>
            </a:r>
            <a:endParaRPr lang="en-BE" dirty="0"/>
          </a:p>
        </p:txBody>
      </p:sp>
      <p:sp>
        <p:nvSpPr>
          <p:cNvPr id="3" name="Content Placeholder 2">
            <a:extLst>
              <a:ext uri="{FF2B5EF4-FFF2-40B4-BE49-F238E27FC236}">
                <a16:creationId xmlns:a16="http://schemas.microsoft.com/office/drawing/2014/main" id="{D6CDCD18-88E1-4B57-BB11-9365B3D7858E}"/>
              </a:ext>
            </a:extLst>
          </p:cNvPr>
          <p:cNvSpPr>
            <a:spLocks noGrp="1"/>
          </p:cNvSpPr>
          <p:nvPr>
            <p:ph idx="1"/>
          </p:nvPr>
        </p:nvSpPr>
        <p:spPr/>
        <p:txBody>
          <a:bodyPr>
            <a:normAutofit/>
          </a:bodyPr>
          <a:lstStyle/>
          <a:p>
            <a:r>
              <a:rPr lang="nl-BE" dirty="0"/>
              <a:t>notificatie in </a:t>
            </a:r>
            <a:r>
              <a:rPr lang="nl-BE" dirty="0" err="1"/>
              <a:t>eBox</a:t>
            </a:r>
            <a:r>
              <a:rPr lang="nl-BE" dirty="0"/>
              <a:t> burger vanuit mandatenbeheersysteem</a:t>
            </a:r>
          </a:p>
          <a:p>
            <a:endParaRPr lang="nl-BE" dirty="0"/>
          </a:p>
        </p:txBody>
      </p:sp>
      <p:pic>
        <p:nvPicPr>
          <p:cNvPr id="4" name="Picture 3">
            <a:extLst>
              <a:ext uri="{FF2B5EF4-FFF2-40B4-BE49-F238E27FC236}">
                <a16:creationId xmlns:a16="http://schemas.microsoft.com/office/drawing/2014/main" id="{55FE3E09-FE59-42B9-B03B-D11A39011982}"/>
              </a:ext>
            </a:extLst>
          </p:cNvPr>
          <p:cNvPicPr>
            <a:picLocks noChangeAspect="1"/>
          </p:cNvPicPr>
          <p:nvPr/>
        </p:nvPicPr>
        <p:blipFill>
          <a:blip r:embed="rId2"/>
          <a:stretch>
            <a:fillRect/>
          </a:stretch>
        </p:blipFill>
        <p:spPr>
          <a:xfrm>
            <a:off x="1775303" y="2224558"/>
            <a:ext cx="6472225" cy="4254685"/>
          </a:xfrm>
          <a:prstGeom prst="rect">
            <a:avLst/>
          </a:prstGeom>
          <a:ln>
            <a:solidFill>
              <a:schemeClr val="tx1"/>
            </a:solidFill>
          </a:ln>
        </p:spPr>
      </p:pic>
    </p:spTree>
    <p:extLst>
      <p:ext uri="{BB962C8B-B14F-4D97-AF65-F5344CB8AC3E}">
        <p14:creationId xmlns:p14="http://schemas.microsoft.com/office/powerpoint/2010/main" val="86861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C06E-8798-4CE5-9FC6-9DAFD0A2D763}"/>
              </a:ext>
            </a:extLst>
          </p:cNvPr>
          <p:cNvSpPr>
            <a:spLocks noGrp="1"/>
          </p:cNvSpPr>
          <p:nvPr>
            <p:ph type="title"/>
          </p:nvPr>
        </p:nvSpPr>
        <p:spPr/>
        <p:txBody>
          <a:bodyPr/>
          <a:lstStyle/>
          <a:p>
            <a:r>
              <a:rPr lang="nl-BE" dirty="0"/>
              <a:t>Burgermandaten</a:t>
            </a:r>
            <a:endParaRPr lang="en-BE" dirty="0"/>
          </a:p>
        </p:txBody>
      </p:sp>
      <p:sp>
        <p:nvSpPr>
          <p:cNvPr id="3" name="Content Placeholder 2">
            <a:extLst>
              <a:ext uri="{FF2B5EF4-FFF2-40B4-BE49-F238E27FC236}">
                <a16:creationId xmlns:a16="http://schemas.microsoft.com/office/drawing/2014/main" id="{D6CDCD18-88E1-4B57-BB11-9365B3D7858E}"/>
              </a:ext>
            </a:extLst>
          </p:cNvPr>
          <p:cNvSpPr>
            <a:spLocks noGrp="1"/>
          </p:cNvSpPr>
          <p:nvPr>
            <p:ph idx="1"/>
          </p:nvPr>
        </p:nvSpPr>
        <p:spPr/>
        <p:txBody>
          <a:bodyPr>
            <a:normAutofit/>
          </a:bodyPr>
          <a:lstStyle/>
          <a:p>
            <a:r>
              <a:rPr lang="nl-BE" dirty="0"/>
              <a:t>architectuur</a:t>
            </a:r>
          </a:p>
        </p:txBody>
      </p:sp>
      <p:pic>
        <p:nvPicPr>
          <p:cNvPr id="5" name="Picture 4">
            <a:extLst>
              <a:ext uri="{FF2B5EF4-FFF2-40B4-BE49-F238E27FC236}">
                <a16:creationId xmlns:a16="http://schemas.microsoft.com/office/drawing/2014/main" id="{A7E01317-D35C-48B0-9F1D-FFE92E609E72}"/>
              </a:ext>
            </a:extLst>
          </p:cNvPr>
          <p:cNvPicPr>
            <a:picLocks noChangeAspect="1"/>
          </p:cNvPicPr>
          <p:nvPr/>
        </p:nvPicPr>
        <p:blipFill>
          <a:blip r:embed="rId2"/>
          <a:stretch>
            <a:fillRect/>
          </a:stretch>
        </p:blipFill>
        <p:spPr>
          <a:xfrm>
            <a:off x="1631577" y="2014701"/>
            <a:ext cx="8378711" cy="4351338"/>
          </a:xfrm>
          <a:prstGeom prst="rect">
            <a:avLst/>
          </a:prstGeom>
        </p:spPr>
      </p:pic>
    </p:spTree>
    <p:extLst>
      <p:ext uri="{BB962C8B-B14F-4D97-AF65-F5344CB8AC3E}">
        <p14:creationId xmlns:p14="http://schemas.microsoft.com/office/powerpoint/2010/main" val="3365284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Project in de </a:t>
            </a:r>
            <a:r>
              <a:rPr lang="en-US" dirty="0" err="1"/>
              <a:t>kijker</a:t>
            </a:r>
            <a:r>
              <a:rPr lang="en-BE" dirty="0"/>
              <a:t> – MyGov.be</a:t>
            </a:r>
            <a:endParaRPr lang="en-US" dirty="0">
              <a:highlight>
                <a:srgbClr val="FFFF00"/>
              </a:highlight>
            </a:endParaRPr>
          </a:p>
        </p:txBody>
      </p:sp>
      <p:pic>
        <p:nvPicPr>
          <p:cNvPr id="4" name="Picture 3">
            <a:extLst>
              <a:ext uri="{FF2B5EF4-FFF2-40B4-BE49-F238E27FC236}">
                <a16:creationId xmlns:a16="http://schemas.microsoft.com/office/drawing/2014/main" id="{45D3D6E9-495F-454A-A317-7AF26D532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42639"/>
            <a:ext cx="12192000" cy="5099922"/>
          </a:xfrm>
          <a:prstGeom prst="rect">
            <a:avLst/>
          </a:prstGeom>
        </p:spPr>
      </p:pic>
    </p:spTree>
    <p:extLst>
      <p:ext uri="{BB962C8B-B14F-4D97-AF65-F5344CB8AC3E}">
        <p14:creationId xmlns:p14="http://schemas.microsoft.com/office/powerpoint/2010/main" val="3570228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4523-4D24-43B2-8C3A-53254C17CBD5}"/>
              </a:ext>
            </a:extLst>
          </p:cNvPr>
          <p:cNvSpPr>
            <a:spLocks noGrp="1"/>
          </p:cNvSpPr>
          <p:nvPr>
            <p:ph type="title"/>
          </p:nvPr>
        </p:nvSpPr>
        <p:spPr/>
        <p:txBody>
          <a:bodyPr/>
          <a:lstStyle/>
          <a:p>
            <a:r>
              <a:rPr lang="en-US" dirty="0"/>
              <a:t>MyGOV.be</a:t>
            </a:r>
            <a:r>
              <a:rPr lang="en-BE" dirty="0"/>
              <a:t> – p</a:t>
            </a:r>
            <a:r>
              <a:rPr lang="fr-FR" dirty="0" err="1"/>
              <a:t>ortefeuille</a:t>
            </a:r>
            <a:r>
              <a:rPr lang="fr-FR" dirty="0"/>
              <a:t> </a:t>
            </a:r>
            <a:r>
              <a:rPr lang="en-BE" dirty="0" err="1"/>
              <a:t>d’identité</a:t>
            </a:r>
            <a:r>
              <a:rPr lang="en-BE" dirty="0"/>
              <a:t> </a:t>
            </a:r>
            <a:r>
              <a:rPr lang="fr-FR" dirty="0"/>
              <a:t>digital</a:t>
            </a:r>
            <a:r>
              <a:rPr lang="en-BE" dirty="0"/>
              <a:t> </a:t>
            </a:r>
            <a:r>
              <a:rPr lang="en-BE" dirty="0" err="1"/>
              <a:t>belge</a:t>
            </a:r>
            <a:endParaRPr lang="en-BE" dirty="0"/>
          </a:p>
        </p:txBody>
      </p:sp>
      <p:sp>
        <p:nvSpPr>
          <p:cNvPr id="3" name="Content Placeholder 2">
            <a:extLst>
              <a:ext uri="{FF2B5EF4-FFF2-40B4-BE49-F238E27FC236}">
                <a16:creationId xmlns:a16="http://schemas.microsoft.com/office/drawing/2014/main" id="{97C3FAD9-B759-4744-8730-7384549719C8}"/>
              </a:ext>
            </a:extLst>
          </p:cNvPr>
          <p:cNvSpPr>
            <a:spLocks noGrp="1"/>
          </p:cNvSpPr>
          <p:nvPr>
            <p:ph idx="1"/>
          </p:nvPr>
        </p:nvSpPr>
        <p:spPr>
          <a:xfrm>
            <a:off x="838200" y="1718046"/>
            <a:ext cx="10515600" cy="4606554"/>
          </a:xfrm>
        </p:spPr>
        <p:txBody>
          <a:bodyPr>
            <a:normAutofit/>
          </a:bodyPr>
          <a:lstStyle/>
          <a:p>
            <a:r>
              <a:rPr lang="fr-FR" dirty="0"/>
              <a:t>outil administratif universel, accessible, simple, sécurisé et respectueux de la vie privée </a:t>
            </a:r>
            <a:endParaRPr lang="en-BE" dirty="0"/>
          </a:p>
          <a:p>
            <a:r>
              <a:rPr lang="en-BE" dirty="0">
                <a:effectLst/>
                <a:latin typeface="Calibri" panose="020F0502020204030204" pitchFamily="34" charset="0"/>
                <a:ea typeface="Times New Roman" panose="02020603050405020304" pitchFamily="18" charset="0"/>
                <a:cs typeface="Times New Roman" panose="02020603050405020304" pitchFamily="18" charset="0"/>
              </a:rPr>
              <a:t>fonctionnalités</a:t>
            </a:r>
            <a:endParaRPr lang="en-BE"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fr-FR" dirty="0"/>
              <a:t>authentification de l'identité (numérique) sur base de la source authentique Registre national </a:t>
            </a:r>
          </a:p>
          <a:p>
            <a:pPr lvl="1"/>
            <a:r>
              <a:rPr lang="fr-FR" dirty="0"/>
              <a:t>possibilité de charger et d'enregistrer des justificatifs numériques pour une vérification hors ligne</a:t>
            </a:r>
          </a:p>
          <a:p>
            <a:pPr lvl="1"/>
            <a:r>
              <a:rPr lang="fr-FR" dirty="0"/>
              <a:t>lecture des informations au moyen d'un code QR signé avec mise à disposition aussi en format PDF</a:t>
            </a:r>
          </a:p>
          <a:p>
            <a:r>
              <a:rPr lang="fr-FR" dirty="0"/>
              <a:t>application </a:t>
            </a:r>
            <a:r>
              <a:rPr lang="fr-FR" dirty="0">
                <a:hlinkClick r:id="rId2"/>
              </a:rPr>
              <a:t>MyGov.be</a:t>
            </a:r>
            <a:r>
              <a:rPr lang="fr-FR" dirty="0"/>
              <a:t> pour les citoyens dans laquelle ils trouvent dans la partie </a:t>
            </a:r>
            <a:r>
              <a:rPr lang="fr-FR" dirty="0">
                <a:hlinkClick r:id="rId3"/>
              </a:rPr>
              <a:t>Documents</a:t>
            </a:r>
            <a:endParaRPr lang="fr-FR" dirty="0"/>
          </a:p>
          <a:p>
            <a:pPr lvl="1"/>
            <a:r>
              <a:rPr lang="fr-FR" dirty="0"/>
              <a:t>certificats de vaccination COVID</a:t>
            </a:r>
          </a:p>
          <a:p>
            <a:pPr lvl="1"/>
            <a:r>
              <a:rPr lang="fr-FR" dirty="0"/>
              <a:t>données de permis de conduire </a:t>
            </a:r>
          </a:p>
          <a:p>
            <a:pPr lvl="1"/>
            <a:r>
              <a:rPr lang="fr-FR" dirty="0"/>
              <a:t>données de certificat(s) d'immatriculation</a:t>
            </a:r>
          </a:p>
          <a:p>
            <a:pPr lvl="1"/>
            <a:r>
              <a:rPr lang="fr-FR" dirty="0"/>
              <a:t>données de carte d'identité</a:t>
            </a:r>
          </a:p>
          <a:p>
            <a:pPr lvl="1"/>
            <a:r>
              <a:rPr lang="fr-FR" dirty="0"/>
              <a:t>la carte isi+</a:t>
            </a:r>
          </a:p>
          <a:p>
            <a:pPr lvl="1"/>
            <a:r>
              <a:rPr lang="fr-FR" dirty="0"/>
              <a:t>extrait de l'acte de naissance et mariage</a:t>
            </a:r>
          </a:p>
          <a:p>
            <a:pPr lvl="1"/>
            <a:r>
              <a:rPr lang="fr-FR" dirty="0"/>
              <a:t>statuts sociaux (</a:t>
            </a:r>
            <a:r>
              <a:rPr lang="fr-FR" dirty="0" err="1"/>
              <a:t>MyBenefits</a:t>
            </a:r>
            <a:r>
              <a:rPr lang="fr-FR" dirty="0"/>
              <a:t>)</a:t>
            </a:r>
          </a:p>
          <a:p>
            <a:endParaRPr lang="fr-FR" dirty="0"/>
          </a:p>
        </p:txBody>
      </p:sp>
    </p:spTree>
    <p:extLst>
      <p:ext uri="{BB962C8B-B14F-4D97-AF65-F5344CB8AC3E}">
        <p14:creationId xmlns:p14="http://schemas.microsoft.com/office/powerpoint/2010/main" val="3699967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a:solidFill>
            <a:schemeClr val="accent5">
              <a:lumMod val="50000"/>
            </a:schemeClr>
          </a:solidFill>
        </p:grpSpPr>
        <p:sp>
          <p:nvSpPr>
            <p:cNvPr id="3" name="Round Same Side Corner Rectangle 2"/>
            <p:cNvSpPr/>
            <p:nvPr/>
          </p:nvSpPr>
          <p:spPr>
            <a:xfrm rot="5400000">
              <a:off x="3160448" y="-1535930"/>
              <a:ext cx="3049081" cy="936997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8667" y="2390296"/>
              <a:ext cx="8612371" cy="1323439"/>
            </a:xfrm>
            <a:prstGeom prst="rect">
              <a:avLst/>
            </a:prstGeom>
            <a:grpFill/>
            <a:ln>
              <a:noFill/>
            </a:ln>
          </p:spPr>
          <p:txBody>
            <a:bodyPr wrap="square" rtlCol="0" anchor="ctr">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video - Sam Van den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Eynde</a:t>
              </a:r>
              <a:br>
                <a:rPr lang="fr-BE" altLang="en-US" sz="4000" b="1" dirty="0">
                  <a:solidFill>
                    <a:prstClr val="white"/>
                  </a:solidFill>
                  <a:latin typeface="Microsoft JhengHei Light" panose="020B0304030504040204" pitchFamily="34" charset="-120"/>
                  <a:ea typeface="Microsoft JhengHei Light" panose="020B0304030504040204" pitchFamily="34" charset="-120"/>
                </a:rPr>
              </a:br>
              <a:r>
                <a:rPr lang="en-BE" altLang="en-US" sz="4000" b="1" dirty="0">
                  <a:solidFill>
                    <a:prstClr val="white"/>
                  </a:solidFill>
                  <a:latin typeface="Microsoft JhengHei Light" panose="020B0304030504040204" pitchFamily="34" charset="-120"/>
                  <a:ea typeface="Microsoft JhengHei Light" panose="020B0304030504040204" pitchFamily="34" charset="-120"/>
                </a:rPr>
                <a:t>MyGov.be</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2835142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42F95-63FD-497D-A9B0-39DD54DFCE35}"/>
              </a:ext>
            </a:extLst>
          </p:cNvPr>
          <p:cNvSpPr>
            <a:spLocks noGrp="1"/>
          </p:cNvSpPr>
          <p:nvPr>
            <p:ph type="sldNum" sz="quarter" idx="12"/>
          </p:nvPr>
        </p:nvSpPr>
        <p:spPr/>
        <p:txBody>
          <a:bodyPr/>
          <a:lstStyle/>
          <a:p>
            <a:fld id="{E1F73099-74A1-4CFF-B069-171C23667E48}" type="slidenum">
              <a:rPr lang="en-US" smtClean="0"/>
              <a:t>28</a:t>
            </a:fld>
            <a:endParaRPr lang="en-US"/>
          </a:p>
        </p:txBody>
      </p:sp>
      <p:sp>
        <p:nvSpPr>
          <p:cNvPr id="3" name="Title 2">
            <a:extLst>
              <a:ext uri="{FF2B5EF4-FFF2-40B4-BE49-F238E27FC236}">
                <a16:creationId xmlns:a16="http://schemas.microsoft.com/office/drawing/2014/main" id="{0D868B20-38CE-4706-82EA-763DA720862F}"/>
              </a:ext>
            </a:extLst>
          </p:cNvPr>
          <p:cNvSpPr>
            <a:spLocks noGrp="1"/>
          </p:cNvSpPr>
          <p:nvPr>
            <p:ph type="title" idx="4294967295"/>
          </p:nvPr>
        </p:nvSpPr>
        <p:spPr>
          <a:xfrm>
            <a:off x="0" y="365125"/>
            <a:ext cx="10515600" cy="1325563"/>
          </a:xfrm>
        </p:spPr>
        <p:txBody>
          <a:bodyPr/>
          <a:lstStyle/>
          <a:p>
            <a:r>
              <a:rPr lang="fr-BE" dirty="0"/>
              <a:t>I</a:t>
            </a:r>
            <a:r>
              <a:rPr lang="en-BE" dirty="0" err="1"/>
              <a:t>nsert</a:t>
            </a:r>
            <a:r>
              <a:rPr lang="en-BE" dirty="0"/>
              <a:t> </a:t>
            </a:r>
            <a:r>
              <a:rPr lang="en-BE" dirty="0" err="1"/>
              <a:t>vidéo</a:t>
            </a:r>
            <a:endParaRPr lang="en-BE" dirty="0"/>
          </a:p>
        </p:txBody>
      </p:sp>
      <p:pic>
        <p:nvPicPr>
          <p:cNvPr id="4" name="FF7CDE56">
            <a:hlinkClick r:id="" action="ppaction://media"/>
            <a:extLst>
              <a:ext uri="{FF2B5EF4-FFF2-40B4-BE49-F238E27FC236}">
                <a16:creationId xmlns:a16="http://schemas.microsoft.com/office/drawing/2014/main" id="{88BE8E82-0B83-46B7-85BC-A675E76C0A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6880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Samenwerking</a:t>
            </a:r>
            <a:r>
              <a:rPr lang="en-US" dirty="0"/>
              <a:t> met </a:t>
            </a:r>
            <a:r>
              <a:rPr lang="en-US" dirty="0" err="1"/>
              <a:t>deelgebieden</a:t>
            </a:r>
            <a:r>
              <a:rPr lang="en-US" dirty="0"/>
              <a:t> – Brussels </a:t>
            </a:r>
            <a:r>
              <a:rPr lang="en-US" dirty="0" err="1"/>
              <a:t>Gewest</a:t>
            </a:r>
            <a:endParaRPr lang="en-US" dirty="0">
              <a:highlight>
                <a:srgbClr val="FFFF00"/>
              </a:highlight>
            </a:endParaRPr>
          </a:p>
        </p:txBody>
      </p:sp>
      <p:sp>
        <p:nvSpPr>
          <p:cNvPr id="3" name="Content Placeholder 2"/>
          <p:cNvSpPr>
            <a:spLocks noGrp="1"/>
          </p:cNvSpPr>
          <p:nvPr>
            <p:ph idx="1"/>
          </p:nvPr>
        </p:nvSpPr>
        <p:spPr/>
        <p:txBody>
          <a:bodyPr>
            <a:normAutofit fontScale="92500" lnSpcReduction="20000"/>
          </a:bodyPr>
          <a:lstStyle/>
          <a:p>
            <a:pPr>
              <a:lnSpc>
                <a:spcPct val="110000"/>
              </a:lnSpc>
            </a:pPr>
            <a:r>
              <a:rPr lang="nl-NL" sz="2200" dirty="0"/>
              <a:t>202</a:t>
            </a:r>
            <a:r>
              <a:rPr lang="en-BE" sz="2200" dirty="0"/>
              <a:t>4</a:t>
            </a:r>
            <a:endParaRPr lang="nl-NL" sz="2200" dirty="0"/>
          </a:p>
          <a:p>
            <a:pPr lvl="1">
              <a:lnSpc>
                <a:spcPct val="110000"/>
              </a:lnSpc>
            </a:pPr>
            <a:r>
              <a:rPr lang="nl-NL" dirty="0"/>
              <a:t>ontsluiting pensioenkadaster (SFPD) voor </a:t>
            </a:r>
            <a:r>
              <a:rPr lang="nl-NL" dirty="0" err="1"/>
              <a:t>Hydralis</a:t>
            </a:r>
            <a:r>
              <a:rPr lang="nl-NL" dirty="0"/>
              <a:t> (</a:t>
            </a:r>
            <a:r>
              <a:rPr lang="nl-NL" dirty="0" err="1"/>
              <a:t>Vivaqua</a:t>
            </a:r>
            <a:r>
              <a:rPr lang="nl-NL" dirty="0"/>
              <a:t>) en de stad Brussel</a:t>
            </a:r>
          </a:p>
          <a:p>
            <a:pPr lvl="1">
              <a:lnSpc>
                <a:spcPct val="110000"/>
              </a:lnSpc>
            </a:pPr>
            <a:r>
              <a:rPr lang="nl-NL" dirty="0"/>
              <a:t>uitbreiding doorgave sociale persoonsgegevens (kandidaat)huurders en -kopers sociale woningen en de socialisering van de huurprijzen (Brusselse Gewestelijke Huisvestingsmaatschappij en Openbare Vastgoedmaatschappijen)</a:t>
            </a:r>
          </a:p>
          <a:p>
            <a:pPr lvl="1">
              <a:lnSpc>
                <a:spcPct val="110000"/>
              </a:lnSpc>
            </a:pPr>
            <a:r>
              <a:rPr lang="nl-NL" dirty="0"/>
              <a:t>online toegang identificatiegegevens voor opvolging belastingdossiers Brussels Gewest (Brussel Fiscaliteit)</a:t>
            </a:r>
          </a:p>
          <a:p>
            <a:pPr lvl="1">
              <a:lnSpc>
                <a:spcPct val="110000"/>
              </a:lnSpc>
            </a:pPr>
            <a:r>
              <a:rPr lang="nl-NL" dirty="0"/>
              <a:t>in </a:t>
            </a:r>
            <a:r>
              <a:rPr lang="nl-NL" dirty="0" err="1"/>
              <a:t>gebruikname</a:t>
            </a:r>
            <a:r>
              <a:rPr lang="nl-NL" dirty="0"/>
              <a:t> nieuwe authentieke bronnen voor individuele beroepsopleidingen (Bruxelles </a:t>
            </a:r>
            <a:r>
              <a:rPr lang="nl-NL" dirty="0" err="1"/>
              <a:t>Formation</a:t>
            </a:r>
            <a:r>
              <a:rPr lang="nl-NL" dirty="0"/>
              <a:t>)</a:t>
            </a:r>
          </a:p>
          <a:p>
            <a:pPr lvl="1">
              <a:lnSpc>
                <a:spcPct val="110000"/>
              </a:lnSpc>
            </a:pPr>
            <a:r>
              <a:rPr lang="nl-NL" dirty="0"/>
              <a:t>in productiestelling online aanvraag verhoogde energiepremie (Brussel Leefmilieu en Energie)</a:t>
            </a:r>
          </a:p>
          <a:p>
            <a:pPr>
              <a:lnSpc>
                <a:spcPct val="110000"/>
              </a:lnSpc>
            </a:pPr>
            <a:r>
              <a:rPr lang="nl-NL" sz="2200" dirty="0"/>
              <a:t>202</a:t>
            </a:r>
            <a:r>
              <a:rPr lang="en-BE" sz="2200" dirty="0"/>
              <a:t>5</a:t>
            </a:r>
            <a:endParaRPr lang="nl-NL" sz="2200" dirty="0"/>
          </a:p>
          <a:p>
            <a:pPr lvl="1">
              <a:lnSpc>
                <a:spcPct val="110000"/>
              </a:lnSpc>
            </a:pPr>
            <a:r>
              <a:rPr lang="nl-NL" dirty="0"/>
              <a:t>uitbreiding toegang pensioenkadaster met de details vakantiegeld voor </a:t>
            </a:r>
            <a:r>
              <a:rPr lang="nl-NL" dirty="0" err="1"/>
              <a:t>Hydralis</a:t>
            </a:r>
            <a:r>
              <a:rPr lang="nl-NL" dirty="0"/>
              <a:t>/</a:t>
            </a:r>
            <a:r>
              <a:rPr lang="nl-NL" dirty="0" err="1"/>
              <a:t>Vivaqua</a:t>
            </a:r>
            <a:r>
              <a:rPr lang="nl-NL" dirty="0"/>
              <a:t> en de stad Brussel</a:t>
            </a:r>
          </a:p>
          <a:p>
            <a:pPr lvl="1">
              <a:lnSpc>
                <a:spcPct val="110000"/>
              </a:lnSpc>
            </a:pPr>
            <a:r>
              <a:rPr lang="nl-NL" dirty="0"/>
              <a:t>online aanvraag </a:t>
            </a:r>
            <a:r>
              <a:rPr lang="nl-NL" dirty="0" err="1"/>
              <a:t>PasPartoe</a:t>
            </a:r>
            <a:r>
              <a:rPr lang="nl-NL" dirty="0"/>
              <a:t> aan kansentarief (</a:t>
            </a:r>
            <a:r>
              <a:rPr lang="nl-NL" dirty="0" err="1"/>
              <a:t>Publiq</a:t>
            </a:r>
            <a:r>
              <a:rPr lang="nl-NL" dirty="0"/>
              <a:t> vzw)</a:t>
            </a:r>
          </a:p>
          <a:p>
            <a:pPr lvl="1">
              <a:lnSpc>
                <a:spcPct val="110000"/>
              </a:lnSpc>
            </a:pPr>
            <a:r>
              <a:rPr lang="nl-NL" dirty="0"/>
              <a:t>toegang statuut handicap en kinderbijslaggegevens voor de toekenning van huurtoelagen en hun automatische verlenging (Brussel Huisvesting)</a:t>
            </a:r>
          </a:p>
          <a:p>
            <a:pPr lvl="1">
              <a:lnSpc>
                <a:spcPct val="110000"/>
              </a:lnSpc>
            </a:pPr>
            <a:r>
              <a:rPr lang="nl-NL" dirty="0"/>
              <a:t>doorgave informatie arbeidsongeschiktheid (Brusselse Gewestelijke Huisvestingsmaatschappij en </a:t>
            </a:r>
            <a:r>
              <a:rPr lang="nl-NL" dirty="0" err="1"/>
              <a:t>OVM’s</a:t>
            </a:r>
            <a:r>
              <a:rPr lang="nl-NL" dirty="0"/>
              <a:t>)</a:t>
            </a:r>
          </a:p>
        </p:txBody>
      </p:sp>
    </p:spTree>
    <p:extLst>
      <p:ext uri="{BB962C8B-B14F-4D97-AF65-F5344CB8AC3E}">
        <p14:creationId xmlns:p14="http://schemas.microsoft.com/office/powerpoint/2010/main" val="3208240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noFill/>
        </p:spPr>
        <p:txBody>
          <a:bodyPr/>
          <a:lstStyle/>
          <a:p>
            <a:r>
              <a:rPr lang="fr-BE" altLang="en-US" dirty="0" err="1">
                <a:solidFill>
                  <a:srgbClr val="0082B8"/>
                </a:solidFill>
              </a:rPr>
              <a:t>Facts</a:t>
            </a:r>
            <a:r>
              <a:rPr lang="fr-BE" altLang="en-US" dirty="0"/>
              <a:t> &amp; Figures 202</a:t>
            </a:r>
            <a:r>
              <a:rPr lang="en-BE" altLang="en-US" dirty="0"/>
              <a:t>4    </a:t>
            </a:r>
            <a:endParaRPr lang="en-US" altLang="en-US" dirty="0"/>
          </a:p>
        </p:txBody>
      </p:sp>
      <p:sp>
        <p:nvSpPr>
          <p:cNvPr id="3" name="Content Placeholder 2"/>
          <p:cNvSpPr>
            <a:spLocks noGrp="1"/>
          </p:cNvSpPr>
          <p:nvPr>
            <p:ph idx="1"/>
          </p:nvPr>
        </p:nvSpPr>
        <p:spPr/>
        <p:txBody>
          <a:bodyPr/>
          <a:lstStyle/>
          <a:p>
            <a:r>
              <a:rPr lang="fr-BE" dirty="0"/>
              <a:t>disponibilité des services (norme: 98%)</a:t>
            </a:r>
            <a:endParaRPr lang="fr-FR" dirty="0"/>
          </a:p>
          <a:p>
            <a:pPr lvl="1"/>
            <a:r>
              <a:rPr lang="fr-BE" dirty="0"/>
              <a:t> </a:t>
            </a:r>
            <a:r>
              <a:rPr lang="fr-BE" dirty="0">
                <a:solidFill>
                  <a:srgbClr val="0070C0"/>
                </a:solidFill>
              </a:rPr>
              <a:t>99,99 %</a:t>
            </a:r>
            <a:r>
              <a:rPr lang="fr-BE" dirty="0">
                <a:solidFill>
                  <a:srgbClr val="008CB2"/>
                </a:solidFill>
              </a:rPr>
              <a:t> </a:t>
            </a:r>
            <a:r>
              <a:rPr lang="fr-BE" dirty="0"/>
              <a:t>de disponibilité du système informatique de la BCSS </a:t>
            </a:r>
          </a:p>
          <a:p>
            <a:pPr lvl="1"/>
            <a:r>
              <a:rPr lang="fr-BE" dirty="0"/>
              <a:t> </a:t>
            </a:r>
            <a:r>
              <a:rPr lang="fr-BE" dirty="0">
                <a:solidFill>
                  <a:srgbClr val="0070C0"/>
                </a:solidFill>
              </a:rPr>
              <a:t>99,98 %</a:t>
            </a:r>
            <a:r>
              <a:rPr lang="fr-BE" b="1" dirty="0">
                <a:solidFill>
                  <a:srgbClr val="008CB2"/>
                </a:solidFill>
              </a:rPr>
              <a:t> </a:t>
            </a:r>
            <a:r>
              <a:rPr lang="fr-BE" dirty="0"/>
              <a:t>de disponibilité pour les services du Registre national </a:t>
            </a:r>
          </a:p>
          <a:p>
            <a:pPr lvl="1"/>
            <a:r>
              <a:rPr lang="fr-BE" dirty="0"/>
              <a:t> </a:t>
            </a:r>
            <a:r>
              <a:rPr lang="fr-BE" dirty="0">
                <a:solidFill>
                  <a:srgbClr val="0070C0"/>
                </a:solidFill>
              </a:rPr>
              <a:t>99,9</a:t>
            </a:r>
            <a:r>
              <a:rPr lang="en-BE" dirty="0">
                <a:solidFill>
                  <a:srgbClr val="0070C0"/>
                </a:solidFill>
              </a:rPr>
              <a:t>6</a:t>
            </a:r>
            <a:r>
              <a:rPr lang="fr-BE" dirty="0">
                <a:solidFill>
                  <a:srgbClr val="0070C0"/>
                </a:solidFill>
              </a:rPr>
              <a:t> %</a:t>
            </a:r>
            <a:r>
              <a:rPr lang="fr-BE" dirty="0">
                <a:solidFill>
                  <a:srgbClr val="0082B8"/>
                </a:solidFill>
              </a:rPr>
              <a:t> </a:t>
            </a:r>
            <a:r>
              <a:rPr lang="fr-BE" dirty="0"/>
              <a:t>de disponibilité pour les services de l’</a:t>
            </a:r>
            <a:r>
              <a:rPr lang="fr-FR" dirty="0"/>
              <a:t>Office National de Sécurité Sociale (</a:t>
            </a:r>
            <a:r>
              <a:rPr lang="fr-BE" dirty="0"/>
              <a:t>ONSS)</a:t>
            </a:r>
          </a:p>
          <a:p>
            <a:r>
              <a:rPr lang="fr-BE" dirty="0"/>
              <a:t>délais de traitement (normes: 99% - 99,5%) </a:t>
            </a:r>
          </a:p>
          <a:p>
            <a:pPr lvl="1"/>
            <a:r>
              <a:rPr lang="fr-BE" dirty="0"/>
              <a:t> délai maximal de 1 seconde dans </a:t>
            </a:r>
            <a:r>
              <a:rPr lang="fr-BE" dirty="0">
                <a:solidFill>
                  <a:srgbClr val="0070C0"/>
                </a:solidFill>
              </a:rPr>
              <a:t>99,</a:t>
            </a:r>
            <a:r>
              <a:rPr lang="en-BE" dirty="0">
                <a:solidFill>
                  <a:srgbClr val="0070C0"/>
                </a:solidFill>
              </a:rPr>
              <a:t>6</a:t>
            </a:r>
            <a:r>
              <a:rPr lang="fr-BE" dirty="0">
                <a:solidFill>
                  <a:srgbClr val="0070C0"/>
                </a:solidFill>
              </a:rPr>
              <a:t>9 %</a:t>
            </a:r>
            <a:r>
              <a:rPr lang="fr-BE" dirty="0">
                <a:solidFill>
                  <a:srgbClr val="0082B8"/>
                </a:solidFill>
              </a:rPr>
              <a:t> </a:t>
            </a:r>
            <a:r>
              <a:rPr lang="fr-BE" dirty="0"/>
              <a:t>des cas</a:t>
            </a:r>
          </a:p>
          <a:p>
            <a:pPr lvl="1"/>
            <a:r>
              <a:rPr lang="fr-BE" dirty="0"/>
              <a:t> délai maximal de 2 secondes dans </a:t>
            </a:r>
            <a:r>
              <a:rPr lang="fr-BE" dirty="0">
                <a:solidFill>
                  <a:srgbClr val="0070C0"/>
                </a:solidFill>
              </a:rPr>
              <a:t>99,</a:t>
            </a:r>
            <a:r>
              <a:rPr lang="en-BE" dirty="0">
                <a:solidFill>
                  <a:srgbClr val="0070C0"/>
                </a:solidFill>
              </a:rPr>
              <a:t>94</a:t>
            </a:r>
            <a:r>
              <a:rPr lang="fr-BE" dirty="0">
                <a:solidFill>
                  <a:srgbClr val="0070C0"/>
                </a:solidFill>
              </a:rPr>
              <a:t> %</a:t>
            </a:r>
            <a:r>
              <a:rPr lang="fr-BE" dirty="0">
                <a:solidFill>
                  <a:srgbClr val="0082B8"/>
                </a:solidFill>
              </a:rPr>
              <a:t> </a:t>
            </a:r>
            <a:r>
              <a:rPr lang="fr-BE" dirty="0"/>
              <a:t>des cas </a:t>
            </a:r>
          </a:p>
          <a:p>
            <a:pPr lvl="1"/>
            <a:r>
              <a:rPr lang="fr-BE" dirty="0"/>
              <a:t> </a:t>
            </a:r>
            <a:r>
              <a:rPr lang="fr-BE" dirty="0">
                <a:solidFill>
                  <a:srgbClr val="0070C0"/>
                </a:solidFill>
              </a:rPr>
              <a:t>99,</a:t>
            </a:r>
            <a:r>
              <a:rPr lang="en-BE" dirty="0">
                <a:solidFill>
                  <a:srgbClr val="0070C0"/>
                </a:solidFill>
              </a:rPr>
              <a:t>74</a:t>
            </a:r>
            <a:r>
              <a:rPr lang="fr-BE" dirty="0">
                <a:solidFill>
                  <a:srgbClr val="0070C0"/>
                </a:solidFill>
              </a:rPr>
              <a:t> %</a:t>
            </a:r>
            <a:r>
              <a:rPr lang="fr-BE" dirty="0">
                <a:solidFill>
                  <a:srgbClr val="0082B8"/>
                </a:solidFill>
              </a:rPr>
              <a:t> </a:t>
            </a:r>
            <a:r>
              <a:rPr lang="fr-BE" dirty="0"/>
              <a:t>des services traités en mode batch dans les 4 jours calendrier</a:t>
            </a:r>
          </a:p>
          <a:p>
            <a:pPr lvl="1"/>
            <a:r>
              <a:rPr lang="fr-BE" dirty="0"/>
              <a:t> travaux batch exceptionnels : </a:t>
            </a:r>
            <a:r>
              <a:rPr lang="fr-BE" dirty="0">
                <a:solidFill>
                  <a:srgbClr val="0070C0"/>
                </a:solidFill>
              </a:rPr>
              <a:t>100</a:t>
            </a:r>
            <a:r>
              <a:rPr lang="fr-BE" b="1" dirty="0">
                <a:solidFill>
                  <a:srgbClr val="0070C0"/>
                </a:solidFill>
              </a:rPr>
              <a:t> </a:t>
            </a:r>
            <a:r>
              <a:rPr lang="fr-BE" dirty="0">
                <a:solidFill>
                  <a:srgbClr val="0070C0"/>
                </a:solidFill>
              </a:rPr>
              <a:t>%</a:t>
            </a:r>
            <a:r>
              <a:rPr lang="fr-BE" b="1" dirty="0">
                <a:solidFill>
                  <a:srgbClr val="5591C3"/>
                </a:solidFill>
              </a:rPr>
              <a:t> </a:t>
            </a:r>
            <a:r>
              <a:rPr lang="fr-BE" dirty="0"/>
              <a:t>des services traités dans les délais convenus</a:t>
            </a:r>
          </a:p>
          <a:p>
            <a:pPr lvl="1"/>
            <a:endParaRPr lang="fr-BE" dirty="0"/>
          </a:p>
          <a:p>
            <a:endParaRPr lang="fr-BE" dirty="0"/>
          </a:p>
        </p:txBody>
      </p:sp>
    </p:spTree>
    <p:extLst>
      <p:ext uri="{BB962C8B-B14F-4D97-AF65-F5344CB8AC3E}">
        <p14:creationId xmlns:p14="http://schemas.microsoft.com/office/powerpoint/2010/main" val="448284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C503C-B86E-46E4-B33A-990E56E564A1}"/>
              </a:ext>
            </a:extLst>
          </p:cNvPr>
          <p:cNvSpPr>
            <a:spLocks noGrp="1"/>
          </p:cNvSpPr>
          <p:nvPr>
            <p:ph type="title"/>
          </p:nvPr>
        </p:nvSpPr>
        <p:spPr/>
        <p:txBody>
          <a:bodyPr/>
          <a:lstStyle/>
          <a:p>
            <a:r>
              <a:rPr lang="en-US" dirty="0" err="1"/>
              <a:t>Samenwerking</a:t>
            </a:r>
            <a:r>
              <a:rPr lang="en-US" dirty="0"/>
              <a:t> met </a:t>
            </a:r>
            <a:r>
              <a:rPr lang="en-US" dirty="0" err="1"/>
              <a:t>deelgebieden</a:t>
            </a:r>
            <a:r>
              <a:rPr lang="en-US" dirty="0"/>
              <a:t> – </a:t>
            </a:r>
            <a:r>
              <a:rPr lang="nl-NL" dirty="0"/>
              <a:t>Vlaanderen</a:t>
            </a:r>
            <a:endParaRPr lang="en-BE" dirty="0">
              <a:highlight>
                <a:srgbClr val="FFFF00"/>
              </a:highlight>
            </a:endParaRPr>
          </a:p>
        </p:txBody>
      </p:sp>
      <p:sp>
        <p:nvSpPr>
          <p:cNvPr id="3" name="Content Placeholder 2">
            <a:extLst>
              <a:ext uri="{FF2B5EF4-FFF2-40B4-BE49-F238E27FC236}">
                <a16:creationId xmlns:a16="http://schemas.microsoft.com/office/drawing/2014/main" id="{0D5E76CD-F8EB-467A-A2F0-96C3FA674A73}"/>
              </a:ext>
            </a:extLst>
          </p:cNvPr>
          <p:cNvSpPr>
            <a:spLocks noGrp="1"/>
          </p:cNvSpPr>
          <p:nvPr>
            <p:ph idx="1"/>
          </p:nvPr>
        </p:nvSpPr>
        <p:spPr/>
        <p:txBody>
          <a:bodyPr>
            <a:normAutofit/>
          </a:bodyPr>
          <a:lstStyle/>
          <a:p>
            <a:r>
              <a:rPr lang="en-BE" dirty="0"/>
              <a:t>2024</a:t>
            </a:r>
          </a:p>
          <a:p>
            <a:pPr lvl="1"/>
            <a:r>
              <a:rPr lang="nl-NL" dirty="0"/>
              <a:t>start van het centraal inschrijvingsregister (CIR) voor kandidaten sociale huisvesting (Wonen in Vlaanderen)</a:t>
            </a:r>
          </a:p>
          <a:p>
            <a:pPr lvl="1"/>
            <a:r>
              <a:rPr lang="nl-NL" dirty="0"/>
              <a:t>berekening Vlaamse </a:t>
            </a:r>
            <a:r>
              <a:rPr lang="nl-NL" dirty="0" err="1"/>
              <a:t>jobbonus</a:t>
            </a:r>
            <a:r>
              <a:rPr lang="nl-NL" dirty="0"/>
              <a:t> contractueel onderwijspersoneel (</a:t>
            </a:r>
            <a:r>
              <a:rPr lang="en-BE" dirty="0">
                <a:solidFill>
                  <a:prstClr val="black"/>
                </a:solidFill>
                <a:latin typeface="Calibri" panose="020F0502020204030204"/>
              </a:rPr>
              <a:t>WEWIS</a:t>
            </a:r>
            <a:r>
              <a:rPr lang="nl-NL" dirty="0"/>
              <a:t>)</a:t>
            </a:r>
            <a:endParaRPr lang="en-BE" dirty="0"/>
          </a:p>
          <a:p>
            <a:pPr lvl="1"/>
            <a:r>
              <a:rPr lang="en-BE" dirty="0" err="1">
                <a:solidFill>
                  <a:prstClr val="black"/>
                </a:solidFill>
                <a:latin typeface="Calibri" panose="020F0502020204030204"/>
              </a:rPr>
              <a:t>technische</a:t>
            </a:r>
            <a:r>
              <a:rPr lang="en-BE" dirty="0">
                <a:solidFill>
                  <a:prstClr val="black"/>
                </a:solidFill>
                <a:latin typeface="Calibri" panose="020F0502020204030204"/>
              </a:rPr>
              <a:t> </a:t>
            </a:r>
            <a:r>
              <a:rPr lang="en-BE" dirty="0" err="1">
                <a:solidFill>
                  <a:prstClr val="black"/>
                </a:solidFill>
                <a:latin typeface="Calibri" panose="020F0502020204030204"/>
              </a:rPr>
              <a:t>migratie</a:t>
            </a:r>
            <a:r>
              <a:rPr lang="en-BE" dirty="0">
                <a:solidFill>
                  <a:prstClr val="black"/>
                </a:solidFill>
                <a:latin typeface="Calibri" panose="020F0502020204030204"/>
              </a:rPr>
              <a:t> </a:t>
            </a:r>
            <a:r>
              <a:rPr lang="en-BE" dirty="0" err="1">
                <a:solidFill>
                  <a:prstClr val="black"/>
                </a:solidFill>
                <a:latin typeface="Calibri" panose="020F0502020204030204"/>
              </a:rPr>
              <a:t>InburgeringService</a:t>
            </a:r>
            <a:r>
              <a:rPr lang="en-BE" dirty="0">
                <a:solidFill>
                  <a:prstClr val="black"/>
                </a:solidFill>
                <a:latin typeface="Calibri" panose="020F0502020204030204"/>
              </a:rPr>
              <a:t> </a:t>
            </a:r>
            <a:r>
              <a:rPr lang="en-BE" dirty="0" err="1">
                <a:solidFill>
                  <a:prstClr val="black"/>
                </a:solidFill>
                <a:latin typeface="Calibri" panose="020F0502020204030204"/>
              </a:rPr>
              <a:t>naar</a:t>
            </a:r>
            <a:r>
              <a:rPr lang="en-BE" dirty="0">
                <a:solidFill>
                  <a:prstClr val="black"/>
                </a:solidFill>
                <a:latin typeface="Calibri" panose="020F0502020204030204"/>
              </a:rPr>
              <a:t> GeefDossierKBI2.00 (</a:t>
            </a:r>
            <a:r>
              <a:rPr lang="en-BE" dirty="0" err="1">
                <a:solidFill>
                  <a:prstClr val="black"/>
                </a:solidFill>
                <a:latin typeface="Calibri" panose="020F0502020204030204"/>
              </a:rPr>
              <a:t>Agentschap</a:t>
            </a:r>
            <a:r>
              <a:rPr lang="en-BE" dirty="0">
                <a:solidFill>
                  <a:prstClr val="black"/>
                </a:solidFill>
                <a:latin typeface="Calibri" panose="020F0502020204030204"/>
              </a:rPr>
              <a:t> </a:t>
            </a:r>
            <a:r>
              <a:rPr lang="en-BE" dirty="0" err="1">
                <a:solidFill>
                  <a:prstClr val="black"/>
                </a:solidFill>
                <a:latin typeface="Calibri" panose="020F0502020204030204"/>
              </a:rPr>
              <a:t>Inburgering</a:t>
            </a:r>
            <a:r>
              <a:rPr lang="en-BE" dirty="0">
                <a:solidFill>
                  <a:prstClr val="black"/>
                </a:solidFill>
                <a:latin typeface="Calibri" panose="020F0502020204030204"/>
              </a:rPr>
              <a:t> </a:t>
            </a:r>
            <a:r>
              <a:rPr lang="en-BE" dirty="0" err="1">
                <a:solidFill>
                  <a:prstClr val="black"/>
                </a:solidFill>
                <a:latin typeface="Calibri" panose="020F0502020204030204"/>
              </a:rPr>
              <a:t>en</a:t>
            </a:r>
            <a:r>
              <a:rPr lang="en-BE" dirty="0">
                <a:solidFill>
                  <a:prstClr val="black"/>
                </a:solidFill>
                <a:latin typeface="Calibri" panose="020F0502020204030204"/>
              </a:rPr>
              <a:t> </a:t>
            </a:r>
            <a:r>
              <a:rPr lang="en-BE" dirty="0" err="1">
                <a:solidFill>
                  <a:prstClr val="black"/>
                </a:solidFill>
                <a:latin typeface="Calibri" panose="020F0502020204030204"/>
              </a:rPr>
              <a:t>Integratie</a:t>
            </a:r>
            <a:r>
              <a:rPr lang="en-BE" dirty="0">
                <a:solidFill>
                  <a:prstClr val="black"/>
                </a:solidFill>
                <a:latin typeface="Calibri" panose="020F0502020204030204"/>
              </a:rPr>
              <a:t>)</a:t>
            </a:r>
          </a:p>
          <a:p>
            <a:pPr lvl="1"/>
            <a:r>
              <a:rPr lang="nl-NL" dirty="0">
                <a:solidFill>
                  <a:prstClr val="black"/>
                </a:solidFill>
                <a:latin typeface="Calibri" panose="020F0502020204030204"/>
              </a:rPr>
              <a:t>online aanvraag Mijn Verbouwlening (Vlaams Energie- en Klimaatagentschap)</a:t>
            </a:r>
          </a:p>
          <a:p>
            <a:pPr lvl="1"/>
            <a:r>
              <a:rPr lang="nl-NL" dirty="0">
                <a:solidFill>
                  <a:prstClr val="black"/>
                </a:solidFill>
                <a:latin typeface="Calibri" panose="020F0502020204030204"/>
              </a:rPr>
              <a:t>realisatie aanvraag financiële steun en verbouwpremies via Mijn Verbouwloket (Wonen in Vlaanderen, VEKA en </a:t>
            </a:r>
            <a:r>
              <a:rPr lang="nl-NL" dirty="0" err="1">
                <a:solidFill>
                  <a:prstClr val="black"/>
                </a:solidFill>
                <a:latin typeface="Calibri" panose="020F0502020204030204"/>
              </a:rPr>
              <a:t>Fluvius</a:t>
            </a:r>
            <a:r>
              <a:rPr lang="nl-NL" dirty="0">
                <a:solidFill>
                  <a:prstClr val="black"/>
                </a:solidFill>
                <a:latin typeface="Calibri" panose="020F0502020204030204"/>
              </a:rPr>
              <a:t>)</a:t>
            </a:r>
            <a:endParaRPr lang="en-BE" dirty="0">
              <a:solidFill>
                <a:prstClr val="black"/>
              </a:solidFill>
              <a:latin typeface="Calibri" panose="020F0502020204030204"/>
            </a:endParaRPr>
          </a:p>
          <a:p>
            <a:pPr lvl="1"/>
            <a:r>
              <a:rPr lang="nl-NL" dirty="0">
                <a:solidFill>
                  <a:prstClr val="black"/>
                </a:solidFill>
                <a:latin typeface="Calibri" panose="020F0502020204030204"/>
              </a:rPr>
              <a:t>digitale aanvraag </a:t>
            </a:r>
            <a:r>
              <a:rPr lang="nl-NL" dirty="0" err="1">
                <a:solidFill>
                  <a:prstClr val="black"/>
                </a:solidFill>
                <a:latin typeface="Calibri" panose="020F0502020204030204"/>
              </a:rPr>
              <a:t>kortingsbon</a:t>
            </a:r>
            <a:r>
              <a:rPr lang="nl-NL" dirty="0">
                <a:solidFill>
                  <a:prstClr val="black"/>
                </a:solidFill>
                <a:latin typeface="Calibri" panose="020F0502020204030204"/>
              </a:rPr>
              <a:t> energiezuinige huishoudtoestellen, energiescan en Mijn </a:t>
            </a:r>
            <a:r>
              <a:rPr lang="nl-NL" dirty="0" err="1">
                <a:solidFill>
                  <a:prstClr val="black"/>
                </a:solidFill>
                <a:latin typeface="Calibri" panose="020F0502020204030204"/>
              </a:rPr>
              <a:t>VerbouwBegeleiding</a:t>
            </a:r>
            <a:r>
              <a:rPr lang="nl-NL" dirty="0">
                <a:solidFill>
                  <a:prstClr val="black"/>
                </a:solidFill>
                <a:latin typeface="Calibri" panose="020F0502020204030204"/>
              </a:rPr>
              <a:t> (VEKA)</a:t>
            </a:r>
            <a:endParaRPr lang="en-BE" dirty="0">
              <a:solidFill>
                <a:prstClr val="black"/>
              </a:solidFill>
              <a:latin typeface="Calibri" panose="020F0502020204030204"/>
            </a:endParaRPr>
          </a:p>
          <a:p>
            <a:pPr lvl="1"/>
            <a:r>
              <a:rPr lang="en-BE" dirty="0">
                <a:solidFill>
                  <a:prstClr val="black"/>
                </a:solidFill>
                <a:latin typeface="Calibri" panose="020F0502020204030204"/>
              </a:rPr>
              <a:t>en andere projecten samen met o.a. </a:t>
            </a:r>
            <a:r>
              <a:rPr lang="nl-NL" dirty="0">
                <a:solidFill>
                  <a:prstClr val="black"/>
                </a:solidFill>
                <a:latin typeface="Calibri" panose="020F0502020204030204"/>
              </a:rPr>
              <a:t>Vlaams departement Mobiliteit en Openbare Werken</a:t>
            </a:r>
            <a:r>
              <a:rPr lang="en-BE" dirty="0">
                <a:solidFill>
                  <a:prstClr val="black"/>
                </a:solidFill>
                <a:latin typeface="Calibri" panose="020F0502020204030204"/>
              </a:rPr>
              <a:t>, </a:t>
            </a:r>
            <a:r>
              <a:rPr lang="fr-BE" dirty="0" err="1">
                <a:solidFill>
                  <a:prstClr val="black"/>
                </a:solidFill>
                <a:latin typeface="Calibri" panose="020F0502020204030204"/>
              </a:rPr>
              <a:t>Vlaamse</a:t>
            </a:r>
            <a:r>
              <a:rPr lang="fr-BE" dirty="0">
                <a:solidFill>
                  <a:prstClr val="black"/>
                </a:solidFill>
                <a:latin typeface="Calibri" panose="020F0502020204030204"/>
              </a:rPr>
              <a:t> Sociale </a:t>
            </a:r>
            <a:r>
              <a:rPr lang="fr-BE" dirty="0" err="1">
                <a:solidFill>
                  <a:prstClr val="black"/>
                </a:solidFill>
                <a:latin typeface="Calibri" panose="020F0502020204030204"/>
              </a:rPr>
              <a:t>Bescherming</a:t>
            </a:r>
            <a:r>
              <a:rPr lang="en-BE" dirty="0">
                <a:solidFill>
                  <a:prstClr val="black"/>
                </a:solidFill>
                <a:latin typeface="Calibri" panose="020F0502020204030204"/>
              </a:rPr>
              <a:t>, </a:t>
            </a:r>
            <a:r>
              <a:rPr lang="fr-BE" dirty="0">
                <a:solidFill>
                  <a:prstClr val="black"/>
                </a:solidFill>
                <a:latin typeface="Calibri" panose="020F0502020204030204"/>
              </a:rPr>
              <a:t>De </a:t>
            </a:r>
            <a:r>
              <a:rPr lang="fr-BE" dirty="0" err="1">
                <a:solidFill>
                  <a:prstClr val="black"/>
                </a:solidFill>
                <a:latin typeface="Calibri" panose="020F0502020204030204"/>
              </a:rPr>
              <a:t>Lijn</a:t>
            </a:r>
            <a:r>
              <a:rPr lang="en-BE" dirty="0">
                <a:solidFill>
                  <a:prstClr val="black"/>
                </a:solidFill>
                <a:latin typeface="Calibri" panose="020F0502020204030204"/>
              </a:rPr>
              <a:t>, </a:t>
            </a:r>
            <a:r>
              <a:rPr lang="fr-BE" dirty="0" err="1">
                <a:solidFill>
                  <a:prstClr val="black"/>
                </a:solidFill>
                <a:latin typeface="Calibri" panose="020F0502020204030204"/>
              </a:rPr>
              <a:t>Digitaal</a:t>
            </a:r>
            <a:r>
              <a:rPr lang="fr-BE" dirty="0">
                <a:solidFill>
                  <a:prstClr val="black"/>
                </a:solidFill>
                <a:latin typeface="Calibri" panose="020F0502020204030204"/>
              </a:rPr>
              <a:t> </a:t>
            </a:r>
            <a:r>
              <a:rPr lang="fr-BE" dirty="0" err="1">
                <a:solidFill>
                  <a:prstClr val="black"/>
                </a:solidFill>
                <a:latin typeface="Calibri" panose="020F0502020204030204"/>
              </a:rPr>
              <a:t>Vlaanderen</a:t>
            </a:r>
            <a:r>
              <a:rPr lang="en-BE" dirty="0">
                <a:solidFill>
                  <a:prstClr val="black"/>
                </a:solidFill>
                <a:latin typeface="Calibri" panose="020F0502020204030204"/>
              </a:rPr>
              <a:t>, ...</a:t>
            </a:r>
            <a:endParaRPr lang="nl-NL" dirty="0"/>
          </a:p>
          <a:p>
            <a:pPr lvl="1"/>
            <a:endParaRPr lang="en-BE" dirty="0"/>
          </a:p>
          <a:p>
            <a:endParaRPr lang="en-BE" dirty="0"/>
          </a:p>
        </p:txBody>
      </p:sp>
    </p:spTree>
    <p:extLst>
      <p:ext uri="{BB962C8B-B14F-4D97-AF65-F5344CB8AC3E}">
        <p14:creationId xmlns:p14="http://schemas.microsoft.com/office/powerpoint/2010/main" val="3089290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Samenwerking</a:t>
            </a:r>
            <a:r>
              <a:rPr lang="en-US" dirty="0"/>
              <a:t> met </a:t>
            </a:r>
            <a:r>
              <a:rPr lang="en-US" dirty="0" err="1"/>
              <a:t>deelgebieden</a:t>
            </a:r>
            <a:r>
              <a:rPr lang="en-US" dirty="0"/>
              <a:t> – </a:t>
            </a:r>
            <a:r>
              <a:rPr lang="nl-NL" dirty="0"/>
              <a:t>Vlaanderen</a:t>
            </a:r>
            <a:endParaRPr lang="en-US" dirty="0">
              <a:highlight>
                <a:srgbClr val="FFFF00"/>
              </a:highlight>
            </a:endParaRPr>
          </a:p>
        </p:txBody>
      </p:sp>
      <p:sp>
        <p:nvSpPr>
          <p:cNvPr id="3" name="Content Placeholder 2"/>
          <p:cNvSpPr>
            <a:spLocks noGrp="1"/>
          </p:cNvSpPr>
          <p:nvPr>
            <p:ph idx="1"/>
          </p:nvPr>
        </p:nvSpPr>
        <p:spPr>
          <a:xfrm>
            <a:off x="838199" y="1718044"/>
            <a:ext cx="10842171" cy="4780727"/>
          </a:xfrm>
        </p:spPr>
        <p:txBody>
          <a:bodyPr>
            <a:normAutofit/>
          </a:bodyPr>
          <a:lstStyle/>
          <a:p>
            <a:r>
              <a:rPr lang="nl-NL" dirty="0"/>
              <a:t>202</a:t>
            </a:r>
            <a:r>
              <a:rPr lang="en-BE" dirty="0"/>
              <a:t>5</a:t>
            </a:r>
            <a:endParaRPr lang="nl-NL" dirty="0"/>
          </a:p>
          <a:p>
            <a:pPr lvl="1"/>
            <a:r>
              <a:rPr lang="en-BE" dirty="0"/>
              <a:t>D</a:t>
            </a:r>
            <a:r>
              <a:rPr lang="nl-NL" dirty="0" err="1"/>
              <a:t>epartement</a:t>
            </a:r>
            <a:r>
              <a:rPr lang="nl-NL" dirty="0"/>
              <a:t> Werk, Economie, Wetenschap, Innovatie en Sociale Economie</a:t>
            </a:r>
            <a:r>
              <a:rPr lang="en-BE" dirty="0"/>
              <a:t> (</a:t>
            </a:r>
            <a:r>
              <a:rPr lang="nl-NL" dirty="0"/>
              <a:t>WEWIS</a:t>
            </a:r>
            <a:r>
              <a:rPr lang="en-BE" dirty="0"/>
              <a:t>) = </a:t>
            </a:r>
            <a:r>
              <a:rPr lang="nl-NL" dirty="0"/>
              <a:t>fusie tussen</a:t>
            </a:r>
            <a:r>
              <a:rPr lang="en-BE" dirty="0"/>
              <a:t> D</a:t>
            </a:r>
            <a:r>
              <a:rPr lang="nl-NL" dirty="0" err="1"/>
              <a:t>epartement</a:t>
            </a:r>
            <a:r>
              <a:rPr lang="nl-NL" dirty="0"/>
              <a:t> Werk en Sociale Economie </a:t>
            </a:r>
            <a:r>
              <a:rPr lang="en-BE" dirty="0"/>
              <a:t>(</a:t>
            </a:r>
            <a:r>
              <a:rPr lang="nl-NL" dirty="0"/>
              <a:t>DWSE</a:t>
            </a:r>
            <a:r>
              <a:rPr lang="en-BE" dirty="0"/>
              <a:t>)</a:t>
            </a:r>
            <a:r>
              <a:rPr lang="nl-NL" dirty="0"/>
              <a:t> en</a:t>
            </a:r>
            <a:r>
              <a:rPr lang="en-BE" dirty="0"/>
              <a:t> D</a:t>
            </a:r>
            <a:r>
              <a:rPr lang="nl-NL" dirty="0" err="1"/>
              <a:t>epartement</a:t>
            </a:r>
            <a:r>
              <a:rPr lang="nl-NL" dirty="0"/>
              <a:t> Economie, Wetenschap en Innovatie</a:t>
            </a:r>
            <a:r>
              <a:rPr lang="en-BE" dirty="0"/>
              <a:t> (</a:t>
            </a:r>
            <a:r>
              <a:rPr lang="nl-NL" dirty="0"/>
              <a:t>EWI</a:t>
            </a:r>
            <a:r>
              <a:rPr lang="en-BE" dirty="0"/>
              <a:t>)</a:t>
            </a:r>
          </a:p>
          <a:p>
            <a:pPr lvl="2"/>
            <a:r>
              <a:rPr lang="nl-NL" dirty="0"/>
              <a:t>gegevensuitwisselingen met RSZ voor de uitvoering van de </a:t>
            </a:r>
            <a:r>
              <a:rPr lang="nl-NL" dirty="0" err="1"/>
              <a:t>sectorconventants</a:t>
            </a:r>
            <a:r>
              <a:rPr lang="nl-NL" dirty="0"/>
              <a:t> </a:t>
            </a:r>
          </a:p>
          <a:p>
            <a:pPr lvl="2"/>
            <a:r>
              <a:rPr lang="nl-NL" dirty="0"/>
              <a:t>toekenning subsidies, controle en rapportering in het kader van het Europees Sociaal Fonds plus</a:t>
            </a:r>
          </a:p>
          <a:p>
            <a:pPr lvl="1"/>
            <a:r>
              <a:rPr lang="nl-NL" dirty="0"/>
              <a:t>uitbreiding samenwerking met het Vlaams agentschap Landbouw en Zeevisserij Europees </a:t>
            </a:r>
            <a:endParaRPr lang="en-BE" dirty="0"/>
          </a:p>
          <a:p>
            <a:pPr lvl="1"/>
            <a:r>
              <a:rPr lang="nl-NL" dirty="0"/>
              <a:t>automatische toekenning korting inschrijvingstarief deeltijds kunstonderwijs Vlaams Agentschap voor Onderwijsdiensten (</a:t>
            </a:r>
            <a:r>
              <a:rPr lang="nl-NL" dirty="0" err="1"/>
              <a:t>AgODI</a:t>
            </a:r>
            <a:r>
              <a:rPr lang="nl-NL" dirty="0"/>
              <a:t>)</a:t>
            </a:r>
          </a:p>
          <a:p>
            <a:pPr lvl="1"/>
            <a:r>
              <a:rPr lang="nl-NL" dirty="0"/>
              <a:t>toekenning bijkomende individuele en collectieve financiële voordelen aan personen met een handicap onder het Vlaams overheidspersoneel door de sociale dienst vzw Agentschap Overheidspersoneel (</a:t>
            </a:r>
            <a:r>
              <a:rPr lang="nl-NL" dirty="0" err="1"/>
              <a:t>AgO</a:t>
            </a:r>
            <a:r>
              <a:rPr lang="nl-NL" dirty="0"/>
              <a:t>)</a:t>
            </a:r>
          </a:p>
          <a:p>
            <a:pPr lvl="1"/>
            <a:r>
              <a:rPr lang="nl-NL" dirty="0"/>
              <a:t>technische migratie automatische toekenning korting onroerende voorheffing Vlaams gewest voor kinderen met handicap (Vlaamse belastingdienst)</a:t>
            </a:r>
            <a:endParaRPr lang="en-BE" dirty="0"/>
          </a:p>
          <a:p>
            <a:pPr lvl="1"/>
            <a:r>
              <a:rPr lang="en-BE" dirty="0"/>
              <a:t>en andere projecten samen met </a:t>
            </a:r>
            <a:r>
              <a:rPr lang="nl-NL" dirty="0"/>
              <a:t>Toerisme Vlaanderen</a:t>
            </a:r>
            <a:r>
              <a:rPr lang="en-BE" dirty="0"/>
              <a:t> (</a:t>
            </a:r>
            <a:r>
              <a:rPr lang="fr-BE" dirty="0"/>
              <a:t>‘</a:t>
            </a:r>
            <a:r>
              <a:rPr lang="fr-BE" dirty="0" err="1"/>
              <a:t>Iedereen</a:t>
            </a:r>
            <a:r>
              <a:rPr lang="fr-BE" dirty="0"/>
              <a:t> </a:t>
            </a:r>
            <a:r>
              <a:rPr lang="fr-BE" dirty="0" err="1"/>
              <a:t>verdient</a:t>
            </a:r>
            <a:r>
              <a:rPr lang="fr-BE" dirty="0"/>
              <a:t> </a:t>
            </a:r>
            <a:r>
              <a:rPr lang="fr-BE" dirty="0" err="1"/>
              <a:t>vakantie</a:t>
            </a:r>
            <a:r>
              <a:rPr lang="fr-BE" dirty="0"/>
              <a:t>’ 18</a:t>
            </a:r>
            <a:r>
              <a:rPr lang="en-BE" dirty="0"/>
              <a:t>+), </a:t>
            </a:r>
            <a:r>
              <a:rPr lang="nl-NL" dirty="0"/>
              <a:t>Vlaamse sociale bescherming (VSB)</a:t>
            </a:r>
            <a:r>
              <a:rPr lang="en-BE" dirty="0"/>
              <a:t>, </a:t>
            </a:r>
            <a:r>
              <a:rPr lang="nl-NL" dirty="0"/>
              <a:t>Wonen in Vlaanderen, Opgroeien, VLABEL</a:t>
            </a:r>
            <a:r>
              <a:rPr lang="en-BE" dirty="0"/>
              <a:t>, </a:t>
            </a:r>
            <a:r>
              <a:rPr lang="fr-BE" dirty="0" err="1"/>
              <a:t>agentschap</a:t>
            </a:r>
            <a:r>
              <a:rPr lang="fr-BE" dirty="0"/>
              <a:t> </a:t>
            </a:r>
            <a:r>
              <a:rPr lang="fr-BE" dirty="0" err="1"/>
              <a:t>Justitie</a:t>
            </a:r>
            <a:r>
              <a:rPr lang="fr-BE" dirty="0"/>
              <a:t> en </a:t>
            </a:r>
            <a:r>
              <a:rPr lang="fr-BE" dirty="0" err="1"/>
              <a:t>Handhaving</a:t>
            </a:r>
            <a:r>
              <a:rPr lang="en-BE" dirty="0"/>
              <a:t>, ...</a:t>
            </a:r>
            <a:endParaRPr lang="nl-NL" dirty="0"/>
          </a:p>
          <a:p>
            <a:pPr marL="360000" lvl="1" indent="0">
              <a:buNone/>
            </a:pPr>
            <a:endParaRPr lang="nl-NL" dirty="0"/>
          </a:p>
        </p:txBody>
      </p:sp>
    </p:spTree>
    <p:extLst>
      <p:ext uri="{BB962C8B-B14F-4D97-AF65-F5344CB8AC3E}">
        <p14:creationId xmlns:p14="http://schemas.microsoft.com/office/powerpoint/2010/main" val="2864511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0951030" cy="1325563"/>
          </a:xfrm>
          <a:noFill/>
        </p:spPr>
        <p:txBody>
          <a:bodyPr>
            <a:normAutofit/>
          </a:bodyPr>
          <a:lstStyle/>
          <a:p>
            <a:r>
              <a:rPr lang="en-US" dirty="0"/>
              <a:t>Collaboration avec les </a:t>
            </a:r>
            <a:r>
              <a:rPr lang="en-US" dirty="0" err="1"/>
              <a:t>entités</a:t>
            </a:r>
            <a:r>
              <a:rPr lang="en-US" dirty="0"/>
              <a:t> </a:t>
            </a:r>
            <a:r>
              <a:rPr lang="en-US" dirty="0" err="1"/>
              <a:t>fédérées</a:t>
            </a:r>
            <a:r>
              <a:rPr lang="en-US" dirty="0"/>
              <a:t> - </a:t>
            </a:r>
            <a:r>
              <a:rPr lang="en-US" dirty="0" err="1"/>
              <a:t>Région</a:t>
            </a:r>
            <a:r>
              <a:rPr lang="en-US" dirty="0"/>
              <a:t> </a:t>
            </a:r>
            <a:r>
              <a:rPr lang="en-US" dirty="0" err="1"/>
              <a:t>wallonne</a:t>
            </a:r>
            <a:endParaRPr lang="en-US" dirty="0">
              <a:highlight>
                <a:srgbClr val="FFFF00"/>
              </a:highlight>
            </a:endParaRPr>
          </a:p>
        </p:txBody>
      </p:sp>
      <p:sp>
        <p:nvSpPr>
          <p:cNvPr id="3" name="Content Placeholder 2"/>
          <p:cNvSpPr>
            <a:spLocks noGrp="1"/>
          </p:cNvSpPr>
          <p:nvPr>
            <p:ph idx="1"/>
          </p:nvPr>
        </p:nvSpPr>
        <p:spPr>
          <a:xfrm>
            <a:off x="838200" y="1718044"/>
            <a:ext cx="10515600" cy="4780727"/>
          </a:xfrm>
        </p:spPr>
        <p:txBody>
          <a:bodyPr>
            <a:normAutofit/>
          </a:bodyPr>
          <a:lstStyle/>
          <a:p>
            <a:r>
              <a:rPr lang="nl-NL" dirty="0"/>
              <a:t>2024</a:t>
            </a:r>
          </a:p>
          <a:p>
            <a:pPr lvl="1"/>
            <a:r>
              <a:rPr lang="fr-FR" dirty="0"/>
              <a:t>via la Banque Carrefour d’Echange de Données </a:t>
            </a:r>
            <a:r>
              <a:rPr lang="en-BE" dirty="0"/>
              <a:t>(</a:t>
            </a:r>
            <a:r>
              <a:rPr lang="fr-FR" dirty="0"/>
              <a:t>BCED</a:t>
            </a:r>
            <a:r>
              <a:rPr lang="en-BE" dirty="0"/>
              <a:t>)</a:t>
            </a:r>
            <a:r>
              <a:rPr lang="fr-FR" dirty="0"/>
              <a:t> connexion à plusieurs services/données tels que </a:t>
            </a:r>
            <a:endParaRPr lang="en-BE" dirty="0"/>
          </a:p>
          <a:p>
            <a:pPr lvl="2"/>
            <a:r>
              <a:rPr lang="fr-FR" dirty="0"/>
              <a:t>pension </a:t>
            </a:r>
            <a:endParaRPr lang="en-BE" dirty="0"/>
          </a:p>
          <a:p>
            <a:pPr lvl="2"/>
            <a:r>
              <a:rPr lang="fr-FR" dirty="0"/>
              <a:t>chômage </a:t>
            </a:r>
            <a:endParaRPr lang="en-BE" dirty="0"/>
          </a:p>
          <a:p>
            <a:pPr lvl="2"/>
            <a:r>
              <a:rPr lang="fr-FR" dirty="0"/>
              <a:t>carrière </a:t>
            </a:r>
            <a:endParaRPr lang="en-BE" dirty="0"/>
          </a:p>
          <a:p>
            <a:pPr lvl="2"/>
            <a:r>
              <a:rPr lang="fr-FR" dirty="0"/>
              <a:t>maladies professionnelles,</a:t>
            </a:r>
            <a:endParaRPr lang="en-BE" dirty="0"/>
          </a:p>
          <a:p>
            <a:pPr lvl="2"/>
            <a:r>
              <a:rPr lang="fr-FR" dirty="0"/>
              <a:t>interruption de carrière</a:t>
            </a:r>
          </a:p>
          <a:p>
            <a:pPr lvl="1"/>
            <a:r>
              <a:rPr lang="fr-FR" dirty="0"/>
              <a:t>connexion aux services déjà rendus accessibles par la BCED</a:t>
            </a:r>
            <a:r>
              <a:rPr lang="en-BE" dirty="0"/>
              <a:t> pour le </a:t>
            </a:r>
            <a:r>
              <a:rPr lang="fr-FR" dirty="0"/>
              <a:t>Service public de Wallonie (SPW)</a:t>
            </a:r>
            <a:r>
              <a:rPr lang="fr-BE" dirty="0"/>
              <a:t>,</a:t>
            </a:r>
            <a:r>
              <a:rPr lang="en-BE" dirty="0"/>
              <a:t> la </a:t>
            </a:r>
            <a:r>
              <a:rPr lang="fr-BE" dirty="0"/>
              <a:t>Société Wallonne du Logement</a:t>
            </a:r>
            <a:r>
              <a:rPr lang="en-BE" dirty="0"/>
              <a:t> (</a:t>
            </a:r>
            <a:r>
              <a:rPr lang="fr-BE" dirty="0"/>
              <a:t>SWL</a:t>
            </a:r>
            <a:r>
              <a:rPr lang="en-BE" dirty="0"/>
              <a:t>)</a:t>
            </a:r>
            <a:r>
              <a:rPr lang="fr-BE" dirty="0"/>
              <a:t>, </a:t>
            </a:r>
            <a:r>
              <a:rPr lang="en-BE" dirty="0"/>
              <a:t>la </a:t>
            </a:r>
            <a:r>
              <a:rPr lang="fr-FR" dirty="0"/>
              <a:t>Société Wallonne du Crédit Social</a:t>
            </a:r>
            <a:r>
              <a:rPr lang="en-BE" dirty="0"/>
              <a:t> (</a:t>
            </a:r>
            <a:r>
              <a:rPr lang="fr-BE" dirty="0"/>
              <a:t>SWCS</a:t>
            </a:r>
            <a:r>
              <a:rPr lang="en-BE" dirty="0"/>
              <a:t>)</a:t>
            </a:r>
            <a:r>
              <a:rPr lang="fr-BE" dirty="0"/>
              <a:t>, </a:t>
            </a:r>
            <a:r>
              <a:rPr lang="en-BE" dirty="0"/>
              <a:t>le </a:t>
            </a:r>
            <a:r>
              <a:rPr lang="fr-FR" dirty="0"/>
              <a:t>Fonds du Logement de Wallonie</a:t>
            </a:r>
            <a:r>
              <a:rPr lang="en-BE" dirty="0"/>
              <a:t> (</a:t>
            </a:r>
            <a:r>
              <a:rPr lang="fr-BE" dirty="0"/>
              <a:t>FLW</a:t>
            </a:r>
            <a:r>
              <a:rPr lang="en-BE" dirty="0"/>
              <a:t>)</a:t>
            </a:r>
            <a:r>
              <a:rPr lang="fr-BE" dirty="0"/>
              <a:t>, la</a:t>
            </a:r>
            <a:r>
              <a:rPr lang="en-BE" dirty="0"/>
              <a:t> </a:t>
            </a:r>
            <a:r>
              <a:rPr lang="fr-BE" dirty="0"/>
              <a:t>Fédération Wallonie-Bruxelles</a:t>
            </a:r>
            <a:r>
              <a:rPr lang="en-BE" dirty="0"/>
              <a:t> (</a:t>
            </a:r>
            <a:r>
              <a:rPr lang="fr-BE" dirty="0"/>
              <a:t>FWB</a:t>
            </a:r>
            <a:r>
              <a:rPr lang="en-BE" dirty="0"/>
              <a:t>)</a:t>
            </a:r>
            <a:r>
              <a:rPr lang="fr-BE" dirty="0"/>
              <a:t>, </a:t>
            </a:r>
            <a:r>
              <a:rPr lang="en-BE" dirty="0" err="1"/>
              <a:t>l’Académie</a:t>
            </a:r>
            <a:r>
              <a:rPr lang="en-BE" dirty="0"/>
              <a:t> de Recherche et </a:t>
            </a:r>
            <a:r>
              <a:rPr lang="en-BE" dirty="0" err="1"/>
              <a:t>d’Enseignement</a:t>
            </a:r>
            <a:r>
              <a:rPr lang="en-BE" dirty="0"/>
              <a:t> </a:t>
            </a:r>
            <a:r>
              <a:rPr lang="en-BE" dirty="0" err="1"/>
              <a:t>Supérieur</a:t>
            </a:r>
            <a:r>
              <a:rPr lang="en-BE" dirty="0"/>
              <a:t> (</a:t>
            </a:r>
            <a:r>
              <a:rPr lang="fr-BE" dirty="0"/>
              <a:t>ARES</a:t>
            </a:r>
            <a:r>
              <a:rPr lang="en-BE" dirty="0"/>
              <a:t>)</a:t>
            </a:r>
            <a:r>
              <a:rPr lang="fr-BE" dirty="0"/>
              <a:t>,…</a:t>
            </a:r>
            <a:r>
              <a:rPr lang="fr-FR" dirty="0"/>
              <a:t>  </a:t>
            </a:r>
            <a:endParaRPr lang="nl-NL" dirty="0"/>
          </a:p>
          <a:p>
            <a:r>
              <a:rPr lang="nl-NL" dirty="0"/>
              <a:t>202</a:t>
            </a:r>
            <a:r>
              <a:rPr lang="en-BE" dirty="0"/>
              <a:t>5</a:t>
            </a:r>
            <a:endParaRPr lang="nl-NL" dirty="0"/>
          </a:p>
          <a:p>
            <a:pPr lvl="1"/>
            <a:r>
              <a:rPr lang="en-BE" dirty="0"/>
              <a:t>e</a:t>
            </a:r>
            <a:r>
              <a:rPr lang="fr-FR" dirty="0" err="1"/>
              <a:t>xposition</a:t>
            </a:r>
            <a:r>
              <a:rPr lang="fr-FR" dirty="0"/>
              <a:t> du service e-</a:t>
            </a:r>
            <a:r>
              <a:rPr lang="fr-FR" dirty="0" err="1"/>
              <a:t>Deduction</a:t>
            </a:r>
            <a:r>
              <a:rPr lang="fr-FR" dirty="0"/>
              <a:t> </a:t>
            </a:r>
          </a:p>
          <a:p>
            <a:pPr lvl="1"/>
            <a:r>
              <a:rPr lang="en-BE" dirty="0"/>
              <a:t>c</a:t>
            </a:r>
            <a:r>
              <a:rPr lang="fr-FR" dirty="0" err="1"/>
              <a:t>ollaboration</a:t>
            </a:r>
            <a:r>
              <a:rPr lang="fr-FR" dirty="0"/>
              <a:t> avec le SPF Emploi dans le cadre de la nouvelle PAC 2023-2027 (conditionnalité sociale</a:t>
            </a:r>
            <a:r>
              <a:rPr lang="en-BE" dirty="0"/>
              <a:t>)</a:t>
            </a:r>
          </a:p>
          <a:p>
            <a:pPr lvl="1"/>
            <a:r>
              <a:rPr lang="en-BE" dirty="0" err="1"/>
              <a:t>poursuite</a:t>
            </a:r>
            <a:r>
              <a:rPr lang="en-BE" dirty="0"/>
              <a:t> </a:t>
            </a:r>
            <a:r>
              <a:rPr lang="fr-FR" dirty="0"/>
              <a:t>connexion de nouveaux partenaires aux services déjà rendus accessibles par la BCED </a:t>
            </a:r>
          </a:p>
          <a:p>
            <a:pPr lvl="1"/>
            <a:endParaRPr lang="fr-FR" dirty="0"/>
          </a:p>
        </p:txBody>
      </p:sp>
    </p:spTree>
    <p:extLst>
      <p:ext uri="{BB962C8B-B14F-4D97-AF65-F5344CB8AC3E}">
        <p14:creationId xmlns:p14="http://schemas.microsoft.com/office/powerpoint/2010/main" val="2700522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3B436-826B-4231-8CC0-282402B2CEDA}"/>
              </a:ext>
            </a:extLst>
          </p:cNvPr>
          <p:cNvSpPr>
            <a:spLocks noGrp="1"/>
          </p:cNvSpPr>
          <p:nvPr>
            <p:ph type="title"/>
          </p:nvPr>
        </p:nvSpPr>
        <p:spPr>
          <a:noFill/>
        </p:spPr>
        <p:txBody>
          <a:bodyPr/>
          <a:lstStyle/>
          <a:p>
            <a:r>
              <a:rPr lang="fr-BE" altLang="en-US" dirty="0"/>
              <a:t>Statuts sociaux harmonisés (SSH) </a:t>
            </a:r>
            <a:r>
              <a:rPr lang="en-BE" altLang="en-US" dirty="0"/>
              <a:t>-</a:t>
            </a:r>
            <a:r>
              <a:rPr lang="fr-BE" altLang="en-US" dirty="0"/>
              <a:t> cadre</a:t>
            </a:r>
            <a:r>
              <a:rPr lang="en-BE" altLang="en-US" dirty="0"/>
              <a:t> 		</a:t>
            </a:r>
            <a:endParaRPr lang="en-BE" dirty="0">
              <a:highlight>
                <a:srgbClr val="FFFF00"/>
              </a:highlight>
            </a:endParaRPr>
          </a:p>
        </p:txBody>
      </p:sp>
      <p:sp>
        <p:nvSpPr>
          <p:cNvPr id="3" name="Content Placeholder 2">
            <a:extLst>
              <a:ext uri="{FF2B5EF4-FFF2-40B4-BE49-F238E27FC236}">
                <a16:creationId xmlns:a16="http://schemas.microsoft.com/office/drawing/2014/main" id="{8A4A72F4-2BE2-4B9A-A7E0-F278EC39BEDD}"/>
              </a:ext>
            </a:extLst>
          </p:cNvPr>
          <p:cNvSpPr>
            <a:spLocks noGrp="1"/>
          </p:cNvSpPr>
          <p:nvPr>
            <p:ph idx="1"/>
          </p:nvPr>
        </p:nvSpPr>
        <p:spPr/>
        <p:txBody>
          <a:bodyPr>
            <a:normAutofit/>
          </a:bodyPr>
          <a:lstStyle/>
          <a:p>
            <a:r>
              <a:rPr lang="en-BE" dirty="0"/>
              <a:t>o</a:t>
            </a:r>
            <a:r>
              <a:rPr lang="fr-FR" dirty="0" err="1"/>
              <a:t>ctroi</a:t>
            </a:r>
            <a:r>
              <a:rPr lang="fr-FR" dirty="0"/>
              <a:t> automatique de droits supplémentaires via</a:t>
            </a:r>
          </a:p>
          <a:p>
            <a:pPr lvl="1"/>
            <a:r>
              <a:rPr lang="en-BE" dirty="0"/>
              <a:t>l</a:t>
            </a:r>
            <a:r>
              <a:rPr lang="fr-FR" dirty="0"/>
              <a:t>a consultation batch de la banque de données SSH</a:t>
            </a:r>
            <a:r>
              <a:rPr lang="en-BE" dirty="0"/>
              <a:t> </a:t>
            </a:r>
            <a:r>
              <a:rPr lang="fr-FR" dirty="0"/>
              <a:t>alimentée trimestriellement par 11 sources authentiques: SPP IS, DGPH, mutualités, SFP, VSB, </a:t>
            </a:r>
            <a:r>
              <a:rPr lang="fr-FR" dirty="0" err="1"/>
              <a:t>Opgroeien</a:t>
            </a:r>
            <a:r>
              <a:rPr lang="fr-FR" dirty="0"/>
              <a:t>, </a:t>
            </a:r>
            <a:r>
              <a:rPr lang="fr-FR" dirty="0" err="1"/>
              <a:t>AViQ</a:t>
            </a:r>
            <a:r>
              <a:rPr lang="fr-FR" dirty="0"/>
              <a:t>, OAW, </a:t>
            </a:r>
            <a:r>
              <a:rPr lang="fr-FR" dirty="0" err="1"/>
              <a:t>IrisCare</a:t>
            </a:r>
            <a:r>
              <a:rPr lang="fr-FR" dirty="0"/>
              <a:t>, DSL et MDG</a:t>
            </a:r>
          </a:p>
          <a:p>
            <a:pPr lvl="1"/>
            <a:r>
              <a:rPr lang="en-BE" dirty="0"/>
              <a:t>l</a:t>
            </a:r>
            <a:r>
              <a:rPr lang="fr-FR" dirty="0"/>
              <a:t>a consultation en ligne des mêmes 11 sources authentiques </a:t>
            </a:r>
          </a:p>
          <a:p>
            <a:r>
              <a:rPr lang="en-BE" dirty="0"/>
              <a:t>p</a:t>
            </a:r>
            <a:r>
              <a:rPr lang="fr-FR" dirty="0" err="1"/>
              <a:t>ossibilité</a:t>
            </a:r>
            <a:r>
              <a:rPr lang="fr-FR" dirty="0"/>
              <a:t> pour les instances d’octroi de vérifier si une personne satisfait à un ensemble de critères fixés dans la délibération du CSI</a:t>
            </a:r>
          </a:p>
          <a:p>
            <a:r>
              <a:rPr lang="en-BE" dirty="0"/>
              <a:t>q</a:t>
            </a:r>
            <a:r>
              <a:rPr lang="fr-FR" dirty="0" err="1"/>
              <a:t>uelques</a:t>
            </a:r>
            <a:r>
              <a:rPr lang="fr-FR" dirty="0"/>
              <a:t> exemples connus</a:t>
            </a:r>
          </a:p>
          <a:p>
            <a:pPr lvl="1"/>
            <a:r>
              <a:rPr lang="en-BE" dirty="0"/>
              <a:t>t</a:t>
            </a:r>
            <a:r>
              <a:rPr lang="fr-FR" dirty="0" err="1"/>
              <a:t>arif</a:t>
            </a:r>
            <a:r>
              <a:rPr lang="fr-FR" dirty="0"/>
              <a:t> social Gaz et Electricité</a:t>
            </a:r>
          </a:p>
          <a:p>
            <a:pPr lvl="1"/>
            <a:r>
              <a:rPr lang="en-BE" dirty="0"/>
              <a:t>t</a:t>
            </a:r>
            <a:r>
              <a:rPr lang="fr-FR" dirty="0" err="1"/>
              <a:t>arif</a:t>
            </a:r>
            <a:r>
              <a:rPr lang="fr-FR" dirty="0"/>
              <a:t> préférentiel STIB, SNCB, TEC</a:t>
            </a:r>
          </a:p>
          <a:p>
            <a:pPr lvl="1"/>
            <a:r>
              <a:rPr lang="en-BE" dirty="0"/>
              <a:t>e</a:t>
            </a:r>
            <a:r>
              <a:rPr lang="fr-FR" dirty="0" err="1"/>
              <a:t>xonération</a:t>
            </a:r>
            <a:r>
              <a:rPr lang="fr-FR" dirty="0"/>
              <a:t> de la taxe de circulation</a:t>
            </a:r>
          </a:p>
          <a:p>
            <a:pPr lvl="1"/>
            <a:r>
              <a:rPr lang="fr-FR" dirty="0"/>
              <a:t>…</a:t>
            </a:r>
          </a:p>
          <a:p>
            <a:endParaRPr lang="en-BE" dirty="0"/>
          </a:p>
        </p:txBody>
      </p:sp>
    </p:spTree>
    <p:extLst>
      <p:ext uri="{BB962C8B-B14F-4D97-AF65-F5344CB8AC3E}">
        <p14:creationId xmlns:p14="http://schemas.microsoft.com/office/powerpoint/2010/main" val="2189715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SSH - </a:t>
            </a:r>
            <a:r>
              <a:rPr lang="en-US" dirty="0" err="1"/>
              <a:t>utilisation</a:t>
            </a:r>
            <a:r>
              <a:rPr lang="en-US" dirty="0"/>
              <a:t> DB / consultation online</a:t>
            </a:r>
            <a:r>
              <a:rPr lang="en-BE" dirty="0"/>
              <a:t>		</a:t>
            </a:r>
            <a:endParaRPr lang="en-US" dirty="0"/>
          </a:p>
        </p:txBody>
      </p:sp>
      <p:sp>
        <p:nvSpPr>
          <p:cNvPr id="3" name="Content Placeholder 2"/>
          <p:cNvSpPr>
            <a:spLocks noGrp="1"/>
          </p:cNvSpPr>
          <p:nvPr>
            <p:ph idx="1"/>
          </p:nvPr>
        </p:nvSpPr>
        <p:spPr>
          <a:xfrm>
            <a:off x="838200" y="1718044"/>
            <a:ext cx="10801350" cy="4892306"/>
          </a:xfrm>
        </p:spPr>
        <p:txBody>
          <a:bodyPr>
            <a:normAutofit/>
          </a:bodyPr>
          <a:lstStyle/>
          <a:p>
            <a:r>
              <a:rPr lang="fr-FR" dirty="0"/>
              <a:t>2024</a:t>
            </a:r>
          </a:p>
          <a:p>
            <a:pPr lvl="1"/>
            <a:r>
              <a:rPr lang="en-BE" dirty="0"/>
              <a:t>n</a:t>
            </a:r>
            <a:r>
              <a:rPr lang="fr-FR" dirty="0" err="1"/>
              <a:t>ouveaux</a:t>
            </a:r>
            <a:r>
              <a:rPr lang="fr-FR" dirty="0"/>
              <a:t> cas d’utilisation: offre sociale internet (SPF Economie), réduction de précompte immobilier (Service public Wallonie Fiscalité), abonnement scolaire à tarif préférentiel (TEC), supplément allocation familiale (AVIQ), Tarif social chaudière collective (SPF Economie), prime rénovation (VEKA), communes et CPAS …</a:t>
            </a:r>
          </a:p>
          <a:p>
            <a:pPr lvl="1"/>
            <a:r>
              <a:rPr lang="en-BE" dirty="0"/>
              <a:t>n</a:t>
            </a:r>
            <a:r>
              <a:rPr lang="fr-FR" dirty="0" err="1"/>
              <a:t>ouvelles</a:t>
            </a:r>
            <a:r>
              <a:rPr lang="fr-FR" dirty="0"/>
              <a:t> demandes: réduction de précompte immobilier (</a:t>
            </a:r>
            <a:r>
              <a:rPr lang="fr-FR" dirty="0" err="1"/>
              <a:t>Vlabel</a:t>
            </a:r>
            <a:r>
              <a:rPr lang="fr-FR" dirty="0"/>
              <a:t>), réduction de droit d’inscription (</a:t>
            </a:r>
            <a:r>
              <a:rPr lang="fr-FR" dirty="0" err="1"/>
              <a:t>Agentschap</a:t>
            </a:r>
            <a:r>
              <a:rPr lang="fr-FR" dirty="0"/>
              <a:t> </a:t>
            </a:r>
            <a:r>
              <a:rPr lang="fr-FR" dirty="0" err="1"/>
              <a:t>Onderwijs</a:t>
            </a:r>
            <a:r>
              <a:rPr lang="fr-FR" dirty="0"/>
              <a:t>), …</a:t>
            </a:r>
          </a:p>
          <a:p>
            <a:pPr lvl="1"/>
            <a:r>
              <a:rPr lang="en-BE" dirty="0"/>
              <a:t>s</a:t>
            </a:r>
            <a:r>
              <a:rPr lang="fr-FR" dirty="0" err="1"/>
              <a:t>tatuts</a:t>
            </a:r>
            <a:r>
              <a:rPr lang="fr-FR" dirty="0"/>
              <a:t> </a:t>
            </a:r>
            <a:r>
              <a:rPr lang="en-BE" dirty="0"/>
              <a:t>s</a:t>
            </a:r>
            <a:r>
              <a:rPr lang="fr-FR" dirty="0" err="1"/>
              <a:t>ociaux</a:t>
            </a:r>
            <a:r>
              <a:rPr lang="fr-FR" dirty="0"/>
              <a:t> : ajout des pourcentages précis d‘invalidité (victimes de guerre et d‘actes de terrorisme)</a:t>
            </a:r>
            <a:endParaRPr lang="en-BE" dirty="0"/>
          </a:p>
          <a:p>
            <a:r>
              <a:rPr lang="fr-FR" dirty="0"/>
              <a:t>2025</a:t>
            </a:r>
          </a:p>
          <a:p>
            <a:pPr lvl="1"/>
            <a:r>
              <a:rPr lang="en-BE" dirty="0"/>
              <a:t>n</a:t>
            </a:r>
            <a:r>
              <a:rPr lang="fr-FR" dirty="0" err="1"/>
              <a:t>ouveaux</a:t>
            </a:r>
            <a:r>
              <a:rPr lang="fr-FR" dirty="0"/>
              <a:t> cas d’utilisation: demande online du </a:t>
            </a:r>
            <a:r>
              <a:rPr lang="fr-FR" dirty="0" err="1"/>
              <a:t>Uitpas</a:t>
            </a:r>
            <a:r>
              <a:rPr lang="fr-FR" dirty="0"/>
              <a:t> </a:t>
            </a:r>
            <a:r>
              <a:rPr lang="fr-FR" dirty="0" err="1"/>
              <a:t>aan</a:t>
            </a:r>
            <a:r>
              <a:rPr lang="fr-FR" dirty="0"/>
              <a:t> </a:t>
            </a:r>
            <a:r>
              <a:rPr lang="fr-FR" dirty="0" err="1"/>
              <a:t>Kansentarief</a:t>
            </a:r>
            <a:r>
              <a:rPr lang="fr-FR" dirty="0"/>
              <a:t> (</a:t>
            </a:r>
            <a:r>
              <a:rPr lang="fr-FR" dirty="0" err="1"/>
              <a:t>Publiq</a:t>
            </a:r>
            <a:r>
              <a:rPr lang="fr-FR" dirty="0"/>
              <a:t>), tarif préférentiel ‘</a:t>
            </a:r>
            <a:r>
              <a:rPr lang="fr-FR" dirty="0" err="1"/>
              <a:t>Idereen</a:t>
            </a:r>
            <a:r>
              <a:rPr lang="fr-FR" dirty="0"/>
              <a:t> </a:t>
            </a:r>
            <a:r>
              <a:rPr lang="fr-FR" dirty="0" err="1"/>
              <a:t>verdient</a:t>
            </a:r>
            <a:r>
              <a:rPr lang="fr-FR" dirty="0"/>
              <a:t> </a:t>
            </a:r>
            <a:r>
              <a:rPr lang="fr-FR" dirty="0" err="1"/>
              <a:t>vakantie</a:t>
            </a:r>
            <a:r>
              <a:rPr lang="fr-FR" dirty="0"/>
              <a:t>’,  …</a:t>
            </a:r>
          </a:p>
          <a:p>
            <a:pPr lvl="1"/>
            <a:r>
              <a:rPr lang="en-BE" dirty="0"/>
              <a:t>s</a:t>
            </a:r>
            <a:r>
              <a:rPr lang="fr-FR" dirty="0" err="1"/>
              <a:t>tatuts</a:t>
            </a:r>
            <a:r>
              <a:rPr lang="fr-FR" dirty="0"/>
              <a:t> sociaux : ajout du statut </a:t>
            </a:r>
            <a:r>
              <a:rPr lang="en-BE" dirty="0"/>
              <a:t>“</a:t>
            </a:r>
            <a:r>
              <a:rPr lang="fr-FR" dirty="0"/>
              <a:t>invalidité” (CIN/INAMI), ajout du statut  </a:t>
            </a:r>
            <a:r>
              <a:rPr lang="en-BE" dirty="0"/>
              <a:t>“</a:t>
            </a:r>
            <a:r>
              <a:rPr lang="fr-FR" dirty="0"/>
              <a:t>Incapacité permanente”  (FEDRIS/accident du travail)</a:t>
            </a:r>
          </a:p>
          <a:p>
            <a:pPr lvl="1"/>
            <a:r>
              <a:rPr lang="en-BE" dirty="0"/>
              <a:t>é</a:t>
            </a:r>
            <a:r>
              <a:rPr lang="fr-FR" dirty="0" err="1"/>
              <a:t>volution</a:t>
            </a:r>
            <a:r>
              <a:rPr lang="fr-FR" dirty="0"/>
              <a:t> des services SSH vers de nouveaux standards techniques et analyse des nouvelles fonctionnalités à prévoir</a:t>
            </a:r>
          </a:p>
          <a:p>
            <a:pPr lvl="1"/>
            <a:endParaRPr lang="en-US" sz="900" dirty="0">
              <a:solidFill>
                <a:srgbClr val="FF0000"/>
              </a:solidFill>
            </a:endParaRPr>
          </a:p>
        </p:txBody>
      </p:sp>
    </p:spTree>
    <p:extLst>
      <p:ext uri="{BB962C8B-B14F-4D97-AF65-F5344CB8AC3E}">
        <p14:creationId xmlns:p14="http://schemas.microsoft.com/office/powerpoint/2010/main" val="1029584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Application MyBEnefits</a:t>
            </a:r>
            <a:r>
              <a:rPr lang="en-BE" dirty="0"/>
              <a:t>					</a:t>
            </a:r>
            <a:endParaRPr lang="en-US" dirty="0"/>
          </a:p>
        </p:txBody>
      </p:sp>
      <p:sp>
        <p:nvSpPr>
          <p:cNvPr id="3" name="Content Placeholder 2"/>
          <p:cNvSpPr>
            <a:spLocks noGrp="1"/>
          </p:cNvSpPr>
          <p:nvPr>
            <p:ph idx="1"/>
          </p:nvPr>
        </p:nvSpPr>
        <p:spPr/>
        <p:txBody>
          <a:bodyPr/>
          <a:lstStyle/>
          <a:p>
            <a:r>
              <a:rPr lang="fr-FR" dirty="0"/>
              <a:t>outil supplémentaire (appli mobile &amp; application web ) mis à disposition du citoyen </a:t>
            </a:r>
          </a:p>
          <a:p>
            <a:r>
              <a:rPr lang="fr-FR" dirty="0"/>
              <a:t>lui permettant de </a:t>
            </a:r>
          </a:p>
          <a:p>
            <a:pPr lvl="1"/>
            <a:r>
              <a:rPr lang="fr-FR" dirty="0"/>
              <a:t>consulter ses statuts sociaux à la date du jour et de les prouver pour faire valoir ses droits auprès de différentes instances d’octroi</a:t>
            </a:r>
          </a:p>
          <a:p>
            <a:pPr lvl="1"/>
            <a:r>
              <a:rPr lang="fr-FR" dirty="0"/>
              <a:t>consulter les avantages dans le secteur de la culture et des loisirs</a:t>
            </a:r>
          </a:p>
          <a:p>
            <a:r>
              <a:rPr lang="fr-FR" dirty="0"/>
              <a:t>et permettant au professionnel, principalement les instances d’octroi qui ne sont pas des partenaires classiques de la BCSS, de vérifier les données </a:t>
            </a:r>
          </a:p>
        </p:txBody>
      </p:sp>
    </p:spTree>
    <p:extLst>
      <p:ext uri="{BB962C8B-B14F-4D97-AF65-F5344CB8AC3E}">
        <p14:creationId xmlns:p14="http://schemas.microsoft.com/office/powerpoint/2010/main" val="3058517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Application MyBEnefits</a:t>
            </a:r>
            <a:r>
              <a:rPr lang="en-BE" dirty="0"/>
              <a:t>							</a:t>
            </a:r>
            <a:endParaRPr lang="en-US" dirty="0"/>
          </a:p>
        </p:txBody>
      </p:sp>
      <p:sp>
        <p:nvSpPr>
          <p:cNvPr id="3" name="Content Placeholder 2"/>
          <p:cNvSpPr>
            <a:spLocks noGrp="1"/>
          </p:cNvSpPr>
          <p:nvPr>
            <p:ph idx="1"/>
          </p:nvPr>
        </p:nvSpPr>
        <p:spPr/>
        <p:txBody>
          <a:bodyPr/>
          <a:lstStyle/>
          <a:p>
            <a:r>
              <a:rPr lang="fr-FR" dirty="0"/>
              <a:t>2024</a:t>
            </a:r>
          </a:p>
          <a:p>
            <a:pPr lvl="1"/>
            <a:r>
              <a:rPr lang="en-BE" dirty="0"/>
              <a:t> </a:t>
            </a:r>
            <a:r>
              <a:rPr lang="fr-FR" dirty="0">
                <a:solidFill>
                  <a:srgbClr val="0070C0"/>
                </a:solidFill>
              </a:rPr>
              <a:t>60.000 consultations de statuts sociaux </a:t>
            </a:r>
            <a:r>
              <a:rPr lang="fr-FR" dirty="0"/>
              <a:t>et 30.000 téléchargements d’attestation</a:t>
            </a:r>
          </a:p>
          <a:p>
            <a:pPr lvl="1"/>
            <a:r>
              <a:rPr lang="en-BE" dirty="0"/>
              <a:t> </a:t>
            </a:r>
            <a:r>
              <a:rPr lang="fr-FR" dirty="0">
                <a:solidFill>
                  <a:srgbClr val="0070C0"/>
                </a:solidFill>
              </a:rPr>
              <a:t>100.000 consultations d’avantages </a:t>
            </a:r>
            <a:r>
              <a:rPr lang="fr-FR" dirty="0"/>
              <a:t>dans le secteur de la culture et des loisirs</a:t>
            </a:r>
          </a:p>
          <a:p>
            <a:pPr lvl="1"/>
            <a:r>
              <a:rPr lang="en-BE" dirty="0"/>
              <a:t>m</a:t>
            </a:r>
            <a:r>
              <a:rPr lang="fr-FR" dirty="0" err="1"/>
              <a:t>ise</a:t>
            </a:r>
            <a:r>
              <a:rPr lang="fr-FR" dirty="0"/>
              <a:t> à niveau des versions de l’application disponible sur les stores</a:t>
            </a:r>
          </a:p>
          <a:p>
            <a:pPr lvl="1"/>
            <a:r>
              <a:rPr lang="en-BE" dirty="0"/>
              <a:t>m</a:t>
            </a:r>
            <a:r>
              <a:rPr lang="fr-FR" dirty="0" err="1"/>
              <a:t>ise</a:t>
            </a:r>
            <a:r>
              <a:rPr lang="fr-FR" dirty="0"/>
              <a:t> à disposition des statuts sociaux dans le Digital </a:t>
            </a:r>
            <a:r>
              <a:rPr lang="fr-FR" dirty="0" err="1"/>
              <a:t>wallet</a:t>
            </a:r>
            <a:r>
              <a:rPr lang="fr-FR" dirty="0"/>
              <a:t> (MyGov.be) courant novembre 2024</a:t>
            </a:r>
          </a:p>
          <a:p>
            <a:pPr lvl="2"/>
            <a:r>
              <a:rPr lang="fr-FR" dirty="0"/>
              <a:t>y compris la possibilité pour les parents de consulter les statuts sociaux de leurs enfants jusqu’à 13 ans </a:t>
            </a:r>
          </a:p>
          <a:p>
            <a:pPr lvl="2"/>
            <a:r>
              <a:rPr lang="en-BE" dirty="0"/>
              <a:t> </a:t>
            </a:r>
            <a:r>
              <a:rPr lang="fr-FR" dirty="0">
                <a:solidFill>
                  <a:srgbClr val="0070C0"/>
                </a:solidFill>
              </a:rPr>
              <a:t>7000 attestations </a:t>
            </a:r>
            <a:r>
              <a:rPr lang="fr-FR" dirty="0"/>
              <a:t>téléchargées </a:t>
            </a:r>
            <a:endParaRPr lang="fr-FR" sz="400" dirty="0"/>
          </a:p>
          <a:p>
            <a:r>
              <a:rPr lang="fr-FR" dirty="0"/>
              <a:t>2025</a:t>
            </a:r>
          </a:p>
          <a:p>
            <a:pPr lvl="1"/>
            <a:r>
              <a:rPr lang="en-BE" dirty="0"/>
              <a:t>r</a:t>
            </a:r>
            <a:r>
              <a:rPr lang="fr-FR" dirty="0" err="1"/>
              <a:t>évision</a:t>
            </a:r>
            <a:r>
              <a:rPr lang="fr-FR" dirty="0"/>
              <a:t> de </a:t>
            </a:r>
            <a:r>
              <a:rPr lang="fr-FR" dirty="0" err="1"/>
              <a:t>MyBenefits</a:t>
            </a:r>
            <a:r>
              <a:rPr lang="fr-FR" dirty="0"/>
              <a:t> au regard des fonctionnalités proposées sur MyGov.be</a:t>
            </a:r>
          </a:p>
        </p:txBody>
      </p:sp>
    </p:spTree>
    <p:extLst>
      <p:ext uri="{BB962C8B-B14F-4D97-AF65-F5344CB8AC3E}">
        <p14:creationId xmlns:p14="http://schemas.microsoft.com/office/powerpoint/2010/main" val="1816256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a:t>Carte isi+</a:t>
            </a:r>
            <a:r>
              <a:rPr lang="en-BE" altLang="en-US" dirty="0"/>
              <a:t>	</a:t>
            </a:r>
            <a:r>
              <a:rPr lang="en-BE" altLang="en-US" dirty="0">
                <a:highlight>
                  <a:srgbClr val="FFFF00"/>
                </a:highlight>
              </a:rPr>
              <a:t>	</a:t>
            </a:r>
            <a:r>
              <a:rPr lang="en-BE" altLang="en-US" dirty="0"/>
              <a:t>						</a:t>
            </a:r>
            <a:endParaRPr lang="fr-BE" altLang="en-US" dirty="0"/>
          </a:p>
        </p:txBody>
      </p:sp>
      <p:sp>
        <p:nvSpPr>
          <p:cNvPr id="3" name="Content Placeholder 2"/>
          <p:cNvSpPr>
            <a:spLocks noGrp="1"/>
          </p:cNvSpPr>
          <p:nvPr>
            <p:ph idx="1"/>
          </p:nvPr>
        </p:nvSpPr>
        <p:spPr/>
        <p:txBody>
          <a:bodyPr>
            <a:normAutofit lnSpcReduction="10000"/>
          </a:bodyPr>
          <a:lstStyle/>
          <a:p>
            <a:r>
              <a:rPr lang="fr-BE" dirty="0"/>
              <a:t>2024</a:t>
            </a:r>
          </a:p>
          <a:p>
            <a:pPr lvl="1"/>
            <a:r>
              <a:rPr lang="en-BE" dirty="0"/>
              <a:t> </a:t>
            </a:r>
            <a:r>
              <a:rPr lang="fr-FR" dirty="0">
                <a:solidFill>
                  <a:srgbClr val="0070C0"/>
                </a:solidFill>
              </a:rPr>
              <a:t>2.933.565</a:t>
            </a:r>
            <a:r>
              <a:rPr lang="fr-FR" dirty="0"/>
              <a:t> cartes produites depuis le début du projet dont </a:t>
            </a:r>
            <a:r>
              <a:rPr lang="fr-FR" dirty="0">
                <a:solidFill>
                  <a:srgbClr val="0070C0"/>
                </a:solidFill>
              </a:rPr>
              <a:t>133.825</a:t>
            </a:r>
            <a:r>
              <a:rPr lang="fr-FR" dirty="0"/>
              <a:t> en 2024 </a:t>
            </a:r>
          </a:p>
          <a:p>
            <a:pPr lvl="1"/>
            <a:r>
              <a:rPr lang="fr-FR" dirty="0"/>
              <a:t>suivi des services d’émission des cartes isi+, gestion de la DB des cartes isi+, …</a:t>
            </a:r>
          </a:p>
          <a:p>
            <a:pPr lvl="1"/>
            <a:r>
              <a:rPr lang="fr-FR" dirty="0"/>
              <a:t>développement d’un service p</a:t>
            </a:r>
            <a:r>
              <a:rPr lang="en-BE" dirty="0"/>
              <a:t>our</a:t>
            </a:r>
            <a:r>
              <a:rPr lang="fr-FR" dirty="0"/>
              <a:t> l’émission de cartes isi+ digitale</a:t>
            </a:r>
            <a:r>
              <a:rPr lang="en-BE" dirty="0"/>
              <a:t>s</a:t>
            </a:r>
            <a:r>
              <a:rPr lang="fr-FR" dirty="0"/>
              <a:t> par les OA (</a:t>
            </a:r>
            <a:r>
              <a:rPr lang="en-BE" dirty="0"/>
              <a:t>1</a:t>
            </a:r>
            <a:r>
              <a:rPr lang="en-BE" baseline="30000" dirty="0"/>
              <a:t>ers</a:t>
            </a:r>
            <a:r>
              <a:rPr lang="fr-FR" dirty="0"/>
              <a:t> tests réalisés Q4-2024)</a:t>
            </a:r>
          </a:p>
          <a:p>
            <a:pPr lvl="2"/>
            <a:r>
              <a:rPr lang="fr-FR" dirty="0"/>
              <a:t>objectif des OA </a:t>
            </a:r>
            <a:r>
              <a:rPr lang="en-BE" dirty="0"/>
              <a:t>= </a:t>
            </a:r>
            <a:r>
              <a:rPr lang="fr-FR" dirty="0"/>
              <a:t>pas renouveler le contrat avec </a:t>
            </a:r>
            <a:r>
              <a:rPr lang="fr-FR" dirty="0" err="1"/>
              <a:t>Zetes</a:t>
            </a:r>
            <a:r>
              <a:rPr lang="fr-FR" dirty="0"/>
              <a:t> </a:t>
            </a:r>
            <a:r>
              <a:rPr lang="en-BE" dirty="0"/>
              <a:t>(</a:t>
            </a:r>
            <a:r>
              <a:rPr lang="en-BE" dirty="0" err="1"/>
              <a:t>contrat</a:t>
            </a:r>
            <a:r>
              <a:rPr lang="en-BE" dirty="0"/>
              <a:t> </a:t>
            </a:r>
            <a:r>
              <a:rPr lang="en-BE" dirty="0" err="1"/>
              <a:t>en</a:t>
            </a:r>
            <a:r>
              <a:rPr lang="en-BE" dirty="0"/>
              <a:t> </a:t>
            </a:r>
            <a:r>
              <a:rPr lang="en-BE" dirty="0" err="1"/>
              <a:t>cours</a:t>
            </a:r>
            <a:r>
              <a:rPr lang="en-BE" dirty="0"/>
              <a:t> </a:t>
            </a:r>
            <a:r>
              <a:rPr lang="en-BE" dirty="0" err="1"/>
              <a:t>jusqu’au</a:t>
            </a:r>
            <a:r>
              <a:rPr lang="en-BE" dirty="0"/>
              <a:t> 0</a:t>
            </a:r>
            <a:r>
              <a:rPr lang="fr-FR" dirty="0"/>
              <a:t>9/</a:t>
            </a:r>
            <a:r>
              <a:rPr lang="en-BE" dirty="0"/>
              <a:t>0</a:t>
            </a:r>
            <a:r>
              <a:rPr lang="fr-FR" dirty="0"/>
              <a:t>4/2026</a:t>
            </a:r>
            <a:r>
              <a:rPr lang="en-BE" dirty="0"/>
              <a:t>)</a:t>
            </a:r>
            <a:endParaRPr lang="fr-FR" dirty="0"/>
          </a:p>
          <a:p>
            <a:pPr lvl="2"/>
            <a:r>
              <a:rPr lang="en-BE" dirty="0"/>
              <a:t>a</a:t>
            </a:r>
            <a:r>
              <a:rPr lang="fr-FR" dirty="0"/>
              <a:t>près cette date, OA </a:t>
            </a:r>
            <a:r>
              <a:rPr lang="fr-FR" dirty="0" err="1"/>
              <a:t>émettr</a:t>
            </a:r>
            <a:r>
              <a:rPr lang="en-BE" dirty="0" err="1"/>
              <a:t>aient</a:t>
            </a:r>
            <a:r>
              <a:rPr lang="fr-FR" dirty="0"/>
              <a:t> exclusivement des cartes isi+ digitales</a:t>
            </a:r>
            <a:r>
              <a:rPr lang="en-BE" dirty="0"/>
              <a:t> (</a:t>
            </a:r>
            <a:r>
              <a:rPr lang="fr-FR" dirty="0"/>
              <a:t>option définitivement validée le 17/02/2025)</a:t>
            </a:r>
          </a:p>
          <a:p>
            <a:pPr lvl="1"/>
            <a:r>
              <a:rPr lang="fr-FR" dirty="0"/>
              <a:t>mise à disposition des cartes isi+ des enfants dans le </a:t>
            </a:r>
            <a:r>
              <a:rPr lang="fr-FR" dirty="0">
                <a:solidFill>
                  <a:srgbClr val="0070C0"/>
                </a:solidFill>
              </a:rPr>
              <a:t>Digital </a:t>
            </a:r>
            <a:r>
              <a:rPr lang="fr-FR" dirty="0" err="1">
                <a:solidFill>
                  <a:srgbClr val="0070C0"/>
                </a:solidFill>
              </a:rPr>
              <a:t>wallet</a:t>
            </a:r>
            <a:r>
              <a:rPr lang="fr-FR" dirty="0">
                <a:solidFill>
                  <a:srgbClr val="0070C0"/>
                </a:solidFill>
              </a:rPr>
              <a:t> </a:t>
            </a:r>
            <a:r>
              <a:rPr lang="fr-FR" dirty="0"/>
              <a:t>(MyGov.be) </a:t>
            </a:r>
            <a:r>
              <a:rPr lang="en-BE" dirty="0" err="1"/>
              <a:t>depuis</a:t>
            </a:r>
            <a:r>
              <a:rPr lang="en-BE" dirty="0"/>
              <a:t> le 14</a:t>
            </a:r>
            <a:r>
              <a:rPr lang="fr-FR" dirty="0"/>
              <a:t> mai 2024</a:t>
            </a:r>
          </a:p>
          <a:p>
            <a:pPr lvl="3"/>
            <a:r>
              <a:rPr lang="en-BE" sz="1800" dirty="0"/>
              <a:t> </a:t>
            </a:r>
            <a:r>
              <a:rPr lang="fr-FR" sz="1800" dirty="0">
                <a:solidFill>
                  <a:srgbClr val="0070C0"/>
                </a:solidFill>
              </a:rPr>
              <a:t>12.000</a:t>
            </a:r>
            <a:r>
              <a:rPr lang="fr-FR" sz="1800" dirty="0"/>
              <a:t> cartes isi+ téléchargées </a:t>
            </a:r>
          </a:p>
          <a:p>
            <a:pPr lvl="3"/>
            <a:r>
              <a:rPr lang="fr-FR" sz="1800" dirty="0"/>
              <a:t>possibilité pour les 2 parents de disposer d’une version digitale de la carte isi+ de leurs enfants jusqu’à 13 ans </a:t>
            </a:r>
          </a:p>
          <a:p>
            <a:pPr lvl="3"/>
            <a:r>
              <a:rPr lang="fr-FR" sz="1800" dirty="0"/>
              <a:t>modification de la règlementation afin d’introduire le format digital</a:t>
            </a:r>
          </a:p>
          <a:p>
            <a:r>
              <a:rPr lang="fr-FR" dirty="0"/>
              <a:t>2025</a:t>
            </a:r>
          </a:p>
          <a:p>
            <a:pPr lvl="1"/>
            <a:r>
              <a:rPr lang="fr-FR" dirty="0"/>
              <a:t>mise en production de l’émission par les mutualités de cartes isi+ exclusivement digitales (le cahier des charges pour la production des cartes physiques ne sera pas renouvelé)</a:t>
            </a:r>
          </a:p>
          <a:p>
            <a:pPr lvl="1"/>
            <a:endParaRPr lang="fr-FR" dirty="0"/>
          </a:p>
        </p:txBody>
      </p:sp>
    </p:spTree>
    <p:extLst>
      <p:ext uri="{BB962C8B-B14F-4D97-AF65-F5344CB8AC3E}">
        <p14:creationId xmlns:p14="http://schemas.microsoft.com/office/powerpoint/2010/main" val="1016597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838200" y="268975"/>
            <a:ext cx="10515600" cy="1325563"/>
          </a:xfrm>
          <a:noFill/>
        </p:spPr>
        <p:txBody>
          <a:bodyPr>
            <a:normAutofit/>
          </a:bodyPr>
          <a:lstStyle/>
          <a:p>
            <a:r>
              <a:rPr lang="fr-BE" altLang="en-US" dirty="0" err="1"/>
              <a:t>eBox</a:t>
            </a:r>
            <a:r>
              <a:rPr lang="fr-BE" altLang="en-US" dirty="0"/>
              <a:t> citoyen</a:t>
            </a:r>
            <a:endParaRPr lang="en-US" altLang="en-US" dirty="0">
              <a:highlight>
                <a:srgbClr val="FFFF00"/>
              </a:highlight>
            </a:endParaRPr>
          </a:p>
        </p:txBody>
      </p:sp>
      <p:sp>
        <p:nvSpPr>
          <p:cNvPr id="2" name="Content Placeholder 1"/>
          <p:cNvSpPr>
            <a:spLocks noGrp="1"/>
          </p:cNvSpPr>
          <p:nvPr>
            <p:ph idx="1"/>
          </p:nvPr>
        </p:nvSpPr>
        <p:spPr>
          <a:xfrm>
            <a:off x="838200" y="1718045"/>
            <a:ext cx="10515600" cy="4639212"/>
          </a:xfrm>
        </p:spPr>
        <p:txBody>
          <a:bodyPr>
            <a:normAutofit/>
          </a:bodyPr>
          <a:lstStyle/>
          <a:p>
            <a:r>
              <a:rPr lang="nl-NL" dirty="0"/>
              <a:t>BCSS </a:t>
            </a:r>
            <a:r>
              <a:rPr lang="fr-FR" dirty="0"/>
              <a:t>est Document Provider pour </a:t>
            </a:r>
            <a:r>
              <a:rPr lang="fr-FR" dirty="0">
                <a:solidFill>
                  <a:srgbClr val="0070C0"/>
                </a:solidFill>
              </a:rPr>
              <a:t>35</a:t>
            </a:r>
            <a:r>
              <a:rPr lang="fr-FR" dirty="0"/>
              <a:t> institutions (secteur sécurité sociale et santé)</a:t>
            </a:r>
            <a:endParaRPr lang="nl-NL" dirty="0"/>
          </a:p>
          <a:p>
            <a:r>
              <a:rPr lang="nl-NL" dirty="0"/>
              <a:t>au 31/12/202</a:t>
            </a:r>
            <a:r>
              <a:rPr lang="en-BE" dirty="0"/>
              <a:t>4</a:t>
            </a:r>
            <a:endParaRPr lang="nl-NL" dirty="0"/>
          </a:p>
          <a:p>
            <a:pPr lvl="1"/>
            <a:r>
              <a:rPr lang="nl-NL" dirty="0"/>
              <a:t>  </a:t>
            </a:r>
            <a:r>
              <a:rPr lang="nl-NL" dirty="0">
                <a:solidFill>
                  <a:srgbClr val="0070C0"/>
                </a:solidFill>
              </a:rPr>
              <a:t>213.584.681</a:t>
            </a:r>
            <a:r>
              <a:rPr lang="nl-NL" dirty="0"/>
              <a:t> </a:t>
            </a:r>
            <a:r>
              <a:rPr lang="fr-FR" dirty="0"/>
              <a:t>documents publiés via la BCSS</a:t>
            </a:r>
            <a:endParaRPr lang="nl-NL" dirty="0"/>
          </a:p>
          <a:p>
            <a:pPr lvl="1"/>
            <a:r>
              <a:rPr lang="nl-NL" dirty="0"/>
              <a:t>  </a:t>
            </a:r>
            <a:r>
              <a:rPr lang="nl-NL" dirty="0">
                <a:solidFill>
                  <a:srgbClr val="0070C0"/>
                </a:solidFill>
              </a:rPr>
              <a:t>6.055.732</a:t>
            </a:r>
            <a:r>
              <a:rPr lang="nl-NL" dirty="0"/>
              <a:t> </a:t>
            </a:r>
            <a:r>
              <a:rPr lang="fr-FR" dirty="0"/>
              <a:t>consentements digital (</a:t>
            </a:r>
            <a:r>
              <a:rPr lang="fr-FR" dirty="0" err="1"/>
              <a:t>My</a:t>
            </a:r>
            <a:r>
              <a:rPr lang="fr-FR" dirty="0"/>
              <a:t> </a:t>
            </a:r>
            <a:r>
              <a:rPr lang="fr-FR" dirty="0" err="1"/>
              <a:t>eBox</a:t>
            </a:r>
            <a:r>
              <a:rPr lang="fr-FR" dirty="0"/>
              <a:t> + </a:t>
            </a:r>
            <a:r>
              <a:rPr lang="fr-FR" dirty="0" err="1"/>
              <a:t>Doccle</a:t>
            </a:r>
            <a:r>
              <a:rPr lang="fr-FR" dirty="0"/>
              <a:t> + </a:t>
            </a:r>
            <a:r>
              <a:rPr lang="fr-FR" dirty="0" err="1"/>
              <a:t>Mijn</a:t>
            </a:r>
            <a:r>
              <a:rPr lang="fr-FR" dirty="0"/>
              <a:t> </a:t>
            </a:r>
            <a:r>
              <a:rPr lang="fr-FR" dirty="0" err="1"/>
              <a:t>BurgerProfile</a:t>
            </a:r>
            <a:r>
              <a:rPr lang="fr-FR" dirty="0"/>
              <a:t> + KBC + </a:t>
            </a:r>
            <a:r>
              <a:rPr lang="fr-FR" dirty="0" err="1"/>
              <a:t>IRISbox</a:t>
            </a:r>
            <a:r>
              <a:rPr lang="fr-FR" dirty="0"/>
              <a:t> + </a:t>
            </a:r>
            <a:r>
              <a:rPr lang="fr-FR" dirty="0" err="1"/>
              <a:t>Trusto</a:t>
            </a:r>
            <a:r>
              <a:rPr lang="fr-FR" dirty="0"/>
              <a:t>)</a:t>
            </a:r>
            <a:endParaRPr lang="nl-NL" dirty="0"/>
          </a:p>
          <a:p>
            <a:pPr lvl="1"/>
            <a:r>
              <a:rPr lang="nl-NL" dirty="0"/>
              <a:t>  </a:t>
            </a:r>
            <a:r>
              <a:rPr lang="nl-NL" dirty="0">
                <a:solidFill>
                  <a:srgbClr val="0070C0"/>
                </a:solidFill>
              </a:rPr>
              <a:t>3.865.742</a:t>
            </a:r>
            <a:r>
              <a:rPr lang="nl-NL" dirty="0"/>
              <a:t> </a:t>
            </a:r>
            <a:r>
              <a:rPr lang="nl-NL" dirty="0" err="1"/>
              <a:t>activations</a:t>
            </a:r>
            <a:r>
              <a:rPr lang="nl-NL" dirty="0"/>
              <a:t> </a:t>
            </a:r>
            <a:r>
              <a:rPr lang="nl-NL" dirty="0" err="1"/>
              <a:t>uniques</a:t>
            </a:r>
            <a:r>
              <a:rPr lang="nl-NL" dirty="0"/>
              <a:t> = </a:t>
            </a:r>
            <a:r>
              <a:rPr lang="en-BE" dirty="0">
                <a:solidFill>
                  <a:srgbClr val="0070C0"/>
                </a:solidFill>
              </a:rPr>
              <a:t>40</a:t>
            </a:r>
            <a:r>
              <a:rPr lang="nl-NL" dirty="0">
                <a:solidFill>
                  <a:srgbClr val="0070C0"/>
                </a:solidFill>
              </a:rPr>
              <a:t>,</a:t>
            </a:r>
            <a:r>
              <a:rPr lang="en-BE" dirty="0">
                <a:solidFill>
                  <a:srgbClr val="0070C0"/>
                </a:solidFill>
              </a:rPr>
              <a:t>9</a:t>
            </a:r>
            <a:r>
              <a:rPr lang="nl-NL" dirty="0">
                <a:solidFill>
                  <a:srgbClr val="0070C0"/>
                </a:solidFill>
              </a:rPr>
              <a:t> %</a:t>
            </a:r>
            <a:r>
              <a:rPr lang="nl-NL" dirty="0"/>
              <a:t> de la </a:t>
            </a:r>
            <a:r>
              <a:rPr lang="nl-NL" dirty="0" err="1"/>
              <a:t>population</a:t>
            </a:r>
            <a:r>
              <a:rPr lang="nl-NL" dirty="0"/>
              <a:t> </a:t>
            </a:r>
            <a:r>
              <a:rPr lang="nl-NL" dirty="0" err="1"/>
              <a:t>cible</a:t>
            </a:r>
            <a:r>
              <a:rPr lang="nl-NL" dirty="0"/>
              <a:t> (9.</a:t>
            </a:r>
            <a:r>
              <a:rPr lang="en-BE" dirty="0"/>
              <a:t>433</a:t>
            </a:r>
            <a:r>
              <a:rPr lang="nl-NL" dirty="0"/>
              <a:t>.</a:t>
            </a:r>
            <a:r>
              <a:rPr lang="en-BE" dirty="0"/>
              <a:t>012</a:t>
            </a:r>
            <a:r>
              <a:rPr lang="nl-NL" dirty="0"/>
              <a:t> </a:t>
            </a:r>
            <a:r>
              <a:rPr lang="nl-NL" dirty="0" err="1"/>
              <a:t>belges</a:t>
            </a:r>
            <a:r>
              <a:rPr lang="nl-NL" dirty="0"/>
              <a:t> de 18 </a:t>
            </a:r>
            <a:r>
              <a:rPr lang="nl-NL" dirty="0" err="1"/>
              <a:t>ans</a:t>
            </a:r>
            <a:r>
              <a:rPr lang="nl-NL" dirty="0"/>
              <a:t> et +)</a:t>
            </a:r>
          </a:p>
          <a:p>
            <a:r>
              <a:rPr lang="fr-FR" dirty="0"/>
              <a:t>implémentations suite aux adaptation</a:t>
            </a:r>
            <a:r>
              <a:rPr lang="en-BE" dirty="0"/>
              <a:t>s</a:t>
            </a:r>
            <a:r>
              <a:rPr lang="fr-FR" dirty="0"/>
              <a:t> de la loi </a:t>
            </a:r>
            <a:r>
              <a:rPr lang="fr-FR" dirty="0" err="1"/>
              <a:t>eBox</a:t>
            </a:r>
            <a:r>
              <a:rPr lang="fr-FR" dirty="0"/>
              <a:t> en 2023</a:t>
            </a:r>
          </a:p>
          <a:p>
            <a:pPr lvl="1"/>
            <a:r>
              <a:rPr lang="fr-FR" b="0" i="0" u="none" strike="noStrike" baseline="0" dirty="0">
                <a:solidFill>
                  <a:srgbClr val="000000"/>
                </a:solidFill>
              </a:rPr>
              <a:t>  ancrage juridique d’une réponse du citoyen ou de l’entreprise à un message eBox</a:t>
            </a:r>
            <a:endParaRPr lang="nl-NL" dirty="0"/>
          </a:p>
          <a:p>
            <a:pPr lvl="1"/>
            <a:r>
              <a:rPr lang="fr-FR" dirty="0">
                <a:solidFill>
                  <a:srgbClr val="000000"/>
                </a:solidFill>
              </a:rPr>
              <a:t>  utilisation obligatoire de l’eBox par les entreprises au plus tard à partir du 1</a:t>
            </a:r>
            <a:r>
              <a:rPr lang="fr-FR" baseline="30000" dirty="0">
                <a:solidFill>
                  <a:srgbClr val="000000"/>
                </a:solidFill>
              </a:rPr>
              <a:t>er</a:t>
            </a:r>
            <a:r>
              <a:rPr lang="fr-FR" dirty="0">
                <a:solidFill>
                  <a:srgbClr val="000000"/>
                </a:solidFill>
              </a:rPr>
              <a:t> janvier 2025</a:t>
            </a:r>
            <a:endParaRPr lang="nl-NL" dirty="0"/>
          </a:p>
          <a:p>
            <a:pPr lvl="1"/>
            <a:r>
              <a:rPr lang="fr-FR" dirty="0">
                <a:solidFill>
                  <a:srgbClr val="000000"/>
                </a:solidFill>
              </a:rPr>
              <a:t>  utilisation obligatoire de l’eBox comme canal de communication en fonction de la volumétrie </a:t>
            </a:r>
            <a:endParaRPr lang="nl-NL" dirty="0"/>
          </a:p>
          <a:p>
            <a:pPr marL="628650" lvl="1" indent="-268288"/>
            <a:r>
              <a:rPr lang="fr-FR" dirty="0">
                <a:solidFill>
                  <a:srgbClr val="000000"/>
                </a:solidFill>
              </a:rPr>
              <a:t>adoption de mesures pour maximiser la probabilité que les messages envoyés dans l’eBox soient  effectivement lus</a:t>
            </a:r>
            <a:endParaRPr lang="nl-NL" dirty="0"/>
          </a:p>
          <a:p>
            <a:r>
              <a:rPr lang="fr-FR" b="0" i="0" u="none" strike="noStrike" baseline="0" dirty="0">
                <a:solidFill>
                  <a:srgbClr val="000000"/>
                </a:solidFill>
                <a:latin typeface="+mn-lt"/>
              </a:rPr>
              <a:t>intégration </a:t>
            </a:r>
            <a:r>
              <a:rPr lang="fr-FR" b="0" i="0" u="none" strike="noStrike" baseline="0" dirty="0" err="1">
                <a:solidFill>
                  <a:srgbClr val="000000"/>
                </a:solidFill>
                <a:latin typeface="+mn-lt"/>
              </a:rPr>
              <a:t>eBox</a:t>
            </a:r>
            <a:r>
              <a:rPr lang="fr-FR" b="0" i="0" u="none" strike="noStrike" baseline="0" dirty="0">
                <a:solidFill>
                  <a:srgbClr val="000000"/>
                </a:solidFill>
                <a:latin typeface="+mn-lt"/>
              </a:rPr>
              <a:t> citoyen dans le système des mandats eGov3.0</a:t>
            </a:r>
          </a:p>
        </p:txBody>
      </p:sp>
    </p:spTree>
    <p:extLst>
      <p:ext uri="{BB962C8B-B14F-4D97-AF65-F5344CB8AC3E}">
        <p14:creationId xmlns:p14="http://schemas.microsoft.com/office/powerpoint/2010/main" val="3316232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a:t>Handicap</a:t>
            </a:r>
            <a:endParaRPr lang="en-US" dirty="0">
              <a:highlight>
                <a:srgbClr val="FFFF00"/>
              </a:highlight>
            </a:endParaRPr>
          </a:p>
        </p:txBody>
      </p:sp>
      <p:sp>
        <p:nvSpPr>
          <p:cNvPr id="3" name="Content Placeholder 2"/>
          <p:cNvSpPr>
            <a:spLocks noGrp="1"/>
          </p:cNvSpPr>
          <p:nvPr>
            <p:ph idx="1"/>
          </p:nvPr>
        </p:nvSpPr>
        <p:spPr>
          <a:xfrm>
            <a:off x="838199" y="1718044"/>
            <a:ext cx="10636045" cy="4756497"/>
          </a:xfrm>
        </p:spPr>
        <p:txBody>
          <a:bodyPr>
            <a:normAutofit/>
          </a:bodyPr>
          <a:lstStyle/>
          <a:p>
            <a:r>
              <a:rPr lang="en-US" dirty="0"/>
              <a:t>2024</a:t>
            </a:r>
          </a:p>
          <a:p>
            <a:pPr lvl="1"/>
            <a:r>
              <a:rPr lang="en-US" dirty="0" err="1"/>
              <a:t>ajout</a:t>
            </a:r>
            <a:r>
              <a:rPr lang="en-US" dirty="0"/>
              <a:t> des </a:t>
            </a:r>
            <a:r>
              <a:rPr lang="en-BE" dirty="0" err="1"/>
              <a:t>Organismes</a:t>
            </a:r>
            <a:r>
              <a:rPr lang="en-BE" dirty="0"/>
              <a:t> </a:t>
            </a:r>
            <a:r>
              <a:rPr lang="en-BE" dirty="0" err="1"/>
              <a:t>Assureurs</a:t>
            </a:r>
            <a:r>
              <a:rPr lang="en-BE" dirty="0"/>
              <a:t> </a:t>
            </a:r>
            <a:r>
              <a:rPr lang="en-BE" dirty="0" err="1"/>
              <a:t>Wallons</a:t>
            </a:r>
            <a:r>
              <a:rPr lang="en-BE" dirty="0"/>
              <a:t> (</a:t>
            </a:r>
            <a:r>
              <a:rPr lang="en-US" dirty="0"/>
              <a:t>OAW</a:t>
            </a:r>
            <a:r>
              <a:rPr lang="en-BE" dirty="0"/>
              <a:t>)</a:t>
            </a:r>
            <a:r>
              <a:rPr lang="en-US" dirty="0"/>
              <a:t> </a:t>
            </a:r>
            <a:r>
              <a:rPr lang="en-US" dirty="0" err="1"/>
              <a:t>comme</a:t>
            </a:r>
            <a:r>
              <a:rPr lang="en-US" dirty="0"/>
              <a:t> source </a:t>
            </a:r>
            <a:r>
              <a:rPr lang="en-US" dirty="0" err="1"/>
              <a:t>authentique</a:t>
            </a:r>
            <a:r>
              <a:rPr lang="en-US" dirty="0"/>
              <a:t> pour les notifications de handicap</a:t>
            </a:r>
          </a:p>
          <a:p>
            <a:pPr lvl="1"/>
            <a:r>
              <a:rPr lang="en-US" dirty="0" err="1"/>
              <a:t>automatisation</a:t>
            </a:r>
            <a:r>
              <a:rPr lang="en-US" dirty="0"/>
              <a:t> du </a:t>
            </a:r>
            <a:r>
              <a:rPr lang="en-US" dirty="0" err="1"/>
              <a:t>renouvellement</a:t>
            </a:r>
            <a:r>
              <a:rPr lang="en-US" dirty="0"/>
              <a:t> et de </a:t>
            </a:r>
            <a:r>
              <a:rPr lang="en-US" dirty="0" err="1"/>
              <a:t>l’octroi</a:t>
            </a:r>
            <a:r>
              <a:rPr lang="en-US" dirty="0"/>
              <a:t> des </a:t>
            </a:r>
            <a:r>
              <a:rPr lang="en-US" dirty="0" err="1"/>
              <a:t>cartes</a:t>
            </a:r>
            <a:r>
              <a:rPr lang="en-US" dirty="0"/>
              <a:t> EDC</a:t>
            </a:r>
          </a:p>
          <a:p>
            <a:pPr lvl="1"/>
            <a:r>
              <a:rPr lang="en-US" dirty="0" err="1"/>
              <a:t>déploiement</a:t>
            </a:r>
            <a:r>
              <a:rPr lang="en-US" dirty="0"/>
              <a:t> du champ </a:t>
            </a:r>
            <a:r>
              <a:rPr lang="en-US" dirty="0" err="1"/>
              <a:t>BIIReady</a:t>
            </a:r>
            <a:r>
              <a:rPr lang="en-US" dirty="0"/>
              <a:t> dans les flux de notifications pour le handicap chez </a:t>
            </a:r>
            <a:r>
              <a:rPr lang="en-US" dirty="0" err="1"/>
              <a:t>l’enfant</a:t>
            </a:r>
            <a:r>
              <a:rPr lang="en-US" dirty="0"/>
              <a:t> (pathologies </a:t>
            </a:r>
            <a:r>
              <a:rPr lang="en-US" dirty="0" err="1"/>
              <a:t>spécifiques</a:t>
            </a:r>
            <a:r>
              <a:rPr lang="en-US" dirty="0"/>
              <a:t> </a:t>
            </a:r>
            <a:r>
              <a:rPr lang="en-US" dirty="0" err="1"/>
              <a:t>octroyant</a:t>
            </a:r>
            <a:r>
              <a:rPr lang="en-US" dirty="0"/>
              <a:t> un droit)</a:t>
            </a:r>
            <a:endParaRPr lang="en-BE" dirty="0"/>
          </a:p>
          <a:p>
            <a:pPr lvl="1"/>
            <a:r>
              <a:rPr lang="en-BE" dirty="0"/>
              <a:t>f</a:t>
            </a:r>
            <a:r>
              <a:rPr lang="fr-FR" dirty="0"/>
              <a:t>in de la migration de </a:t>
            </a:r>
            <a:r>
              <a:rPr lang="fr-FR" dirty="0" err="1"/>
              <a:t>Handiservice</a:t>
            </a:r>
            <a:r>
              <a:rPr lang="fr-FR" dirty="0"/>
              <a:t> vers </a:t>
            </a:r>
            <a:r>
              <a:rPr lang="fr-FR" dirty="0" err="1"/>
              <a:t>Handiservice</a:t>
            </a:r>
            <a:r>
              <a:rPr lang="fr-FR" dirty="0"/>
              <a:t> V2 pour la Wallonie et Bruxelles</a:t>
            </a:r>
            <a:endParaRPr lang="en-US" dirty="0"/>
          </a:p>
          <a:p>
            <a:r>
              <a:rPr lang="en-US" dirty="0"/>
              <a:t>202</a:t>
            </a:r>
            <a:r>
              <a:rPr lang="en-BE" dirty="0"/>
              <a:t>5</a:t>
            </a:r>
            <a:endParaRPr lang="en-US" dirty="0"/>
          </a:p>
          <a:p>
            <a:pPr lvl="1"/>
            <a:r>
              <a:rPr lang="en-BE" dirty="0"/>
              <a:t>f</a:t>
            </a:r>
            <a:r>
              <a:rPr lang="fr-FR" dirty="0"/>
              <a:t>in de la migration de </a:t>
            </a:r>
            <a:r>
              <a:rPr lang="fr-FR" dirty="0" err="1"/>
              <a:t>Handiservice</a:t>
            </a:r>
            <a:r>
              <a:rPr lang="fr-FR" dirty="0"/>
              <a:t> vers </a:t>
            </a:r>
            <a:r>
              <a:rPr lang="fr-FR" dirty="0" err="1"/>
              <a:t>Handiservice</a:t>
            </a:r>
            <a:r>
              <a:rPr lang="fr-FR" dirty="0"/>
              <a:t> V2 pour les CPAS</a:t>
            </a:r>
          </a:p>
          <a:p>
            <a:pPr lvl="1"/>
            <a:r>
              <a:rPr lang="en-BE" dirty="0"/>
              <a:t>a</a:t>
            </a:r>
            <a:r>
              <a:rPr lang="fr-FR" dirty="0" err="1"/>
              <a:t>jout</a:t>
            </a:r>
            <a:r>
              <a:rPr lang="fr-FR" dirty="0"/>
              <a:t> des OAW au projet EDC</a:t>
            </a:r>
          </a:p>
          <a:p>
            <a:pPr lvl="1"/>
            <a:r>
              <a:rPr lang="en-BE" dirty="0"/>
              <a:t>d</a:t>
            </a:r>
            <a:r>
              <a:rPr lang="fr-FR" dirty="0" err="1"/>
              <a:t>iscussions</a:t>
            </a:r>
            <a:r>
              <a:rPr lang="fr-FR" dirty="0"/>
              <a:t> autour de l’exposition des données </a:t>
            </a:r>
            <a:r>
              <a:rPr lang="fr-FR" dirty="0" err="1"/>
              <a:t>BelRAI</a:t>
            </a:r>
            <a:r>
              <a:rPr lang="fr-FR" dirty="0"/>
              <a:t> dans le cadre de la reconnaissance du handicap</a:t>
            </a:r>
          </a:p>
          <a:p>
            <a:pPr lvl="1"/>
            <a:r>
              <a:rPr lang="en-BE" dirty="0"/>
              <a:t>d</a:t>
            </a:r>
            <a:r>
              <a:rPr lang="fr-FR" dirty="0" err="1"/>
              <a:t>iscussions</a:t>
            </a:r>
            <a:r>
              <a:rPr lang="fr-FR" dirty="0"/>
              <a:t> autour de l’exposition des données liées aux reconnaissances émises par des organes judiciaires (tribunaux du travail,…)</a:t>
            </a:r>
          </a:p>
        </p:txBody>
      </p:sp>
    </p:spTree>
    <p:extLst>
      <p:ext uri="{BB962C8B-B14F-4D97-AF65-F5344CB8AC3E}">
        <p14:creationId xmlns:p14="http://schemas.microsoft.com/office/powerpoint/2010/main" val="3991757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noFill/>
        </p:spPr>
        <p:txBody>
          <a:bodyPr/>
          <a:lstStyle/>
          <a:p>
            <a:r>
              <a:rPr lang="fr-BE" altLang="en-US" dirty="0" err="1"/>
              <a:t>Facts</a:t>
            </a:r>
            <a:r>
              <a:rPr lang="fr-BE" altLang="en-US" dirty="0"/>
              <a:t> &amp; Figures 202</a:t>
            </a:r>
            <a:r>
              <a:rPr lang="en-BE" altLang="en-US" dirty="0"/>
              <a:t>4	</a:t>
            </a:r>
            <a:endParaRPr lang="en-US" altLang="en-US" dirty="0"/>
          </a:p>
        </p:txBody>
      </p:sp>
      <p:sp>
        <p:nvSpPr>
          <p:cNvPr id="16387" name="Content Placeholder 2"/>
          <p:cNvSpPr>
            <a:spLocks noGrp="1"/>
          </p:cNvSpPr>
          <p:nvPr>
            <p:ph idx="1"/>
          </p:nvPr>
        </p:nvSpPr>
        <p:spPr/>
        <p:txBody>
          <a:bodyPr>
            <a:normAutofit/>
          </a:bodyPr>
          <a:lstStyle/>
          <a:p>
            <a:r>
              <a:rPr lang="fr-BE" altLang="en-US" dirty="0"/>
              <a:t>cellule identification</a:t>
            </a:r>
          </a:p>
          <a:p>
            <a:pPr lvl="1"/>
            <a:r>
              <a:rPr lang="fr-BE" altLang="en-US" dirty="0"/>
              <a:t>demandes arrivées par flux</a:t>
            </a:r>
          </a:p>
          <a:p>
            <a:pPr lvl="2"/>
            <a:r>
              <a:rPr lang="fr-FR" altLang="en-US" sz="1800" dirty="0"/>
              <a:t> </a:t>
            </a:r>
            <a:r>
              <a:rPr lang="fr-FR" altLang="en-US" sz="1800" dirty="0">
                <a:solidFill>
                  <a:srgbClr val="0070C0"/>
                </a:solidFill>
              </a:rPr>
              <a:t>27.362 </a:t>
            </a:r>
            <a:r>
              <a:rPr lang="fr-FR" altLang="en-US" sz="1800" dirty="0"/>
              <a:t> updates validés (11.048 en 202</a:t>
            </a:r>
            <a:r>
              <a:rPr lang="en-BE" altLang="en-US" sz="1800" dirty="0"/>
              <a:t>3</a:t>
            </a:r>
            <a:r>
              <a:rPr lang="fr-FR" altLang="en-US" sz="1800" dirty="0"/>
              <a:t>)</a:t>
            </a:r>
          </a:p>
          <a:p>
            <a:pPr lvl="2"/>
            <a:r>
              <a:rPr lang="fr-FR" altLang="en-US" sz="1800" dirty="0"/>
              <a:t> </a:t>
            </a:r>
            <a:r>
              <a:rPr lang="fr-FR" altLang="en-US" sz="1800" dirty="0">
                <a:solidFill>
                  <a:srgbClr val="0070C0"/>
                </a:solidFill>
              </a:rPr>
              <a:t>7</a:t>
            </a:r>
            <a:r>
              <a:rPr lang="en-BE" altLang="en-US" sz="1800" dirty="0">
                <a:solidFill>
                  <a:srgbClr val="0070C0"/>
                </a:solidFill>
              </a:rPr>
              <a:t>8</a:t>
            </a:r>
            <a:r>
              <a:rPr lang="fr-FR" altLang="en-US" sz="1800" dirty="0">
                <a:solidFill>
                  <a:srgbClr val="0070C0"/>
                </a:solidFill>
              </a:rPr>
              <a:t>.6</a:t>
            </a:r>
            <a:r>
              <a:rPr lang="en-BE" altLang="en-US" sz="1800" dirty="0">
                <a:solidFill>
                  <a:srgbClr val="0070C0"/>
                </a:solidFill>
              </a:rPr>
              <a:t>89</a:t>
            </a:r>
            <a:r>
              <a:rPr lang="fr-FR" altLang="en-US" sz="1800" dirty="0"/>
              <a:t> demandes de remplacement validées (73.666 en 202</a:t>
            </a:r>
            <a:r>
              <a:rPr lang="en-BE" altLang="en-US" sz="1800" dirty="0"/>
              <a:t>3</a:t>
            </a:r>
            <a:r>
              <a:rPr lang="fr-FR" altLang="en-US" sz="1800" dirty="0"/>
              <a:t>) </a:t>
            </a:r>
          </a:p>
          <a:p>
            <a:pPr lvl="2"/>
            <a:r>
              <a:rPr lang="fr-FR" altLang="en-US" sz="1800" dirty="0"/>
              <a:t> </a:t>
            </a:r>
            <a:r>
              <a:rPr lang="en-BE" altLang="en-US" sz="1800" dirty="0">
                <a:solidFill>
                  <a:srgbClr val="0070C0"/>
                </a:solidFill>
              </a:rPr>
              <a:t>24</a:t>
            </a:r>
            <a:r>
              <a:rPr lang="fr-FR" altLang="en-US" sz="1800" dirty="0">
                <a:solidFill>
                  <a:srgbClr val="0070C0"/>
                </a:solidFill>
              </a:rPr>
              <a:t>.</a:t>
            </a:r>
            <a:r>
              <a:rPr lang="en-BE" altLang="en-US" sz="1800" dirty="0">
                <a:solidFill>
                  <a:srgbClr val="0070C0"/>
                </a:solidFill>
              </a:rPr>
              <a:t>962</a:t>
            </a:r>
            <a:r>
              <a:rPr lang="fr-FR" altLang="en-US" sz="1800" dirty="0"/>
              <a:t> adresses provisoires RAD importées (15.814 en 202</a:t>
            </a:r>
            <a:r>
              <a:rPr lang="en-BE" altLang="en-US" sz="1800" dirty="0"/>
              <a:t>3</a:t>
            </a:r>
            <a:r>
              <a:rPr lang="fr-FR" altLang="en-US" sz="1800" dirty="0"/>
              <a:t>)</a:t>
            </a:r>
          </a:p>
          <a:p>
            <a:pPr lvl="1"/>
            <a:r>
              <a:rPr lang="fr-BE" altLang="en-US" dirty="0"/>
              <a:t>demandes arrivées par email</a:t>
            </a:r>
          </a:p>
          <a:p>
            <a:pPr lvl="2"/>
            <a:r>
              <a:rPr lang="fr-BE" altLang="en-US" sz="1800" dirty="0"/>
              <a:t> </a:t>
            </a:r>
            <a:r>
              <a:rPr lang="en-BE" altLang="en-US" sz="1800" dirty="0">
                <a:solidFill>
                  <a:srgbClr val="0070C0"/>
                </a:solidFill>
              </a:rPr>
              <a:t>7</a:t>
            </a:r>
            <a:r>
              <a:rPr lang="fr-FR" altLang="en-US" sz="1800" dirty="0">
                <a:solidFill>
                  <a:srgbClr val="0070C0"/>
                </a:solidFill>
              </a:rPr>
              <a:t>.</a:t>
            </a:r>
            <a:r>
              <a:rPr lang="en-BE" altLang="en-US" sz="1800" dirty="0">
                <a:solidFill>
                  <a:srgbClr val="0070C0"/>
                </a:solidFill>
              </a:rPr>
              <a:t>212</a:t>
            </a:r>
            <a:r>
              <a:rPr lang="fr-FR" altLang="en-US" sz="1800" dirty="0">
                <a:solidFill>
                  <a:srgbClr val="008CB2"/>
                </a:solidFill>
              </a:rPr>
              <a:t> </a:t>
            </a:r>
            <a:r>
              <a:rPr lang="fr-FR" altLang="en-US" sz="1800" dirty="0"/>
              <a:t>BIS créés (2.849 en 202</a:t>
            </a:r>
            <a:r>
              <a:rPr lang="en-BE" altLang="en-US" sz="1800" dirty="0"/>
              <a:t>3 et</a:t>
            </a:r>
            <a:r>
              <a:rPr lang="fr-BE" altLang="en-US" sz="1800" dirty="0"/>
              <a:t> 7.046 en 2022</a:t>
            </a:r>
            <a:r>
              <a:rPr lang="fr-FR" altLang="en-US" sz="1800" dirty="0"/>
              <a:t>)</a:t>
            </a:r>
          </a:p>
          <a:p>
            <a:pPr lvl="2"/>
            <a:r>
              <a:rPr lang="fr-FR" altLang="en-US" sz="1800" dirty="0"/>
              <a:t> appels directs aux flux </a:t>
            </a:r>
          </a:p>
          <a:p>
            <a:pPr marL="990600" lvl="3" indent="-179388"/>
            <a:r>
              <a:rPr lang="fr-FR" altLang="en-US" sz="1800" dirty="0"/>
              <a:t>update </a:t>
            </a:r>
            <a:r>
              <a:rPr lang="en-BE" altLang="en-US" sz="1800" dirty="0">
                <a:solidFill>
                  <a:srgbClr val="0070C0"/>
                </a:solidFill>
              </a:rPr>
              <a:t>554</a:t>
            </a:r>
            <a:r>
              <a:rPr lang="fr-FR" altLang="en-US" sz="1800" dirty="0">
                <a:solidFill>
                  <a:srgbClr val="0070C0"/>
                </a:solidFill>
              </a:rPr>
              <a:t>.</a:t>
            </a:r>
            <a:r>
              <a:rPr lang="en-BE" altLang="en-US" sz="1800" dirty="0">
                <a:solidFill>
                  <a:srgbClr val="0070C0"/>
                </a:solidFill>
              </a:rPr>
              <a:t>550</a:t>
            </a:r>
            <a:r>
              <a:rPr lang="fr-FR" altLang="en-US" sz="1800" dirty="0"/>
              <a:t> (748.782 en 202</a:t>
            </a:r>
            <a:r>
              <a:rPr lang="en-BE" altLang="en-US" sz="1800" dirty="0"/>
              <a:t>3</a:t>
            </a:r>
            <a:r>
              <a:rPr lang="fr-FR" altLang="en-US" sz="1800" dirty="0"/>
              <a:t>) : permet de demander la mise à jour d’un BIS ou RAD</a:t>
            </a:r>
          </a:p>
          <a:p>
            <a:pPr marL="990600" lvl="3" indent="-180975"/>
            <a:r>
              <a:rPr lang="fr-FR" altLang="en-US" sz="1800" dirty="0" err="1"/>
              <a:t>register</a:t>
            </a:r>
            <a:r>
              <a:rPr lang="fr-FR" altLang="en-US" sz="1800" dirty="0"/>
              <a:t> </a:t>
            </a:r>
            <a:r>
              <a:rPr lang="fr-FR" altLang="en-US" sz="1800" dirty="0">
                <a:solidFill>
                  <a:srgbClr val="0070C0"/>
                </a:solidFill>
              </a:rPr>
              <a:t>1.</a:t>
            </a:r>
            <a:r>
              <a:rPr lang="en-BE" altLang="en-US" sz="1800" dirty="0">
                <a:solidFill>
                  <a:srgbClr val="0070C0"/>
                </a:solidFill>
              </a:rPr>
              <a:t>283</a:t>
            </a:r>
            <a:r>
              <a:rPr lang="fr-FR" altLang="en-US" sz="1800" dirty="0">
                <a:solidFill>
                  <a:srgbClr val="0070C0"/>
                </a:solidFill>
              </a:rPr>
              <a:t>.</a:t>
            </a:r>
            <a:r>
              <a:rPr lang="en-BE" altLang="en-US" sz="1800" dirty="0">
                <a:solidFill>
                  <a:srgbClr val="0070C0"/>
                </a:solidFill>
              </a:rPr>
              <a:t>39</a:t>
            </a:r>
            <a:r>
              <a:rPr lang="fr-FR" altLang="en-US" sz="1800" dirty="0">
                <a:solidFill>
                  <a:srgbClr val="0070C0"/>
                </a:solidFill>
              </a:rPr>
              <a:t>6</a:t>
            </a:r>
            <a:r>
              <a:rPr lang="fr-FR" altLang="en-US" sz="1800" dirty="0"/>
              <a:t> (1.474.576 en 202</a:t>
            </a:r>
            <a:r>
              <a:rPr lang="en-BE" altLang="en-US" sz="1800" dirty="0"/>
              <a:t>3</a:t>
            </a:r>
            <a:r>
              <a:rPr lang="fr-FR" altLang="en-US" sz="1800" dirty="0"/>
              <a:t>) : permet de créer un BIS si aucun match n’a été trouvé</a:t>
            </a:r>
          </a:p>
        </p:txBody>
      </p:sp>
    </p:spTree>
    <p:extLst>
      <p:ext uri="{BB962C8B-B14F-4D97-AF65-F5344CB8AC3E}">
        <p14:creationId xmlns:p14="http://schemas.microsoft.com/office/powerpoint/2010/main" val="4043793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OCMW’s</a:t>
            </a:r>
            <a:endParaRPr lang="en-US" strike="sngStrike" dirty="0">
              <a:highlight>
                <a:srgbClr val="FFFF00"/>
              </a:highlight>
            </a:endParaRPr>
          </a:p>
        </p:txBody>
      </p:sp>
      <p:sp>
        <p:nvSpPr>
          <p:cNvPr id="3" name="Content Placeholder 2"/>
          <p:cNvSpPr>
            <a:spLocks noGrp="1"/>
          </p:cNvSpPr>
          <p:nvPr>
            <p:ph idx="1"/>
          </p:nvPr>
        </p:nvSpPr>
        <p:spPr>
          <a:xfrm>
            <a:off x="838200" y="1718045"/>
            <a:ext cx="10515600" cy="4978030"/>
          </a:xfrm>
        </p:spPr>
        <p:txBody>
          <a:bodyPr>
            <a:normAutofit/>
          </a:bodyPr>
          <a:lstStyle/>
          <a:p>
            <a:r>
              <a:rPr lang="nl-NL" dirty="0"/>
              <a:t>2024</a:t>
            </a:r>
          </a:p>
          <a:p>
            <a:pPr lvl="1"/>
            <a:r>
              <a:rPr lang="nl-NL" dirty="0"/>
              <a:t>vanaf maart 2024 verplichte inschrijving bij VDAB voor </a:t>
            </a:r>
            <a:r>
              <a:rPr lang="nl-NL" dirty="0" err="1"/>
              <a:t>leefloners</a:t>
            </a:r>
            <a:r>
              <a:rPr lang="nl-NL" dirty="0"/>
              <a:t> om activeringsgraad te verhogen</a:t>
            </a:r>
          </a:p>
          <a:p>
            <a:pPr lvl="1"/>
            <a:r>
              <a:rPr lang="nl-NL" dirty="0"/>
              <a:t>OCMW online</a:t>
            </a:r>
            <a:r>
              <a:rPr lang="nl-BE" dirty="0"/>
              <a:t>: elektronische steunaanvraag bij OCMW</a:t>
            </a:r>
          </a:p>
          <a:p>
            <a:pPr lvl="1"/>
            <a:r>
              <a:rPr lang="nl-BE" dirty="0"/>
              <a:t>voorbereiding f</a:t>
            </a:r>
            <a:r>
              <a:rPr lang="en-BE" dirty="0" err="1"/>
              <a:t>usies</a:t>
            </a:r>
            <a:r>
              <a:rPr lang="en-BE" dirty="0"/>
              <a:t> </a:t>
            </a:r>
            <a:r>
              <a:rPr lang="nl-BE" dirty="0"/>
              <a:t>gemeenten </a:t>
            </a:r>
            <a:r>
              <a:rPr lang="en-BE" dirty="0" err="1"/>
              <a:t>volgens</a:t>
            </a:r>
            <a:r>
              <a:rPr lang="en-BE" dirty="0"/>
              <a:t> </a:t>
            </a:r>
            <a:r>
              <a:rPr lang="en-BE" dirty="0" err="1"/>
              <a:t>verschillende</a:t>
            </a:r>
            <a:r>
              <a:rPr lang="en-BE" dirty="0"/>
              <a:t> scenario’s </a:t>
            </a:r>
            <a:r>
              <a:rPr lang="nl-BE" dirty="0"/>
              <a:t>per 1 januari 2025 met minimale impact op de werking van de </a:t>
            </a:r>
            <a:r>
              <a:rPr lang="nl-BE" dirty="0" err="1"/>
              <a:t>OCMW’s</a:t>
            </a:r>
            <a:endParaRPr lang="nl-BE" dirty="0"/>
          </a:p>
          <a:p>
            <a:pPr lvl="1"/>
            <a:r>
              <a:rPr lang="nl-NL" dirty="0" err="1"/>
              <a:t>PrimaVera</a:t>
            </a:r>
            <a:r>
              <a:rPr lang="nl-NL" dirty="0"/>
              <a:t>: intelligente berekeningstool om op basis van de bestaansmiddelen van de aanvrager het recht op leefloon en het bedrag te simuleren</a:t>
            </a:r>
          </a:p>
          <a:p>
            <a:pPr lvl="1"/>
            <a:r>
              <a:rPr lang="nl-NL" dirty="0"/>
              <a:t>ontsluiten van periodes en bedragen arbeidsongeschiktheid door ziekte bij de verzekeringsinstellingen</a:t>
            </a:r>
            <a:endParaRPr lang="en-BE" dirty="0"/>
          </a:p>
          <a:p>
            <a:r>
              <a:rPr lang="nl-BE" dirty="0"/>
              <a:t>2025</a:t>
            </a:r>
          </a:p>
          <a:p>
            <a:pPr lvl="1"/>
            <a:r>
              <a:rPr lang="nl-BE" dirty="0"/>
              <a:t>a</a:t>
            </a:r>
            <a:r>
              <a:rPr lang="en-BE" dirty="0" err="1"/>
              <a:t>utomatisch</a:t>
            </a:r>
            <a:r>
              <a:rPr lang="en-BE" dirty="0"/>
              <a:t> </a:t>
            </a:r>
            <a:r>
              <a:rPr lang="en-BE" dirty="0" err="1"/>
              <a:t>advies</a:t>
            </a:r>
            <a:r>
              <a:rPr lang="en-BE" dirty="0"/>
              <a:t> </a:t>
            </a:r>
            <a:r>
              <a:rPr lang="en-BE" dirty="0" err="1"/>
              <a:t>leefloon</a:t>
            </a:r>
            <a:r>
              <a:rPr lang="en-BE" dirty="0"/>
              <a:t>: </a:t>
            </a:r>
            <a:r>
              <a:rPr lang="nl-BE" dirty="0"/>
              <a:t>v</a:t>
            </a:r>
            <a:r>
              <a:rPr lang="en-BE" dirty="0" err="1"/>
              <a:t>oorstudie</a:t>
            </a:r>
            <a:r>
              <a:rPr lang="en-BE" dirty="0"/>
              <a:t> </a:t>
            </a:r>
            <a:r>
              <a:rPr lang="nl-BE" dirty="0"/>
              <a:t>in samenwerking met de Vlaamse Dienstenintegrator om de toekenning van het leefloon te faciliteren</a:t>
            </a:r>
          </a:p>
          <a:p>
            <a:pPr lvl="1"/>
            <a:r>
              <a:rPr lang="nl-BE" dirty="0"/>
              <a:t>gegevensontsluiting BELCOTAX bij FOD Financiën</a:t>
            </a:r>
          </a:p>
          <a:p>
            <a:pPr lvl="1"/>
            <a:r>
              <a:rPr lang="nl-BE" dirty="0"/>
              <a:t>gegevensontsluiting gedetineerden bij FOD Justitie</a:t>
            </a:r>
          </a:p>
          <a:p>
            <a:pPr lvl="1"/>
            <a:r>
              <a:rPr lang="nl-BE" dirty="0"/>
              <a:t>gegevensontsluiting handicapnotificaties bij diverse bevoegde instellingen</a:t>
            </a:r>
          </a:p>
          <a:p>
            <a:pPr lvl="1"/>
            <a:r>
              <a:rPr lang="nl-BE" dirty="0"/>
              <a:t>gegevensontsluiting periodes arbeidsongeschiktheid door arbeidsongeval bij FEDRIS</a:t>
            </a:r>
            <a:endParaRPr lang="nl-NL" dirty="0"/>
          </a:p>
          <a:p>
            <a:endParaRPr lang="nl-NL" dirty="0"/>
          </a:p>
          <a:p>
            <a:pPr lvl="1"/>
            <a:endParaRPr lang="nl-NL" sz="1700" dirty="0"/>
          </a:p>
          <a:p>
            <a:endParaRPr lang="nl-NL" sz="1900" dirty="0"/>
          </a:p>
          <a:p>
            <a:pPr lvl="1"/>
            <a:endParaRPr lang="fr-FR" sz="600" dirty="0"/>
          </a:p>
          <a:p>
            <a:endParaRPr lang="fr-FR" sz="1700" dirty="0">
              <a:solidFill>
                <a:schemeClr val="accent1">
                  <a:lumMod val="50000"/>
                </a:schemeClr>
              </a:solidFill>
            </a:endParaRPr>
          </a:p>
          <a:p>
            <a:pPr lvl="1"/>
            <a:endParaRPr lang="fr-FR" sz="1700" dirty="0"/>
          </a:p>
          <a:p>
            <a:pPr lvl="1"/>
            <a:endParaRPr lang="fr-FR" sz="1700" dirty="0"/>
          </a:p>
        </p:txBody>
      </p:sp>
    </p:spTree>
    <p:extLst>
      <p:ext uri="{BB962C8B-B14F-4D97-AF65-F5344CB8AC3E}">
        <p14:creationId xmlns:p14="http://schemas.microsoft.com/office/powerpoint/2010/main" val="3367136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a:t>Fraudebestrijding</a:t>
            </a:r>
            <a:endParaRPr lang="fr-BE" altLang="en-US" dirty="0">
              <a:highlight>
                <a:srgbClr val="FFFF00"/>
              </a:highlight>
            </a:endParaRPr>
          </a:p>
        </p:txBody>
      </p:sp>
      <p:sp>
        <p:nvSpPr>
          <p:cNvPr id="2" name="Content Placeholder 1"/>
          <p:cNvSpPr>
            <a:spLocks noGrp="1"/>
          </p:cNvSpPr>
          <p:nvPr>
            <p:ph idx="1"/>
          </p:nvPr>
        </p:nvSpPr>
        <p:spPr>
          <a:xfrm>
            <a:off x="838200" y="1718045"/>
            <a:ext cx="10991850" cy="4351338"/>
          </a:xfrm>
        </p:spPr>
        <p:txBody>
          <a:bodyPr>
            <a:normAutofit/>
          </a:bodyPr>
          <a:lstStyle/>
          <a:p>
            <a:r>
              <a:rPr lang="nl-NL" dirty="0"/>
              <a:t>2024</a:t>
            </a:r>
          </a:p>
          <a:p>
            <a:pPr lvl="1"/>
            <a:r>
              <a:rPr lang="nl-NL" dirty="0"/>
              <a:t>oprichting register werkende vennoten en helpers bij FOD Economie (KBO)</a:t>
            </a:r>
          </a:p>
          <a:p>
            <a:pPr lvl="2"/>
            <a:r>
              <a:rPr lang="nl-NL" dirty="0"/>
              <a:t>vanaf 1 juli verplichte inschrijving </a:t>
            </a:r>
            <a:r>
              <a:rPr lang="en-BE" dirty="0"/>
              <a:t>er</a:t>
            </a:r>
            <a:r>
              <a:rPr lang="nl-NL" dirty="0"/>
              <a:t>in van werkende vennoten (door vennootschappen) en helpers (door zelfstandigen)</a:t>
            </a:r>
          </a:p>
          <a:p>
            <a:pPr lvl="2"/>
            <a:r>
              <a:rPr lang="nl-NL" dirty="0"/>
              <a:t>vooralsnog enkel in sectoren bouw en schoonmaak </a:t>
            </a:r>
            <a:r>
              <a:rPr lang="en-BE" dirty="0"/>
              <a:t>- </a:t>
            </a:r>
            <a:r>
              <a:rPr lang="nl-NL" dirty="0"/>
              <a:t>op termijn uitgebreid naar andere sectoren</a:t>
            </a:r>
          </a:p>
          <a:p>
            <a:pPr lvl="2"/>
            <a:r>
              <a:rPr lang="nl-NL" dirty="0"/>
              <a:t>opdrachten RSVZ</a:t>
            </a:r>
          </a:p>
          <a:p>
            <a:pPr lvl="3"/>
            <a:r>
              <a:rPr lang="nl-NL" dirty="0"/>
              <a:t>handhaving nieuwe wetgeving (administratieve geldboete bij niet registratie)</a:t>
            </a:r>
          </a:p>
          <a:p>
            <a:pPr lvl="3"/>
            <a:r>
              <a:rPr lang="nl-NL" dirty="0"/>
              <a:t>aansluiting bij sociaal verzekeringsfonds afdwingen en/of controle op inning correcte bijdrage (finaliteit fraudebestrijding)</a:t>
            </a:r>
          </a:p>
          <a:p>
            <a:pPr lvl="3"/>
            <a:r>
              <a:rPr lang="nl-NL" dirty="0"/>
              <a:t>handhaving inhoudingsplicht in sectoren bouw en schoonmaak voor onbetaalde sociale bijdragen van zelfstandige (onder)aannemers</a:t>
            </a:r>
            <a:r>
              <a:rPr lang="en-BE" dirty="0"/>
              <a:t> (</a:t>
            </a:r>
            <a:r>
              <a:rPr lang="nl-NL" dirty="0"/>
              <a:t>vanaf 2026</a:t>
            </a:r>
            <a:r>
              <a:rPr lang="en-BE" dirty="0"/>
              <a:t>)</a:t>
            </a:r>
            <a:endParaRPr lang="nl-NL" dirty="0"/>
          </a:p>
          <a:p>
            <a:pPr lvl="2"/>
            <a:r>
              <a:rPr lang="nl-NL" dirty="0"/>
              <a:t>gegevensuitwisseling met RSVZ opgezet eind 2024</a:t>
            </a:r>
            <a:endParaRPr lang="nl-NL" sz="800" dirty="0"/>
          </a:p>
          <a:p>
            <a:pPr lvl="1"/>
            <a:r>
              <a:rPr lang="nl-NL" dirty="0"/>
              <a:t>Check In </a:t>
            </a:r>
            <a:r>
              <a:rPr lang="nl-NL" dirty="0" err="1"/>
              <a:t>and</a:t>
            </a:r>
            <a:r>
              <a:rPr lang="nl-NL" dirty="0"/>
              <a:t> Out at </a:t>
            </a:r>
            <a:r>
              <a:rPr lang="nl-NL" dirty="0" err="1"/>
              <a:t>Work</a:t>
            </a:r>
            <a:r>
              <a:rPr lang="nl-NL" dirty="0"/>
              <a:t> (</a:t>
            </a:r>
            <a:r>
              <a:rPr lang="nl-NL" dirty="0" err="1"/>
              <a:t>CIaO</a:t>
            </a:r>
            <a:r>
              <a:rPr lang="nl-NL" dirty="0"/>
              <a:t>)</a:t>
            </a:r>
          </a:p>
          <a:p>
            <a:pPr lvl="2"/>
            <a:r>
              <a:rPr lang="nl-NL" dirty="0"/>
              <a:t>vanaf 1 </a:t>
            </a:r>
            <a:r>
              <a:rPr lang="nl-NL" dirty="0" err="1"/>
              <a:t>septembe</a:t>
            </a:r>
            <a:r>
              <a:rPr lang="en-BE" dirty="0"/>
              <a:t>r</a:t>
            </a:r>
            <a:r>
              <a:rPr lang="nl-NL" dirty="0"/>
              <a:t> verplichte tijdsregistratie in schoonmaaksector (inchecken en uitchecken) middels nieuwe online dienst</a:t>
            </a:r>
          </a:p>
          <a:p>
            <a:pPr lvl="2"/>
            <a:r>
              <a:rPr lang="nl-NL" dirty="0"/>
              <a:t>registratie “in” wanneer persoon het werk aanvat, registratie “uit” aan het einde van de activiteit</a:t>
            </a:r>
          </a:p>
          <a:p>
            <a:pPr lvl="2"/>
            <a:r>
              <a:rPr lang="nl-NL" dirty="0"/>
              <a:t>ontsluiten van registraties aan sociale inspectiediensten via DOLSIS en My Digital Assistant (</a:t>
            </a:r>
            <a:r>
              <a:rPr lang="nl-NL" dirty="0" err="1"/>
              <a:t>MyDIA</a:t>
            </a:r>
            <a:r>
              <a:rPr lang="nl-NL" dirty="0"/>
              <a:t>)</a:t>
            </a:r>
          </a:p>
          <a:p>
            <a:pPr marL="540000" lvl="2" indent="0">
              <a:buNone/>
            </a:pPr>
            <a:endParaRPr lang="nl-NL" dirty="0"/>
          </a:p>
          <a:p>
            <a:pPr marL="540000" lvl="2" indent="0">
              <a:buNone/>
            </a:pPr>
            <a:endParaRPr lang="nl-NL" dirty="0"/>
          </a:p>
        </p:txBody>
      </p:sp>
    </p:spTree>
    <p:extLst>
      <p:ext uri="{BB962C8B-B14F-4D97-AF65-F5344CB8AC3E}">
        <p14:creationId xmlns:p14="http://schemas.microsoft.com/office/powerpoint/2010/main" val="310677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257545"/>
            <a:ext cx="10515600" cy="1325563"/>
          </a:xfrm>
          <a:noFill/>
        </p:spPr>
        <p:txBody>
          <a:bodyPr/>
          <a:lstStyle/>
          <a:p>
            <a:r>
              <a:rPr lang="fr-BE" altLang="en-US" dirty="0" err="1"/>
              <a:t>Fraudebestrijding</a:t>
            </a:r>
            <a:endParaRPr lang="fr-BE" altLang="en-US" dirty="0">
              <a:highlight>
                <a:srgbClr val="FFFF00"/>
              </a:highlight>
            </a:endParaRPr>
          </a:p>
        </p:txBody>
      </p:sp>
      <p:sp>
        <p:nvSpPr>
          <p:cNvPr id="2" name="Content Placeholder 1"/>
          <p:cNvSpPr>
            <a:spLocks noGrp="1"/>
          </p:cNvSpPr>
          <p:nvPr>
            <p:ph idx="1"/>
          </p:nvPr>
        </p:nvSpPr>
        <p:spPr/>
        <p:txBody>
          <a:bodyPr>
            <a:normAutofit/>
          </a:bodyPr>
          <a:lstStyle/>
          <a:p>
            <a:r>
              <a:rPr lang="nl-NL" dirty="0"/>
              <a:t>2025</a:t>
            </a:r>
          </a:p>
          <a:p>
            <a:pPr lvl="1"/>
            <a:r>
              <a:rPr lang="nl-NL" dirty="0"/>
              <a:t>verdere uitbouw van </a:t>
            </a:r>
            <a:r>
              <a:rPr lang="nl-NL" dirty="0" err="1"/>
              <a:t>ePV</a:t>
            </a:r>
            <a:r>
              <a:rPr lang="nl-NL" dirty="0"/>
              <a:t> – </a:t>
            </a:r>
            <a:r>
              <a:rPr lang="nl-NL" dirty="0" err="1"/>
              <a:t>eDossier</a:t>
            </a:r>
            <a:r>
              <a:rPr lang="nl-NL" dirty="0"/>
              <a:t> – </a:t>
            </a:r>
            <a:r>
              <a:rPr lang="nl-NL" dirty="0" err="1"/>
              <a:t>Dolsis</a:t>
            </a:r>
            <a:r>
              <a:rPr lang="nl-NL" dirty="0"/>
              <a:t> – </a:t>
            </a:r>
            <a:r>
              <a:rPr lang="nl-NL" dirty="0" err="1"/>
              <a:t>MyDIA</a:t>
            </a:r>
            <a:endParaRPr lang="nl-NL" dirty="0"/>
          </a:p>
          <a:p>
            <a:pPr lvl="1"/>
            <a:r>
              <a:rPr lang="nl-NL" dirty="0"/>
              <a:t>actieve deelname aan het College voor de strijd tegen fiscale en sociale fraude</a:t>
            </a:r>
          </a:p>
          <a:p>
            <a:pPr lvl="1"/>
            <a:r>
              <a:rPr lang="nl-NL" dirty="0"/>
              <a:t>contacten opgestart met Directie Integriteitsbeoordeling voor Openbare Besturen </a:t>
            </a:r>
            <a:r>
              <a:rPr lang="en-BE" dirty="0"/>
              <a:t>(</a:t>
            </a:r>
            <a:r>
              <a:rPr lang="nl-NL" dirty="0"/>
              <a:t>DIOB</a:t>
            </a:r>
            <a:r>
              <a:rPr lang="en-BE" dirty="0"/>
              <a:t>)</a:t>
            </a:r>
            <a:endParaRPr lang="nl-NL" dirty="0"/>
          </a:p>
          <a:p>
            <a:pPr lvl="2"/>
            <a:r>
              <a:rPr lang="nl-NL" dirty="0"/>
              <a:t>DIOB onder gezamenlijk gezag van minister van Binnenlandse Zaken en minister van Justitie</a:t>
            </a:r>
          </a:p>
          <a:p>
            <a:pPr lvl="2"/>
            <a:r>
              <a:rPr lang="nl-NL" dirty="0"/>
              <a:t>wet bestuurlijke handhaving van 15 januari 2024</a:t>
            </a:r>
          </a:p>
          <a:p>
            <a:pPr lvl="2"/>
            <a:r>
              <a:rPr lang="nl-NL" b="0" i="0" dirty="0">
                <a:effectLst/>
                <a:latin typeface="flanders art sans"/>
              </a:rPr>
              <a:t>uitvoeren van analyses en uitbrengen van adviezen over ondermijnende criminaliteit</a:t>
            </a:r>
            <a:r>
              <a:rPr lang="nl-NL" dirty="0"/>
              <a:t> op vraag van openbare besturen</a:t>
            </a:r>
          </a:p>
          <a:p>
            <a:pPr lvl="2"/>
            <a:r>
              <a:rPr lang="nl-NL" dirty="0"/>
              <a:t>oprichting van het Centrale Register van Integriteitsonderzoeken</a:t>
            </a:r>
          </a:p>
          <a:p>
            <a:pPr lvl="2"/>
            <a:r>
              <a:rPr lang="nl-NL" dirty="0"/>
              <a:t>opzetten van gegevensmededeling met sociale inspectiediensten </a:t>
            </a:r>
          </a:p>
          <a:p>
            <a:endParaRPr lang="nl-NL" dirty="0"/>
          </a:p>
        </p:txBody>
      </p:sp>
    </p:spTree>
    <p:extLst>
      <p:ext uri="{BB962C8B-B14F-4D97-AF65-F5344CB8AC3E}">
        <p14:creationId xmlns:p14="http://schemas.microsoft.com/office/powerpoint/2010/main" val="198223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2127"/>
            <a:ext cx="10515600" cy="1325563"/>
          </a:xfrm>
          <a:noFill/>
        </p:spPr>
        <p:txBody>
          <a:bodyPr/>
          <a:lstStyle/>
          <a:p>
            <a:r>
              <a:rPr lang="fr-BE" altLang="en-US" dirty="0"/>
              <a:t>Registres</a:t>
            </a:r>
            <a:endParaRPr lang="fr-BE" altLang="en-US" dirty="0">
              <a:highlight>
                <a:srgbClr val="FFFF00"/>
              </a:highlight>
            </a:endParaRPr>
          </a:p>
        </p:txBody>
      </p:sp>
      <p:sp>
        <p:nvSpPr>
          <p:cNvPr id="3" name="Content Placeholder 2"/>
          <p:cNvSpPr>
            <a:spLocks noGrp="1"/>
          </p:cNvSpPr>
          <p:nvPr>
            <p:ph idx="1"/>
          </p:nvPr>
        </p:nvSpPr>
        <p:spPr>
          <a:xfrm>
            <a:off x="838200" y="1718045"/>
            <a:ext cx="10515600" cy="4937828"/>
          </a:xfrm>
        </p:spPr>
        <p:txBody>
          <a:bodyPr>
            <a:normAutofit fontScale="92500" lnSpcReduction="10000"/>
          </a:bodyPr>
          <a:lstStyle/>
          <a:p>
            <a:r>
              <a:rPr lang="fr-FR" dirty="0"/>
              <a:t>2024</a:t>
            </a:r>
          </a:p>
          <a:p>
            <a:pPr lvl="1"/>
            <a:r>
              <a:rPr lang="en-BE" dirty="0"/>
              <a:t>m</a:t>
            </a:r>
            <a:r>
              <a:rPr lang="fr-FR" dirty="0" err="1"/>
              <a:t>ise</a:t>
            </a:r>
            <a:r>
              <a:rPr lang="fr-FR" dirty="0"/>
              <a:t> à disposition du niveau </a:t>
            </a:r>
            <a:r>
              <a:rPr lang="en-BE" dirty="0"/>
              <a:t>“</a:t>
            </a:r>
            <a:r>
              <a:rPr lang="fr-FR" dirty="0" err="1"/>
              <a:t>unreliable</a:t>
            </a:r>
            <a:r>
              <a:rPr lang="en-BE" dirty="0"/>
              <a:t>”</a:t>
            </a:r>
            <a:r>
              <a:rPr lang="fr-FR" dirty="0"/>
              <a:t> dans le projet </a:t>
            </a:r>
            <a:r>
              <a:rPr lang="en-BE" dirty="0"/>
              <a:t>“</a:t>
            </a:r>
            <a:r>
              <a:rPr lang="fr-FR" dirty="0"/>
              <a:t>niveau de confiance</a:t>
            </a:r>
            <a:r>
              <a:rPr lang="en-BE" dirty="0"/>
              <a:t>”</a:t>
            </a:r>
            <a:r>
              <a:rPr lang="fr-FR" dirty="0"/>
              <a:t> LOR </a:t>
            </a:r>
          </a:p>
          <a:p>
            <a:pPr lvl="1"/>
            <a:r>
              <a:rPr lang="fr-FR" dirty="0"/>
              <a:t>préparation fusions des communes </a:t>
            </a:r>
            <a:endParaRPr lang="en-BE" dirty="0"/>
          </a:p>
          <a:p>
            <a:pPr lvl="2"/>
            <a:r>
              <a:rPr lang="fr-FR" dirty="0"/>
              <a:t>décembre 2024 : 1 fusion en Région </a:t>
            </a:r>
            <a:r>
              <a:rPr lang="fr-FR" dirty="0" err="1"/>
              <a:t>wallo</a:t>
            </a:r>
            <a:r>
              <a:rPr lang="en-BE" dirty="0" err="1"/>
              <a:t>nne</a:t>
            </a:r>
            <a:r>
              <a:rPr lang="en-BE" dirty="0"/>
              <a:t> </a:t>
            </a:r>
            <a:r>
              <a:rPr lang="fr-FR" dirty="0"/>
              <a:t> </a:t>
            </a:r>
            <a:endParaRPr lang="en-BE" dirty="0"/>
          </a:p>
          <a:p>
            <a:pPr lvl="2"/>
            <a:r>
              <a:rPr lang="fr-FR" dirty="0"/>
              <a:t>janvier 2025 : en Flandre</a:t>
            </a:r>
            <a:r>
              <a:rPr lang="en-BE" dirty="0"/>
              <a:t> </a:t>
            </a:r>
            <a:r>
              <a:rPr lang="fr-FR" dirty="0"/>
              <a:t>28 communes fusionnent </a:t>
            </a:r>
            <a:r>
              <a:rPr lang="en-BE" dirty="0">
                <a:sym typeface="Wingdings" panose="05000000000000000000" pitchFamily="2" charset="2"/>
              </a:rPr>
              <a:t> </a:t>
            </a:r>
            <a:r>
              <a:rPr lang="fr-FR" dirty="0"/>
              <a:t>13 communes de fusion</a:t>
            </a:r>
            <a:endParaRPr lang="fr-FR" dirty="0">
              <a:highlight>
                <a:srgbClr val="FFFF00"/>
              </a:highlight>
            </a:endParaRPr>
          </a:p>
          <a:p>
            <a:pPr lvl="1"/>
            <a:r>
              <a:rPr lang="fr-FR" dirty="0"/>
              <a:t>registre des annulés</a:t>
            </a:r>
            <a:r>
              <a:rPr lang="en-BE" dirty="0"/>
              <a:t> (RAN) pour </a:t>
            </a:r>
            <a:r>
              <a:rPr lang="fr-FR" dirty="0"/>
              <a:t>faciliter l’échange des données liée</a:t>
            </a:r>
            <a:r>
              <a:rPr lang="en-BE" dirty="0"/>
              <a:t>s</a:t>
            </a:r>
            <a:r>
              <a:rPr lang="fr-FR" dirty="0"/>
              <a:t> au</a:t>
            </a:r>
            <a:r>
              <a:rPr lang="en-BE" dirty="0"/>
              <a:t>x</a:t>
            </a:r>
            <a:r>
              <a:rPr lang="fr-FR" dirty="0"/>
              <a:t> numéros qui n’existent plus au RN </a:t>
            </a:r>
            <a:endParaRPr lang="en-BE" dirty="0"/>
          </a:p>
          <a:p>
            <a:pPr lvl="2"/>
            <a:r>
              <a:rPr lang="en-BE" dirty="0"/>
              <a:t>r</a:t>
            </a:r>
            <a:r>
              <a:rPr lang="fr-FR" dirty="0" err="1"/>
              <a:t>eprend</a:t>
            </a:r>
            <a:r>
              <a:rPr lang="en-BE" dirty="0"/>
              <a:t>ra</a:t>
            </a:r>
            <a:r>
              <a:rPr lang="fr-FR" dirty="0"/>
              <a:t> les numéros annulés par le RN</a:t>
            </a:r>
          </a:p>
          <a:p>
            <a:pPr lvl="2"/>
            <a:r>
              <a:rPr lang="en-BE" dirty="0"/>
              <a:t>s</a:t>
            </a:r>
            <a:r>
              <a:rPr lang="fr-FR" dirty="0" err="1"/>
              <a:t>uivra</a:t>
            </a:r>
            <a:r>
              <a:rPr lang="en-BE" dirty="0"/>
              <a:t>,</a:t>
            </a:r>
            <a:r>
              <a:rPr lang="fr-FR" dirty="0"/>
              <a:t> pour les updates</a:t>
            </a:r>
            <a:r>
              <a:rPr lang="en-BE" dirty="0"/>
              <a:t>,</a:t>
            </a:r>
            <a:r>
              <a:rPr lang="fr-FR" dirty="0"/>
              <a:t> les mêmes règles que le registre BIS</a:t>
            </a:r>
          </a:p>
          <a:p>
            <a:pPr lvl="2"/>
            <a:r>
              <a:rPr lang="en-BE" dirty="0"/>
              <a:t>a</a:t>
            </a:r>
            <a:r>
              <a:rPr lang="fr-FR" dirty="0" err="1"/>
              <a:t>nalyse</a:t>
            </a:r>
            <a:r>
              <a:rPr lang="fr-FR" dirty="0"/>
              <a:t> </a:t>
            </a:r>
            <a:r>
              <a:rPr lang="en-BE" dirty="0" err="1"/>
              <a:t>métier</a:t>
            </a:r>
            <a:r>
              <a:rPr lang="en-BE" dirty="0"/>
              <a:t> </a:t>
            </a:r>
            <a:r>
              <a:rPr lang="en-BE" dirty="0" err="1"/>
              <a:t>terminée</a:t>
            </a:r>
            <a:r>
              <a:rPr lang="en-BE" dirty="0"/>
              <a:t>, PID </a:t>
            </a:r>
            <a:r>
              <a:rPr lang="en-BE" dirty="0" err="1"/>
              <a:t>en</a:t>
            </a:r>
            <a:r>
              <a:rPr lang="en-BE" dirty="0"/>
              <a:t> </a:t>
            </a:r>
            <a:r>
              <a:rPr lang="en-BE" dirty="0" err="1"/>
              <a:t>attente</a:t>
            </a:r>
            <a:r>
              <a:rPr lang="en-BE" dirty="0"/>
              <a:t> de validation</a:t>
            </a:r>
            <a:endParaRPr lang="fr-FR" sz="800" dirty="0"/>
          </a:p>
          <a:p>
            <a:r>
              <a:rPr lang="nl-NL" dirty="0"/>
              <a:t>202</a:t>
            </a:r>
            <a:r>
              <a:rPr lang="en-BE" dirty="0"/>
              <a:t>5</a:t>
            </a:r>
            <a:endParaRPr lang="nl-NL" dirty="0"/>
          </a:p>
          <a:p>
            <a:pPr lvl="1"/>
            <a:r>
              <a:rPr lang="fr-FR" dirty="0"/>
              <a:t>mise à disposition TI128: mineur étranger non accompagné (MENA)</a:t>
            </a:r>
          </a:p>
          <a:p>
            <a:pPr lvl="1"/>
            <a:r>
              <a:rPr lang="en-BE" dirty="0"/>
              <a:t>m</a:t>
            </a:r>
            <a:r>
              <a:rPr lang="fr-FR" dirty="0" err="1"/>
              <a:t>ise</a:t>
            </a:r>
            <a:r>
              <a:rPr lang="fr-FR" dirty="0"/>
              <a:t> à disposition de nouveaux type d’information </a:t>
            </a:r>
            <a:r>
              <a:rPr lang="en-BE" dirty="0"/>
              <a:t>(</a:t>
            </a:r>
            <a:r>
              <a:rPr lang="fr-FR" dirty="0"/>
              <a:t>TI</a:t>
            </a:r>
            <a:r>
              <a:rPr lang="en-BE" dirty="0"/>
              <a:t>)</a:t>
            </a:r>
            <a:r>
              <a:rPr lang="fr-FR" dirty="0"/>
              <a:t> </a:t>
            </a:r>
            <a:endParaRPr lang="en-BE" dirty="0"/>
          </a:p>
          <a:p>
            <a:pPr lvl="2"/>
            <a:r>
              <a:rPr lang="fr-FR" dirty="0"/>
              <a:t>notification Représentation légale</a:t>
            </a:r>
            <a:endParaRPr lang="en-BE" dirty="0"/>
          </a:p>
          <a:p>
            <a:pPr lvl="2"/>
            <a:r>
              <a:rPr lang="fr-FR" dirty="0"/>
              <a:t>filiation</a:t>
            </a:r>
            <a:endParaRPr lang="en-BE" dirty="0"/>
          </a:p>
          <a:p>
            <a:pPr lvl="2"/>
            <a:r>
              <a:rPr lang="fr-FR" dirty="0"/>
              <a:t>adresse de référence</a:t>
            </a:r>
            <a:endParaRPr lang="en-BE" dirty="0"/>
          </a:p>
          <a:p>
            <a:pPr lvl="2"/>
            <a:r>
              <a:rPr lang="en-BE" dirty="0"/>
              <a:t>...</a:t>
            </a:r>
            <a:endParaRPr lang="fr-FR" dirty="0"/>
          </a:p>
          <a:p>
            <a:pPr lvl="1"/>
            <a:r>
              <a:rPr lang="en-BE" dirty="0"/>
              <a:t>RAN</a:t>
            </a:r>
            <a:endParaRPr lang="fr-FR" dirty="0"/>
          </a:p>
          <a:p>
            <a:pPr lvl="1"/>
            <a:r>
              <a:rPr lang="en-BE" dirty="0"/>
              <a:t>n</a:t>
            </a:r>
            <a:r>
              <a:rPr lang="fr-FR" dirty="0" err="1"/>
              <a:t>ouvelles</a:t>
            </a:r>
            <a:r>
              <a:rPr lang="fr-FR" dirty="0"/>
              <a:t> règles d’échange de données vers le Registre National concernant les radiés</a:t>
            </a:r>
          </a:p>
          <a:p>
            <a:endParaRPr lang="fr-FR" dirty="0"/>
          </a:p>
        </p:txBody>
      </p:sp>
    </p:spTree>
    <p:extLst>
      <p:ext uri="{BB962C8B-B14F-4D97-AF65-F5344CB8AC3E}">
        <p14:creationId xmlns:p14="http://schemas.microsoft.com/office/powerpoint/2010/main" val="1988544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a:solidFill>
            <a:schemeClr val="accent5">
              <a:lumMod val="50000"/>
            </a:schemeClr>
          </a:solidFill>
        </p:grpSpPr>
        <p:sp>
          <p:nvSpPr>
            <p:cNvPr id="3" name="Round Same Side Corner Rectangle 2"/>
            <p:cNvSpPr/>
            <p:nvPr/>
          </p:nvSpPr>
          <p:spPr>
            <a:xfrm rot="5400000">
              <a:off x="3160448" y="-1535930"/>
              <a:ext cx="3049081" cy="936997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8667" y="2390296"/>
              <a:ext cx="8612371" cy="1323439"/>
            </a:xfrm>
            <a:prstGeom prst="rect">
              <a:avLst/>
            </a:prstGeom>
            <a:grpFill/>
            <a:ln>
              <a:noFill/>
            </a:ln>
          </p:spPr>
          <p:txBody>
            <a:bodyPr wrap="square" rtlCol="0" anchor="ctr">
              <a:spAutoFit/>
            </a:bodyPr>
            <a:lstStyle/>
            <a:p>
              <a:pPr lvl="0" algn="ct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vidéo</a:t>
              </a:r>
              <a:r>
                <a:rPr lang="fr-BE" altLang="en-US" sz="4000" b="1" dirty="0">
                  <a:solidFill>
                    <a:prstClr val="white"/>
                  </a:solidFill>
                  <a:latin typeface="Microsoft JhengHei Light" panose="020B0304030504040204" pitchFamily="34" charset="-120"/>
                  <a:ea typeface="Microsoft JhengHei Light" panose="020B0304030504040204" pitchFamily="34" charset="-120"/>
                </a:rPr>
                <a:t> </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Vincent Turine</a:t>
              </a:r>
              <a:br>
                <a:rPr lang="fr-BE" altLang="en-US" sz="4000" b="1" dirty="0">
                  <a:solidFill>
                    <a:prstClr val="white"/>
                  </a:solidFill>
                  <a:latin typeface="Microsoft JhengHei Light" panose="020B0304030504040204" pitchFamily="34" charset="-120"/>
                  <a:ea typeface="Microsoft JhengHei Light" panose="020B0304030504040204" pitchFamily="34" charset="-120"/>
                </a:rPr>
              </a:br>
              <a:r>
                <a:rPr lang="en-BE" altLang="en-US" sz="4000" b="1" dirty="0">
                  <a:solidFill>
                    <a:prstClr val="white"/>
                  </a:solidFill>
                  <a:latin typeface="Microsoft JhengHei Light" panose="020B0304030504040204" pitchFamily="34" charset="-120"/>
                  <a:ea typeface="Microsoft JhengHei Light" panose="020B0304030504040204" pitchFamily="34" charset="-120"/>
                </a:rPr>
                <a:t>Fusion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volontaire</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communes CPAS</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2374100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42F95-63FD-497D-A9B0-39DD54DFCE35}"/>
              </a:ext>
            </a:extLst>
          </p:cNvPr>
          <p:cNvSpPr>
            <a:spLocks noGrp="1"/>
          </p:cNvSpPr>
          <p:nvPr>
            <p:ph type="sldNum" sz="quarter" idx="12"/>
          </p:nvPr>
        </p:nvSpPr>
        <p:spPr/>
        <p:txBody>
          <a:bodyPr/>
          <a:lstStyle/>
          <a:p>
            <a:fld id="{E1F73099-74A1-4CFF-B069-171C23667E48}" type="slidenum">
              <a:rPr lang="en-US" smtClean="0"/>
              <a:t>45</a:t>
            </a:fld>
            <a:endParaRPr lang="en-US"/>
          </a:p>
        </p:txBody>
      </p:sp>
      <p:sp>
        <p:nvSpPr>
          <p:cNvPr id="3" name="Title 2">
            <a:extLst>
              <a:ext uri="{FF2B5EF4-FFF2-40B4-BE49-F238E27FC236}">
                <a16:creationId xmlns:a16="http://schemas.microsoft.com/office/drawing/2014/main" id="{0D868B20-38CE-4706-82EA-763DA720862F}"/>
              </a:ext>
            </a:extLst>
          </p:cNvPr>
          <p:cNvSpPr>
            <a:spLocks noGrp="1"/>
          </p:cNvSpPr>
          <p:nvPr>
            <p:ph type="title" idx="4294967295"/>
          </p:nvPr>
        </p:nvSpPr>
        <p:spPr>
          <a:xfrm>
            <a:off x="0" y="365125"/>
            <a:ext cx="10515600" cy="1325563"/>
          </a:xfrm>
        </p:spPr>
        <p:txBody>
          <a:bodyPr/>
          <a:lstStyle/>
          <a:p>
            <a:r>
              <a:rPr lang="fr-BE" dirty="0"/>
              <a:t>I</a:t>
            </a:r>
            <a:r>
              <a:rPr lang="en-BE" dirty="0" err="1"/>
              <a:t>nsert</a:t>
            </a:r>
            <a:r>
              <a:rPr lang="en-BE" dirty="0"/>
              <a:t> </a:t>
            </a:r>
            <a:r>
              <a:rPr lang="en-BE" dirty="0" err="1"/>
              <a:t>vidéo</a:t>
            </a:r>
            <a:endParaRPr lang="en-BE" dirty="0"/>
          </a:p>
        </p:txBody>
      </p:sp>
      <p:pic>
        <p:nvPicPr>
          <p:cNvPr id="4" name="3837D5DB">
            <a:hlinkClick r:id="" action="ppaction://media"/>
            <a:extLst>
              <a:ext uri="{FF2B5EF4-FFF2-40B4-BE49-F238E27FC236}">
                <a16:creationId xmlns:a16="http://schemas.microsoft.com/office/drawing/2014/main" id="{49290808-5C1A-489F-B6DB-77780966AC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8916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nl-NL" altLang="en-US" dirty="0"/>
              <a:t>Datawarehouse</a:t>
            </a:r>
            <a:r>
              <a:rPr lang="en-BE" altLang="en-US" dirty="0"/>
              <a:t> </a:t>
            </a:r>
            <a:r>
              <a:rPr lang="nl-NL" altLang="en-US" dirty="0"/>
              <a:t>– stand van zaken</a:t>
            </a:r>
          </a:p>
        </p:txBody>
      </p:sp>
      <p:sp>
        <p:nvSpPr>
          <p:cNvPr id="2" name="Content Placeholder 1"/>
          <p:cNvSpPr>
            <a:spLocks noGrp="1"/>
          </p:cNvSpPr>
          <p:nvPr>
            <p:ph idx="1"/>
          </p:nvPr>
        </p:nvSpPr>
        <p:spPr/>
        <p:txBody>
          <a:bodyPr>
            <a:normAutofit/>
          </a:bodyPr>
          <a:lstStyle/>
          <a:p>
            <a:r>
              <a:rPr lang="nl-NL" dirty="0"/>
              <a:t>coördinatie van </a:t>
            </a:r>
            <a:r>
              <a:rPr lang="nl-NL" dirty="0">
                <a:solidFill>
                  <a:srgbClr val="0070C0"/>
                </a:solidFill>
              </a:rPr>
              <a:t>4</a:t>
            </a:r>
            <a:r>
              <a:rPr lang="en-BE" dirty="0">
                <a:solidFill>
                  <a:srgbClr val="0070C0"/>
                </a:solidFill>
              </a:rPr>
              <a:t>2</a:t>
            </a:r>
            <a:r>
              <a:rPr lang="nl-NL" dirty="0"/>
              <a:t> gegevensaanvragen in 202</a:t>
            </a:r>
            <a:r>
              <a:rPr lang="en-BE" dirty="0"/>
              <a:t>4</a:t>
            </a:r>
            <a:r>
              <a:rPr lang="nl-NL" dirty="0"/>
              <a:t>  </a:t>
            </a:r>
          </a:p>
          <a:p>
            <a:r>
              <a:rPr lang="nl-NL" dirty="0"/>
              <a:t>permanente coördinatie van het periodiek laden en van de exploitatie van het datawarehouse arbeidsmarkt en sociale bescherming</a:t>
            </a:r>
          </a:p>
          <a:p>
            <a:r>
              <a:rPr lang="nl-NL" dirty="0"/>
              <a:t>actualisering </a:t>
            </a:r>
            <a:r>
              <a:rPr lang="nl-NL" dirty="0" err="1"/>
              <a:t>webtoepassingen</a:t>
            </a:r>
            <a:endParaRPr lang="nl-NL" dirty="0"/>
          </a:p>
          <a:p>
            <a:r>
              <a:rPr lang="nl-NL" dirty="0"/>
              <a:t>geleidelijke integratie van gegevens over personen met een handicap </a:t>
            </a:r>
          </a:p>
          <a:p>
            <a:r>
              <a:rPr lang="nl-NL" dirty="0"/>
              <a:t>verdere automatisering documentatie</a:t>
            </a:r>
          </a:p>
        </p:txBody>
      </p:sp>
    </p:spTree>
    <p:extLst>
      <p:ext uri="{BB962C8B-B14F-4D97-AF65-F5344CB8AC3E}">
        <p14:creationId xmlns:p14="http://schemas.microsoft.com/office/powerpoint/2010/main" val="3650617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C4875-09ED-4393-8895-BA6199FA660E}"/>
              </a:ext>
            </a:extLst>
          </p:cNvPr>
          <p:cNvSpPr>
            <a:spLocks noGrp="1"/>
          </p:cNvSpPr>
          <p:nvPr>
            <p:ph type="title"/>
          </p:nvPr>
        </p:nvSpPr>
        <p:spPr/>
        <p:txBody>
          <a:bodyPr/>
          <a:lstStyle/>
          <a:p>
            <a:r>
              <a:rPr lang="nl-NL" altLang="en-US" dirty="0"/>
              <a:t>Datawarehouse – evolutie</a:t>
            </a:r>
            <a:endParaRPr lang="en-BE" dirty="0"/>
          </a:p>
        </p:txBody>
      </p:sp>
      <p:sp>
        <p:nvSpPr>
          <p:cNvPr id="3" name="Content Placeholder 2">
            <a:extLst>
              <a:ext uri="{FF2B5EF4-FFF2-40B4-BE49-F238E27FC236}">
                <a16:creationId xmlns:a16="http://schemas.microsoft.com/office/drawing/2014/main" id="{0B0C47CC-E950-4DE3-B4A4-1617EA639C10}"/>
              </a:ext>
            </a:extLst>
          </p:cNvPr>
          <p:cNvSpPr>
            <a:spLocks noGrp="1"/>
          </p:cNvSpPr>
          <p:nvPr>
            <p:ph idx="1"/>
          </p:nvPr>
        </p:nvSpPr>
        <p:spPr/>
        <p:txBody>
          <a:bodyPr/>
          <a:lstStyle/>
          <a:p>
            <a:r>
              <a:rPr lang="nl-NL" dirty="0"/>
              <a:t>duidelijke afbakening verantwoordelijkheden tussen stakeholders volgens competenties</a:t>
            </a:r>
          </a:p>
          <a:p>
            <a:r>
              <a:rPr lang="nl-NL" dirty="0"/>
              <a:t>maximale rechtstreekse ontsluiting van het datawarehouse met een minimale menselijke interventie</a:t>
            </a:r>
          </a:p>
          <a:p>
            <a:r>
              <a:rPr lang="nl-NL" dirty="0"/>
              <a:t>gebruik nieuwe technologieën voor een efficiëntere ontsluitingswijze van de gegevens, onder meer via een systeem van remote access</a:t>
            </a:r>
          </a:p>
          <a:p>
            <a:r>
              <a:rPr lang="nl-NL" dirty="0"/>
              <a:t>terbeschikkingstelling van sets van synthetische data waarop de gebruikers verwerkingsmodellen kunnen bouwen die nadien op de gegevens van het datawarehouse kunnen worden toegepast</a:t>
            </a:r>
          </a:p>
          <a:p>
            <a:pPr marL="0" indent="0">
              <a:buNone/>
            </a:pPr>
            <a:endParaRPr lang="en-BE" dirty="0"/>
          </a:p>
        </p:txBody>
      </p:sp>
    </p:spTree>
    <p:extLst>
      <p:ext uri="{BB962C8B-B14F-4D97-AF65-F5344CB8AC3E}">
        <p14:creationId xmlns:p14="http://schemas.microsoft.com/office/powerpoint/2010/main" val="146392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C4875-09ED-4393-8895-BA6199FA660E}"/>
              </a:ext>
            </a:extLst>
          </p:cNvPr>
          <p:cNvSpPr>
            <a:spLocks noGrp="1"/>
          </p:cNvSpPr>
          <p:nvPr>
            <p:ph type="title"/>
          </p:nvPr>
        </p:nvSpPr>
        <p:spPr/>
        <p:txBody>
          <a:bodyPr/>
          <a:lstStyle/>
          <a:p>
            <a:r>
              <a:rPr lang="nl-NL" altLang="en-US" dirty="0"/>
              <a:t>Datawarehouse – evolutie</a:t>
            </a:r>
            <a:endParaRPr lang="en-BE" dirty="0"/>
          </a:p>
        </p:txBody>
      </p:sp>
      <p:sp>
        <p:nvSpPr>
          <p:cNvPr id="3" name="Content Placeholder 2">
            <a:extLst>
              <a:ext uri="{FF2B5EF4-FFF2-40B4-BE49-F238E27FC236}">
                <a16:creationId xmlns:a16="http://schemas.microsoft.com/office/drawing/2014/main" id="{0B0C47CC-E950-4DE3-B4A4-1617EA639C10}"/>
              </a:ext>
            </a:extLst>
          </p:cNvPr>
          <p:cNvSpPr>
            <a:spLocks noGrp="1"/>
          </p:cNvSpPr>
          <p:nvPr>
            <p:ph idx="1"/>
          </p:nvPr>
        </p:nvSpPr>
        <p:spPr/>
        <p:txBody>
          <a:bodyPr/>
          <a:lstStyle/>
          <a:p>
            <a:r>
              <a:rPr lang="nl-NL" dirty="0"/>
              <a:t>responsabilisering gebruikers om</a:t>
            </a:r>
          </a:p>
          <a:p>
            <a:pPr lvl="1"/>
            <a:r>
              <a:rPr lang="nl-NL" dirty="0"/>
              <a:t>hun behoeften op een gestandaardiseerde en stabiele wijze te definiëren</a:t>
            </a:r>
          </a:p>
          <a:p>
            <a:pPr lvl="1"/>
            <a:r>
              <a:rPr lang="nl-NL" dirty="0"/>
              <a:t>op een gestandaardiseerde en stabiele wijze vast te leggen op welke wijze uit de operationele gegevens afgeleide gegevens worden berekend en de beschikbare en afgeleide gegevens te documenteren</a:t>
            </a:r>
          </a:p>
          <a:p>
            <a:pPr lvl="1"/>
            <a:r>
              <a:rPr lang="nl-NL" dirty="0"/>
              <a:t>een volledige en precieze aanvraag te doen, inclusief de beschrijving van de </a:t>
            </a:r>
            <a:r>
              <a:rPr lang="nl-NL" dirty="0" err="1"/>
              <a:t>by</a:t>
            </a:r>
            <a:r>
              <a:rPr lang="nl-NL" dirty="0"/>
              <a:t> design maatregelen voor degelijke </a:t>
            </a:r>
            <a:r>
              <a:rPr lang="nl-NL" dirty="0" err="1"/>
              <a:t>anonimisering</a:t>
            </a:r>
            <a:r>
              <a:rPr lang="nl-NL" dirty="0"/>
              <a:t> of minstens </a:t>
            </a:r>
            <a:r>
              <a:rPr lang="nl-NL" dirty="0" err="1"/>
              <a:t>pseudonimisering</a:t>
            </a:r>
            <a:endParaRPr lang="nl-NL" dirty="0"/>
          </a:p>
          <a:p>
            <a:r>
              <a:rPr lang="nl-NL" dirty="0"/>
              <a:t>structurele financiering vanuit de federale en gefedereerde instanties bevoegd voor wetenschapsbeleid; indien dat niet mogelijk is, doorrekenen van een aantal reële kosten aan bepaalde gebruikers</a:t>
            </a:r>
          </a:p>
        </p:txBody>
      </p:sp>
    </p:spTree>
    <p:extLst>
      <p:ext uri="{BB962C8B-B14F-4D97-AF65-F5344CB8AC3E}">
        <p14:creationId xmlns:p14="http://schemas.microsoft.com/office/powerpoint/2010/main" val="3165913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p:txBody>
          <a:bodyPr>
            <a:normAutofit/>
          </a:bodyPr>
          <a:lstStyle/>
          <a:p>
            <a:r>
              <a:rPr lang="nl-BE" dirty="0"/>
              <a:t>Enkele Europese uitdagingen</a:t>
            </a:r>
            <a:r>
              <a:rPr lang="en-BE" dirty="0"/>
              <a:t>		</a:t>
            </a:r>
            <a:endParaRPr lang="nl-BE" dirty="0">
              <a:highlight>
                <a:srgbClr val="FFFF00"/>
              </a:highlight>
            </a:endParaRP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rmAutofit/>
          </a:bodyPr>
          <a:lstStyle/>
          <a:p>
            <a:r>
              <a:rPr lang="nl-NL" dirty="0"/>
              <a:t>digitalisering van de Europese ziekteverzekeringskaart (EZVK)</a:t>
            </a:r>
          </a:p>
          <a:p>
            <a:r>
              <a:rPr lang="nl-NL" dirty="0"/>
              <a:t>European </a:t>
            </a:r>
            <a:r>
              <a:rPr lang="nl-NL" dirty="0" err="1"/>
              <a:t>Disability</a:t>
            </a:r>
            <a:r>
              <a:rPr lang="nl-NL" dirty="0"/>
              <a:t> Card (EDC) en parkeerkaart voor gehandicapten</a:t>
            </a:r>
          </a:p>
          <a:p>
            <a:r>
              <a:rPr lang="nl-NL" dirty="0"/>
              <a:t>en verder</a:t>
            </a:r>
          </a:p>
        </p:txBody>
      </p:sp>
    </p:spTree>
    <p:extLst>
      <p:ext uri="{BB962C8B-B14F-4D97-AF65-F5344CB8AC3E}">
        <p14:creationId xmlns:p14="http://schemas.microsoft.com/office/powerpoint/2010/main" val="3083980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noFill/>
        </p:spPr>
        <p:txBody>
          <a:bodyPr/>
          <a:lstStyle/>
          <a:p>
            <a:r>
              <a:rPr lang="fr-BE" altLang="en-US" dirty="0" err="1"/>
              <a:t>Facts</a:t>
            </a:r>
            <a:r>
              <a:rPr lang="fr-BE" altLang="en-US" dirty="0"/>
              <a:t> &amp; Figures 202</a:t>
            </a:r>
            <a:r>
              <a:rPr lang="en-BE" altLang="en-US" dirty="0"/>
              <a:t>4	</a:t>
            </a:r>
            <a:endParaRPr lang="en-US" altLang="en-US" dirty="0"/>
          </a:p>
        </p:txBody>
      </p:sp>
      <p:sp>
        <p:nvSpPr>
          <p:cNvPr id="16387" name="Content Placeholder 2"/>
          <p:cNvSpPr>
            <a:spLocks noGrp="1"/>
          </p:cNvSpPr>
          <p:nvPr>
            <p:ph idx="1"/>
          </p:nvPr>
        </p:nvSpPr>
        <p:spPr/>
        <p:txBody>
          <a:bodyPr>
            <a:normAutofit/>
          </a:bodyPr>
          <a:lstStyle/>
          <a:p>
            <a:r>
              <a:rPr lang="fr-BE" altLang="en-US" dirty="0"/>
              <a:t>gestion des programmes</a:t>
            </a:r>
          </a:p>
          <a:p>
            <a:pPr lvl="1"/>
            <a:r>
              <a:rPr lang="en-US" dirty="0"/>
              <a:t> </a:t>
            </a:r>
            <a:r>
              <a:rPr lang="en-US" dirty="0">
                <a:solidFill>
                  <a:srgbClr val="0070C0"/>
                </a:solidFill>
              </a:rPr>
              <a:t>26.</a:t>
            </a:r>
            <a:r>
              <a:rPr lang="en-BE" dirty="0">
                <a:solidFill>
                  <a:srgbClr val="0070C0"/>
                </a:solidFill>
              </a:rPr>
              <a:t>809</a:t>
            </a:r>
            <a:r>
              <a:rPr lang="en-US" dirty="0">
                <a:solidFill>
                  <a:srgbClr val="0070C0"/>
                </a:solidFill>
              </a:rPr>
              <a:t>.</a:t>
            </a:r>
            <a:r>
              <a:rPr lang="en-BE" dirty="0">
                <a:solidFill>
                  <a:srgbClr val="0070C0"/>
                </a:solidFill>
              </a:rPr>
              <a:t>403</a:t>
            </a:r>
            <a:r>
              <a:rPr lang="en-US" altLang="en-US" dirty="0"/>
              <a:t> </a:t>
            </a:r>
            <a:r>
              <a:rPr lang="fr-FR" altLang="en-US" dirty="0"/>
              <a:t>personnes différentes dans le répertoire des références </a:t>
            </a:r>
            <a:r>
              <a:rPr lang="en-US" altLang="en-US" dirty="0"/>
              <a:t>(26.102.342 </a:t>
            </a:r>
            <a:r>
              <a:rPr lang="en-US" altLang="en-US" dirty="0" err="1"/>
              <a:t>en</a:t>
            </a:r>
            <a:r>
              <a:rPr lang="en-US" altLang="en-US" dirty="0"/>
              <a:t> 202</a:t>
            </a:r>
            <a:r>
              <a:rPr lang="en-BE" altLang="en-US" dirty="0"/>
              <a:t>3</a:t>
            </a:r>
            <a:r>
              <a:rPr lang="en-US" altLang="en-US" dirty="0"/>
              <a:t>)</a:t>
            </a:r>
            <a:r>
              <a:rPr lang="fr-FR" altLang="en-US" dirty="0"/>
              <a:t> </a:t>
            </a:r>
          </a:p>
          <a:p>
            <a:pPr lvl="1"/>
            <a:r>
              <a:rPr lang="fr-FR" altLang="en-US" dirty="0"/>
              <a:t> en moyenne toute personne est connue dans </a:t>
            </a:r>
            <a:r>
              <a:rPr lang="fr-FR" altLang="en-US" dirty="0">
                <a:solidFill>
                  <a:srgbClr val="0070C0"/>
                </a:solidFill>
              </a:rPr>
              <a:t>1</a:t>
            </a:r>
            <a:r>
              <a:rPr lang="en-BE" altLang="en-US" dirty="0">
                <a:solidFill>
                  <a:srgbClr val="0070C0"/>
                </a:solidFill>
              </a:rPr>
              <a:t>5</a:t>
            </a:r>
            <a:r>
              <a:rPr lang="fr-FR" altLang="en-US" dirty="0">
                <a:solidFill>
                  <a:srgbClr val="0070C0"/>
                </a:solidFill>
              </a:rPr>
              <a:t>,</a:t>
            </a:r>
            <a:r>
              <a:rPr lang="en-BE" altLang="en-US" dirty="0">
                <a:solidFill>
                  <a:srgbClr val="0070C0"/>
                </a:solidFill>
              </a:rPr>
              <a:t>16</a:t>
            </a:r>
            <a:r>
              <a:rPr lang="fr-FR" altLang="en-US" dirty="0"/>
              <a:t> secteurs (14,</a:t>
            </a:r>
            <a:r>
              <a:rPr lang="en-BE" altLang="en-US" dirty="0"/>
              <a:t>57</a:t>
            </a:r>
            <a:r>
              <a:rPr lang="fr-FR" altLang="en-US" dirty="0"/>
              <a:t> en 202</a:t>
            </a:r>
            <a:r>
              <a:rPr lang="en-BE" altLang="en-US" dirty="0"/>
              <a:t>3</a:t>
            </a:r>
            <a:r>
              <a:rPr lang="fr-FR" altLang="en-US" dirty="0"/>
              <a:t>) </a:t>
            </a:r>
          </a:p>
          <a:p>
            <a:pPr lvl="1"/>
            <a:r>
              <a:rPr lang="en-US" altLang="en-US" dirty="0"/>
              <a:t> </a:t>
            </a:r>
            <a:r>
              <a:rPr lang="en-US" altLang="en-US" dirty="0">
                <a:solidFill>
                  <a:srgbClr val="0070C0"/>
                </a:solidFill>
              </a:rPr>
              <a:t>413.875.195</a:t>
            </a:r>
            <a:r>
              <a:rPr lang="fr-FR" altLang="en-US" dirty="0">
                <a:solidFill>
                  <a:srgbClr val="0070C0"/>
                </a:solidFill>
              </a:rPr>
              <a:t> </a:t>
            </a:r>
            <a:r>
              <a:rPr lang="fr-FR" altLang="en-US" dirty="0"/>
              <a:t>‘dossiers actifs’ dans le répertoire des personnes (389.927.380 en 202</a:t>
            </a:r>
            <a:r>
              <a:rPr lang="en-BE" altLang="en-US" dirty="0"/>
              <a:t>3</a:t>
            </a:r>
            <a:r>
              <a:rPr lang="fr-FR" altLang="en-US" dirty="0"/>
              <a:t>)</a:t>
            </a:r>
            <a:br>
              <a:rPr lang="fr-FR" altLang="en-US" dirty="0"/>
            </a:br>
            <a:endParaRPr lang="fr-FR" altLang="en-US" dirty="0"/>
          </a:p>
        </p:txBody>
      </p:sp>
    </p:spTree>
    <p:extLst>
      <p:ext uri="{BB962C8B-B14F-4D97-AF65-F5344CB8AC3E}">
        <p14:creationId xmlns:p14="http://schemas.microsoft.com/office/powerpoint/2010/main" val="3601719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NL" dirty="0"/>
              <a:t>Digitalisering van de EZVK</a:t>
            </a:r>
            <a:r>
              <a:rPr lang="nl-BE" dirty="0">
                <a:highlight>
                  <a:srgbClr val="FFFF00"/>
                </a:highlight>
              </a:rPr>
              <a:t> </a:t>
            </a:r>
            <a:endParaRPr lang="en-US" dirty="0"/>
          </a:p>
        </p:txBody>
      </p:sp>
      <p:sp>
        <p:nvSpPr>
          <p:cNvPr id="3" name="Content Placeholder 2"/>
          <p:cNvSpPr>
            <a:spLocks noGrp="1"/>
          </p:cNvSpPr>
          <p:nvPr>
            <p:ph idx="1"/>
          </p:nvPr>
        </p:nvSpPr>
        <p:spPr>
          <a:xfrm>
            <a:off x="838200" y="1689100"/>
            <a:ext cx="10515600" cy="4911355"/>
          </a:xfrm>
        </p:spPr>
        <p:txBody>
          <a:bodyPr>
            <a:normAutofit/>
          </a:bodyPr>
          <a:lstStyle/>
          <a:p>
            <a:r>
              <a:rPr lang="nl-NL" dirty="0"/>
              <a:t>EZVK garandeert EU-burgers bij verblijf in andere lidstaat medisch noodzakelijke openbare gezondheidszorg aan dezelfde kost als waren ze verzekerd in die lidstaat</a:t>
            </a:r>
          </a:p>
          <a:p>
            <a:r>
              <a:rPr lang="nl-NL" dirty="0"/>
              <a:t>actuele problemen</a:t>
            </a:r>
          </a:p>
          <a:p>
            <a:pPr lvl="1"/>
            <a:r>
              <a:rPr lang="nl-NL" dirty="0"/>
              <a:t>verzekeringstarieven niet gegarandeerd op het moment van zorgverlening</a:t>
            </a:r>
          </a:p>
          <a:p>
            <a:pPr lvl="1"/>
            <a:r>
              <a:rPr lang="nl-NL" dirty="0"/>
              <a:t>wanneer kaart vergeten</a:t>
            </a:r>
            <a:r>
              <a:rPr lang="en-BE" dirty="0"/>
              <a:t>, </a:t>
            </a:r>
            <a:r>
              <a:rPr lang="nl-NL" dirty="0"/>
              <a:t>geen mogelijkheid om elektronische EZVK te downloaden</a:t>
            </a:r>
          </a:p>
          <a:p>
            <a:pPr lvl="1"/>
            <a:r>
              <a:rPr lang="nl-NL" dirty="0"/>
              <a:t>242 miljoen papieren/plastic </a:t>
            </a:r>
            <a:r>
              <a:rPr lang="nl-NL" dirty="0" err="1"/>
              <a:t>EZVK's</a:t>
            </a:r>
            <a:r>
              <a:rPr lang="nl-NL" dirty="0"/>
              <a:t> in omloop </a:t>
            </a:r>
            <a:r>
              <a:rPr lang="en-BE" dirty="0"/>
              <a:t>per </a:t>
            </a:r>
            <a:r>
              <a:rPr lang="en-BE" dirty="0" err="1"/>
              <a:t>jaar</a:t>
            </a:r>
            <a:r>
              <a:rPr lang="en-BE" dirty="0"/>
              <a:t> </a:t>
            </a:r>
            <a:br>
              <a:rPr lang="en-BE" dirty="0"/>
            </a:br>
            <a:r>
              <a:rPr lang="en-BE" dirty="0">
                <a:sym typeface="Wingdings" panose="05000000000000000000" pitchFamily="2" charset="2"/>
              </a:rPr>
              <a:t></a:t>
            </a:r>
            <a:r>
              <a:rPr lang="nl-NL" dirty="0"/>
              <a:t> enorme kosten en impact op het milieu</a:t>
            </a:r>
          </a:p>
          <a:p>
            <a:pPr lvl="1"/>
            <a:r>
              <a:rPr lang="nl-NL" dirty="0"/>
              <a:t>huidige papieren/plastic EZVK is fraudegevoelig</a:t>
            </a:r>
          </a:p>
          <a:p>
            <a:pPr lvl="1"/>
            <a:r>
              <a:rPr lang="nl-NL" dirty="0"/>
              <a:t>een digitale EZVK binnen het EUDI Wallet ecosysteem wordt uitgewerkt binnen het DC4EU-consortium</a:t>
            </a:r>
            <a:r>
              <a:rPr lang="en-BE" dirty="0"/>
              <a:t>  </a:t>
            </a:r>
            <a:r>
              <a:rPr lang="nl-NL" dirty="0"/>
              <a:t> </a:t>
            </a:r>
            <a:r>
              <a:rPr lang="en-BE" dirty="0">
                <a:sym typeface="Wingdings" panose="05000000000000000000" pitchFamily="2" charset="2"/>
              </a:rPr>
              <a:t> </a:t>
            </a:r>
            <a:r>
              <a:rPr lang="nl-NL" dirty="0"/>
              <a:t>niet vóór 2029 beschikbaar zijn</a:t>
            </a:r>
            <a:br>
              <a:rPr lang="en-BE" dirty="0"/>
            </a:br>
            <a:r>
              <a:rPr lang="en-BE" dirty="0">
                <a:sym typeface="Wingdings" panose="05000000000000000000" pitchFamily="2" charset="2"/>
              </a:rPr>
              <a:t> </a:t>
            </a:r>
            <a:r>
              <a:rPr lang="nl-NL" dirty="0"/>
              <a:t>niet iedereen zal gebruik maken van de digitale portefeuille</a:t>
            </a:r>
            <a:endParaRPr lang="en-BE" dirty="0"/>
          </a:p>
          <a:p>
            <a:r>
              <a:rPr lang="nl-NL" dirty="0"/>
              <a:t>nood aan een snellere digitale alternatieve, complementaire en permanente oplossing</a:t>
            </a:r>
          </a:p>
        </p:txBody>
      </p:sp>
    </p:spTree>
    <p:extLst>
      <p:ext uri="{BB962C8B-B14F-4D97-AF65-F5344CB8AC3E}">
        <p14:creationId xmlns:p14="http://schemas.microsoft.com/office/powerpoint/2010/main" val="766673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NL" dirty="0"/>
              <a:t>Digitalisering van de EZVK</a:t>
            </a:r>
            <a:endParaRPr lang="en-US" dirty="0"/>
          </a:p>
        </p:txBody>
      </p:sp>
      <p:sp>
        <p:nvSpPr>
          <p:cNvPr id="3" name="Content Placeholder 2"/>
          <p:cNvSpPr>
            <a:spLocks noGrp="1"/>
          </p:cNvSpPr>
          <p:nvPr>
            <p:ph idx="1"/>
          </p:nvPr>
        </p:nvSpPr>
        <p:spPr>
          <a:xfrm>
            <a:off x="838200" y="1689100"/>
            <a:ext cx="10515600" cy="4911355"/>
          </a:xfrm>
        </p:spPr>
        <p:txBody>
          <a:bodyPr>
            <a:normAutofit/>
          </a:bodyPr>
          <a:lstStyle/>
          <a:p>
            <a:r>
              <a:rPr lang="nl-NL" dirty="0"/>
              <a:t>KSZ trekt samen met de Europese Commissie</a:t>
            </a:r>
            <a:r>
              <a:rPr lang="en-BE" dirty="0"/>
              <a:t> (EC)</a:t>
            </a:r>
            <a:r>
              <a:rPr lang="nl-NL" dirty="0"/>
              <a:t> de “</a:t>
            </a:r>
            <a:r>
              <a:rPr lang="en-IE" dirty="0"/>
              <a:t>Ad-hoc group </a:t>
            </a:r>
            <a:r>
              <a:rPr lang="en-BE" dirty="0"/>
              <a:t>(AHG) </a:t>
            </a:r>
            <a:r>
              <a:rPr lang="en-IE" dirty="0"/>
              <a:t>on the digitalisation of the </a:t>
            </a:r>
            <a:r>
              <a:rPr lang="en-US" dirty="0"/>
              <a:t>European Health Insurance Card</a:t>
            </a:r>
            <a:r>
              <a:rPr lang="en-BE" dirty="0"/>
              <a:t> (</a:t>
            </a:r>
            <a:r>
              <a:rPr lang="en-US" dirty="0"/>
              <a:t>EHIC</a:t>
            </a:r>
            <a:r>
              <a:rPr lang="en-BE" dirty="0"/>
              <a:t>)</a:t>
            </a:r>
            <a:r>
              <a:rPr lang="en-IE" dirty="0"/>
              <a:t>”</a:t>
            </a:r>
            <a:endParaRPr lang="nl-NL" strike="sngStrike" dirty="0"/>
          </a:p>
          <a:p>
            <a:r>
              <a:rPr lang="en-IE" dirty="0"/>
              <a:t>AHG </a:t>
            </a:r>
            <a:r>
              <a:rPr lang="en-IE" dirty="0" err="1"/>
              <a:t>heeft</a:t>
            </a:r>
            <a:r>
              <a:rPr lang="en-IE" dirty="0"/>
              <a:t> de business- </a:t>
            </a:r>
            <a:r>
              <a:rPr lang="en-IE" dirty="0" err="1"/>
              <a:t>en</a:t>
            </a:r>
            <a:r>
              <a:rPr lang="en-IE" dirty="0"/>
              <a:t> </a:t>
            </a:r>
            <a:r>
              <a:rPr lang="en-IE" dirty="0" err="1"/>
              <a:t>technische</a:t>
            </a:r>
            <a:r>
              <a:rPr lang="en-IE" dirty="0"/>
              <a:t> specificities </a:t>
            </a:r>
            <a:r>
              <a:rPr lang="en-IE" dirty="0" err="1"/>
              <a:t>voor</a:t>
            </a:r>
            <a:r>
              <a:rPr lang="en-IE" dirty="0"/>
              <a:t> </a:t>
            </a:r>
            <a:r>
              <a:rPr lang="en-IE" dirty="0" err="1"/>
              <a:t>een</a:t>
            </a:r>
            <a:r>
              <a:rPr lang="en-IE" dirty="0"/>
              <a:t> </a:t>
            </a:r>
            <a:r>
              <a:rPr lang="en-IE" dirty="0" err="1"/>
              <a:t>alternatieve</a:t>
            </a:r>
            <a:r>
              <a:rPr lang="en-IE" dirty="0"/>
              <a:t> </a:t>
            </a:r>
            <a:r>
              <a:rPr lang="en-IE" dirty="0" err="1"/>
              <a:t>oplossing</a:t>
            </a:r>
            <a:r>
              <a:rPr lang="en-IE" dirty="0"/>
              <a:t> </a:t>
            </a:r>
            <a:r>
              <a:rPr lang="en-IE" dirty="0" err="1"/>
              <a:t>neergelegd</a:t>
            </a:r>
            <a:endParaRPr lang="en-IE" dirty="0"/>
          </a:p>
          <a:p>
            <a:r>
              <a:rPr lang="en-IE" dirty="0" err="1"/>
              <a:t>Belgische</a:t>
            </a:r>
            <a:r>
              <a:rPr lang="en-IE" dirty="0"/>
              <a:t> </a:t>
            </a:r>
            <a:r>
              <a:rPr lang="en-IE" dirty="0" err="1"/>
              <a:t>verzekeringsinstellingen</a:t>
            </a:r>
            <a:r>
              <a:rPr lang="en-IE" dirty="0"/>
              <a:t> </a:t>
            </a:r>
            <a:r>
              <a:rPr lang="en-IE" dirty="0" err="1"/>
              <a:t>zijn</a:t>
            </a:r>
            <a:r>
              <a:rPr lang="en-IE" dirty="0"/>
              <a:t> </a:t>
            </a:r>
            <a:r>
              <a:rPr lang="en-IE" dirty="0" err="1"/>
              <a:t>vragende</a:t>
            </a:r>
            <a:r>
              <a:rPr lang="en-IE" dirty="0"/>
              <a:t> </a:t>
            </a:r>
            <a:r>
              <a:rPr lang="en-IE" dirty="0" err="1"/>
              <a:t>partij</a:t>
            </a:r>
            <a:r>
              <a:rPr lang="en-IE" dirty="0"/>
              <a:t> </a:t>
            </a:r>
            <a:r>
              <a:rPr lang="en-IE" dirty="0" err="1"/>
              <a:t>voor</a:t>
            </a:r>
            <a:r>
              <a:rPr lang="en-IE" dirty="0"/>
              <a:t> </a:t>
            </a:r>
            <a:r>
              <a:rPr lang="en-IE" dirty="0" err="1"/>
              <a:t>een</a:t>
            </a:r>
            <a:r>
              <a:rPr lang="en-IE" dirty="0"/>
              <a:t> </a:t>
            </a:r>
            <a:r>
              <a:rPr lang="en-IE" dirty="0" err="1"/>
              <a:t>digitale</a:t>
            </a:r>
            <a:r>
              <a:rPr lang="en-IE" dirty="0"/>
              <a:t> </a:t>
            </a:r>
            <a:r>
              <a:rPr lang="en-IE" dirty="0" err="1"/>
              <a:t>versie</a:t>
            </a:r>
            <a:r>
              <a:rPr lang="en-IE" dirty="0"/>
              <a:t> die cross-border </a:t>
            </a:r>
            <a:r>
              <a:rPr lang="en-IE" dirty="0" err="1"/>
              <a:t>erkend</a:t>
            </a:r>
            <a:r>
              <a:rPr lang="en-IE" dirty="0"/>
              <a:t> </a:t>
            </a:r>
            <a:r>
              <a:rPr lang="en-IE" dirty="0" err="1"/>
              <a:t>wordt</a:t>
            </a:r>
            <a:endParaRPr lang="en-IE" dirty="0"/>
          </a:p>
          <a:p>
            <a:r>
              <a:rPr lang="en-IE" dirty="0" err="1"/>
              <a:t>België</a:t>
            </a:r>
            <a:r>
              <a:rPr lang="en-IE" dirty="0"/>
              <a:t> </a:t>
            </a:r>
            <a:r>
              <a:rPr lang="en-IE" dirty="0" err="1"/>
              <a:t>gaat</a:t>
            </a:r>
            <a:r>
              <a:rPr lang="en-IE" dirty="0"/>
              <a:t> </a:t>
            </a:r>
            <a:r>
              <a:rPr lang="en-IE" dirty="0" err="1"/>
              <a:t>alvast</a:t>
            </a:r>
            <a:r>
              <a:rPr lang="en-IE" dirty="0"/>
              <a:t> de </a:t>
            </a:r>
            <a:r>
              <a:rPr lang="en-IE" dirty="0" err="1"/>
              <a:t>uitgifte</a:t>
            </a:r>
            <a:r>
              <a:rPr lang="en-IE" dirty="0"/>
              <a:t> van </a:t>
            </a:r>
            <a:r>
              <a:rPr lang="en-BE" dirty="0"/>
              <a:t>het</a:t>
            </a:r>
            <a:r>
              <a:rPr lang="en-IE" dirty="0"/>
              <a:t> </a:t>
            </a:r>
            <a:r>
              <a:rPr lang="en-BE" dirty="0"/>
              <a:t>“</a:t>
            </a:r>
            <a:r>
              <a:rPr lang="en-IE" dirty="0"/>
              <a:t>Provisional Replacement Certificate</a:t>
            </a:r>
            <a:r>
              <a:rPr lang="en-BE" dirty="0"/>
              <a:t>”</a:t>
            </a:r>
            <a:r>
              <a:rPr lang="en-IE" dirty="0"/>
              <a:t> </a:t>
            </a:r>
            <a:r>
              <a:rPr lang="en-BE" dirty="0"/>
              <a:t>(</a:t>
            </a:r>
            <a:r>
              <a:rPr lang="en-IE" dirty="0"/>
              <a:t>PRC) </a:t>
            </a:r>
            <a:r>
              <a:rPr lang="en-IE" dirty="0" err="1"/>
              <a:t>digitaliseren</a:t>
            </a:r>
            <a:r>
              <a:rPr lang="en-IE" dirty="0"/>
              <a:t> conform de specificities</a:t>
            </a:r>
            <a:r>
              <a:rPr lang="en-BE" dirty="0"/>
              <a:t> van de AHG</a:t>
            </a:r>
            <a:endParaRPr lang="en-IE" strike="sngStrike" dirty="0"/>
          </a:p>
          <a:p>
            <a:pPr lvl="1"/>
            <a:r>
              <a:rPr lang="en-BE" dirty="0"/>
              <a:t>e-</a:t>
            </a:r>
            <a:r>
              <a:rPr lang="nl-NL" dirty="0"/>
              <a:t>PRC </a:t>
            </a:r>
            <a:r>
              <a:rPr lang="en-BE" dirty="0">
                <a:sym typeface="Wingdings" panose="05000000000000000000" pitchFamily="2" charset="2"/>
              </a:rPr>
              <a:t></a:t>
            </a:r>
            <a:r>
              <a:rPr lang="en-BE" dirty="0"/>
              <a:t> </a:t>
            </a:r>
            <a:r>
              <a:rPr lang="nl-NL" dirty="0"/>
              <a:t>een elektronisch PDF-document verrijkt met een QR-code die de gegevens bevat die ook zichtbaar op het PDF-document staan en digitaal ondertekend zijn</a:t>
            </a:r>
          </a:p>
          <a:p>
            <a:pPr lvl="1"/>
            <a:r>
              <a:rPr lang="nl-NL" dirty="0"/>
              <a:t>samenwerking </a:t>
            </a:r>
            <a:endParaRPr lang="en-BE" dirty="0"/>
          </a:p>
          <a:p>
            <a:pPr lvl="2"/>
            <a:r>
              <a:rPr lang="nl-NL" dirty="0"/>
              <a:t>met de EC voor het gebruik van de EESSI-</a:t>
            </a:r>
            <a:r>
              <a:rPr lang="nl-NL" dirty="0" err="1"/>
              <a:t>Institution</a:t>
            </a:r>
            <a:r>
              <a:rPr lang="nl-NL" dirty="0"/>
              <a:t> </a:t>
            </a:r>
            <a:r>
              <a:rPr lang="nl-NL" dirty="0" err="1"/>
              <a:t>Repository</a:t>
            </a:r>
            <a:r>
              <a:rPr lang="nl-NL" dirty="0"/>
              <a:t> als “trust </a:t>
            </a:r>
            <a:r>
              <a:rPr lang="nl-NL" dirty="0" err="1"/>
              <a:t>registry</a:t>
            </a:r>
            <a:r>
              <a:rPr lang="nl-NL" dirty="0"/>
              <a:t>” (PKI-infrastructuur)</a:t>
            </a:r>
          </a:p>
          <a:p>
            <a:pPr lvl="2"/>
            <a:r>
              <a:rPr lang="nl-NL" dirty="0"/>
              <a:t>met de FOD BOSA voor opname e-PRC in MyGov.be en scannen en valideren van de QR-code</a:t>
            </a:r>
          </a:p>
          <a:p>
            <a:r>
              <a:rPr lang="nl-NL" dirty="0"/>
              <a:t>streefdatum uitrol in productie: 1 januari 2026</a:t>
            </a:r>
            <a:endParaRPr lang="en-IE" dirty="0"/>
          </a:p>
          <a:p>
            <a:pPr lvl="1"/>
            <a:endParaRPr lang="en-IE" dirty="0"/>
          </a:p>
          <a:p>
            <a:endParaRPr lang="en-IE" dirty="0"/>
          </a:p>
        </p:txBody>
      </p:sp>
    </p:spTree>
    <p:extLst>
      <p:ext uri="{BB962C8B-B14F-4D97-AF65-F5344CB8AC3E}">
        <p14:creationId xmlns:p14="http://schemas.microsoft.com/office/powerpoint/2010/main" val="521361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NL" dirty="0"/>
              <a:t>Digitalisering van de EZVK</a:t>
            </a:r>
            <a:endParaRPr lang="en-US" dirty="0"/>
          </a:p>
        </p:txBody>
      </p:sp>
      <p:sp>
        <p:nvSpPr>
          <p:cNvPr id="4" name="Content Placeholder 3">
            <a:extLst>
              <a:ext uri="{FF2B5EF4-FFF2-40B4-BE49-F238E27FC236}">
                <a16:creationId xmlns:a16="http://schemas.microsoft.com/office/drawing/2014/main" id="{E4DCCFB0-2F25-4A2C-90A0-9711F51E7ACF}"/>
              </a:ext>
            </a:extLst>
          </p:cNvPr>
          <p:cNvSpPr>
            <a:spLocks noGrp="1"/>
          </p:cNvSpPr>
          <p:nvPr>
            <p:ph idx="1"/>
          </p:nvPr>
        </p:nvSpPr>
        <p:spPr/>
        <p:txBody>
          <a:bodyPr/>
          <a:lstStyle/>
          <a:p>
            <a:r>
              <a:rPr lang="nl-BE" dirty="0"/>
              <a:t>aanmaak van het PDF-document met getekende QR-code</a:t>
            </a:r>
            <a:endParaRPr lang="en-BE" dirty="0"/>
          </a:p>
        </p:txBody>
      </p:sp>
      <p:pic>
        <p:nvPicPr>
          <p:cNvPr id="5" name="Content Placeholder 4">
            <a:extLst>
              <a:ext uri="{FF2B5EF4-FFF2-40B4-BE49-F238E27FC236}">
                <a16:creationId xmlns:a16="http://schemas.microsoft.com/office/drawing/2014/main" id="{9B7C5787-B90B-4185-9E8B-C32DC23E69D7}"/>
              </a:ext>
            </a:extLst>
          </p:cNvPr>
          <p:cNvPicPr>
            <a:picLocks noChangeAspect="1"/>
          </p:cNvPicPr>
          <p:nvPr/>
        </p:nvPicPr>
        <p:blipFill>
          <a:blip r:embed="rId3"/>
          <a:stretch>
            <a:fillRect/>
          </a:stretch>
        </p:blipFill>
        <p:spPr>
          <a:xfrm>
            <a:off x="2059880" y="2107301"/>
            <a:ext cx="7408850" cy="4398052"/>
          </a:xfrm>
          <a:prstGeom prst="rect">
            <a:avLst/>
          </a:prstGeom>
          <a:solidFill>
            <a:schemeClr val="accent5">
              <a:lumMod val="20000"/>
              <a:lumOff val="80000"/>
            </a:schemeClr>
          </a:solidFill>
        </p:spPr>
      </p:pic>
    </p:spTree>
    <p:extLst>
      <p:ext uri="{BB962C8B-B14F-4D97-AF65-F5344CB8AC3E}">
        <p14:creationId xmlns:p14="http://schemas.microsoft.com/office/powerpoint/2010/main" val="1617335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NL" dirty="0"/>
              <a:t>Digitalisering van de EZVK</a:t>
            </a:r>
            <a:endParaRPr lang="en-US" dirty="0"/>
          </a:p>
        </p:txBody>
      </p:sp>
      <p:sp>
        <p:nvSpPr>
          <p:cNvPr id="4" name="Content Placeholder 3">
            <a:extLst>
              <a:ext uri="{FF2B5EF4-FFF2-40B4-BE49-F238E27FC236}">
                <a16:creationId xmlns:a16="http://schemas.microsoft.com/office/drawing/2014/main" id="{E4DCCFB0-2F25-4A2C-90A0-9711F51E7ACF}"/>
              </a:ext>
            </a:extLst>
          </p:cNvPr>
          <p:cNvSpPr>
            <a:spLocks noGrp="1"/>
          </p:cNvSpPr>
          <p:nvPr>
            <p:ph idx="1"/>
          </p:nvPr>
        </p:nvSpPr>
        <p:spPr/>
        <p:txBody>
          <a:bodyPr/>
          <a:lstStyle/>
          <a:p>
            <a:r>
              <a:rPr lang="nl-BE" dirty="0"/>
              <a:t>validatieproces</a:t>
            </a:r>
            <a:endParaRPr lang="en-BE" dirty="0"/>
          </a:p>
        </p:txBody>
      </p:sp>
      <p:pic>
        <p:nvPicPr>
          <p:cNvPr id="5" name="Picture 4">
            <a:extLst>
              <a:ext uri="{FF2B5EF4-FFF2-40B4-BE49-F238E27FC236}">
                <a16:creationId xmlns:a16="http://schemas.microsoft.com/office/drawing/2014/main" id="{E13F61CA-2D5D-407D-91C3-E215DFDB7DFD}"/>
              </a:ext>
            </a:extLst>
          </p:cNvPr>
          <p:cNvPicPr>
            <a:picLocks noChangeAspect="1"/>
          </p:cNvPicPr>
          <p:nvPr/>
        </p:nvPicPr>
        <p:blipFill>
          <a:blip r:embed="rId3"/>
          <a:stretch>
            <a:fillRect/>
          </a:stretch>
        </p:blipFill>
        <p:spPr>
          <a:xfrm>
            <a:off x="1157232" y="2445482"/>
            <a:ext cx="10352187" cy="3139530"/>
          </a:xfrm>
          <a:prstGeom prst="rect">
            <a:avLst/>
          </a:prstGeom>
        </p:spPr>
      </p:pic>
    </p:spTree>
    <p:extLst>
      <p:ext uri="{BB962C8B-B14F-4D97-AF65-F5344CB8AC3E}">
        <p14:creationId xmlns:p14="http://schemas.microsoft.com/office/powerpoint/2010/main" val="1387648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9" y="1825625"/>
            <a:ext cx="9964271" cy="4351338"/>
          </a:xfrm>
        </p:spPr>
        <p:txBody>
          <a:bodyPr>
            <a:normAutofit/>
          </a:bodyPr>
          <a:lstStyle/>
          <a:p>
            <a:r>
              <a:rPr lang="nl-NL" sz="2100" dirty="0"/>
              <a:t>elke lidstaat zal een fysieke versie van de EDC en parkeerkaart voor gehandicapten moeten uitreiken</a:t>
            </a:r>
            <a:r>
              <a:rPr lang="en-BE" sz="2100" dirty="0"/>
              <a:t> - </a:t>
            </a:r>
            <a:r>
              <a:rPr lang="fr-BE" sz="2100" dirty="0" err="1"/>
              <a:t>Richtlijn</a:t>
            </a:r>
            <a:r>
              <a:rPr lang="fr-BE" sz="2100" dirty="0"/>
              <a:t> (EU) 2024/2841</a:t>
            </a:r>
            <a:endParaRPr lang="nl-NL" sz="2100" dirty="0"/>
          </a:p>
          <a:p>
            <a:r>
              <a:rPr lang="nl-NL" sz="2100" dirty="0"/>
              <a:t>fysieke kaart </a:t>
            </a:r>
            <a:r>
              <a:rPr lang="en-BE" sz="2100" dirty="0">
                <a:sym typeface="Wingdings" panose="05000000000000000000" pitchFamily="2" charset="2"/>
              </a:rPr>
              <a:t></a:t>
            </a:r>
            <a:r>
              <a:rPr lang="nl-NL" sz="2100" dirty="0"/>
              <a:t> verrijkt met een QR-code of andere digitale kenmerken om</a:t>
            </a:r>
          </a:p>
          <a:p>
            <a:pPr lvl="1"/>
            <a:r>
              <a:rPr lang="nl-NL" sz="1900" dirty="0"/>
              <a:t>geldigheid en authenticiteit van de kaart </a:t>
            </a:r>
            <a:r>
              <a:rPr lang="en-BE" sz="1900" dirty="0"/>
              <a:t>+</a:t>
            </a:r>
            <a:r>
              <a:rPr lang="nl-NL" sz="1900" dirty="0"/>
              <a:t> integriteit van de gegevens te waarborgen</a:t>
            </a:r>
          </a:p>
          <a:p>
            <a:pPr lvl="1"/>
            <a:r>
              <a:rPr lang="nl-NL" sz="1900" dirty="0"/>
              <a:t>fraude te voorkomen</a:t>
            </a:r>
          </a:p>
          <a:p>
            <a:pPr lvl="1"/>
            <a:r>
              <a:rPr lang="nl-NL" sz="1900" dirty="0"/>
              <a:t>interoperabiliteitskwesties voor het lezen van de gegevens te regelen</a:t>
            </a:r>
          </a:p>
          <a:p>
            <a:r>
              <a:rPr lang="nl-NL" sz="2100" dirty="0"/>
              <a:t>uitrol binnen de lidstaten tegen uiterlijk 5 juni 2028</a:t>
            </a:r>
          </a:p>
          <a:p>
            <a:r>
              <a:rPr lang="nl-NL" sz="2100" dirty="0"/>
              <a:t>een digitale versie </a:t>
            </a:r>
            <a:r>
              <a:rPr lang="en-BE" sz="2100" dirty="0"/>
              <a:t>is </a:t>
            </a:r>
            <a:r>
              <a:rPr lang="nl-NL" sz="2100" dirty="0"/>
              <a:t>voorzie</a:t>
            </a:r>
            <a:r>
              <a:rPr lang="en-BE" sz="2100" dirty="0"/>
              <a:t>n</a:t>
            </a:r>
            <a:r>
              <a:rPr lang="nl-NL" sz="2100" dirty="0"/>
              <a:t> </a:t>
            </a:r>
            <a:endParaRPr lang="en-BE" sz="2100" dirty="0"/>
          </a:p>
          <a:p>
            <a:r>
              <a:rPr lang="nl-NL" sz="2100" dirty="0"/>
              <a:t>contacten opgestart met FOD Sociale Zekerheid en FOD BOSA tot integratie binnen MyGov.be</a:t>
            </a:r>
            <a:endParaRPr lang="en-BE" sz="2100" dirty="0"/>
          </a:p>
        </p:txBody>
      </p:sp>
      <p:sp>
        <p:nvSpPr>
          <p:cNvPr id="2" name="Title 1"/>
          <p:cNvSpPr>
            <a:spLocks noGrp="1"/>
          </p:cNvSpPr>
          <p:nvPr>
            <p:ph type="title"/>
          </p:nvPr>
        </p:nvSpPr>
        <p:spPr>
          <a:noFill/>
        </p:spPr>
        <p:txBody>
          <a:bodyPr/>
          <a:lstStyle/>
          <a:p>
            <a:r>
              <a:rPr lang="nl-NL" dirty="0"/>
              <a:t>EDC en Europese parkeerkaart</a:t>
            </a:r>
            <a:r>
              <a:rPr lang="nl-BE" dirty="0">
                <a:highlight>
                  <a:srgbClr val="FFFF00"/>
                </a:highlight>
              </a:rPr>
              <a:t> </a:t>
            </a:r>
            <a:endParaRPr lang="en-US" dirty="0"/>
          </a:p>
        </p:txBody>
      </p:sp>
    </p:spTree>
    <p:extLst>
      <p:ext uri="{BB962C8B-B14F-4D97-AF65-F5344CB8AC3E}">
        <p14:creationId xmlns:p14="http://schemas.microsoft.com/office/powerpoint/2010/main" val="1876031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a:t>En </a:t>
            </a:r>
            <a:r>
              <a:rPr lang="fr-BE" dirty="0" err="1"/>
              <a:t>verder</a:t>
            </a:r>
            <a:endParaRPr lang="en-US" dirty="0"/>
          </a:p>
        </p:txBody>
      </p:sp>
      <p:sp>
        <p:nvSpPr>
          <p:cNvPr id="4" name="Content Placeholder 3"/>
          <p:cNvSpPr>
            <a:spLocks noGrp="1"/>
          </p:cNvSpPr>
          <p:nvPr>
            <p:ph idx="1"/>
          </p:nvPr>
        </p:nvSpPr>
        <p:spPr/>
        <p:txBody>
          <a:bodyPr>
            <a:normAutofit/>
          </a:bodyPr>
          <a:lstStyle/>
          <a:p>
            <a:r>
              <a:rPr lang="nl-NL" dirty="0"/>
              <a:t>deelname aan het </a:t>
            </a:r>
            <a:r>
              <a:rPr lang="fr-FR" dirty="0"/>
              <a:t>« </a:t>
            </a:r>
            <a:r>
              <a:rPr lang="nl-NL" dirty="0"/>
              <a:t>Digital </a:t>
            </a:r>
            <a:r>
              <a:rPr lang="nl-NL" dirty="0" err="1"/>
              <a:t>Credentials</a:t>
            </a:r>
            <a:r>
              <a:rPr lang="nl-NL" dirty="0"/>
              <a:t> </a:t>
            </a:r>
            <a:r>
              <a:rPr lang="nl-NL" dirty="0" err="1"/>
              <a:t>for</a:t>
            </a:r>
            <a:r>
              <a:rPr lang="nl-NL" dirty="0"/>
              <a:t> Europe </a:t>
            </a:r>
            <a:r>
              <a:rPr lang="fr-FR" dirty="0"/>
              <a:t>»</a:t>
            </a:r>
            <a:r>
              <a:rPr lang="nl-NL" dirty="0"/>
              <a:t> consortium (</a:t>
            </a:r>
            <a:r>
              <a:rPr lang="nl-NL" dirty="0">
                <a:hlinkClick r:id="rId3"/>
              </a:rPr>
              <a:t>DC4EU</a:t>
            </a:r>
            <a:r>
              <a:rPr lang="nl-NL" dirty="0"/>
              <a:t>)  </a:t>
            </a:r>
          </a:p>
          <a:p>
            <a:r>
              <a:rPr lang="nl-NL" dirty="0"/>
              <a:t>continue bijwerking van informatiepagina’s n.a.v. de verplichtingen die voortvloeien uit de Single Digital Gateway Verordening</a:t>
            </a:r>
          </a:p>
          <a:p>
            <a:r>
              <a:rPr lang="nl-NL" dirty="0"/>
              <a:t>opvolging EESSI-programma en implementatie nieuwe releases</a:t>
            </a:r>
          </a:p>
          <a:p>
            <a:r>
              <a:rPr lang="nl-NL" dirty="0"/>
              <a:t>KSZ neemt </a:t>
            </a:r>
            <a:r>
              <a:rPr lang="nl-NL" dirty="0" err="1"/>
              <a:t>expertenrol</a:t>
            </a:r>
            <a:r>
              <a:rPr lang="nl-NL" dirty="0"/>
              <a:t> op in de Technische en Administratieve Commissie voor de coördinatie van de </a:t>
            </a:r>
            <a:r>
              <a:rPr lang="nl-NL" dirty="0" err="1"/>
              <a:t>socialezekerheidssystemen</a:t>
            </a:r>
            <a:endParaRPr lang="nl-NL" dirty="0"/>
          </a:p>
        </p:txBody>
      </p:sp>
    </p:spTree>
    <p:extLst>
      <p:ext uri="{BB962C8B-B14F-4D97-AF65-F5344CB8AC3E}">
        <p14:creationId xmlns:p14="http://schemas.microsoft.com/office/powerpoint/2010/main" val="1168465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8802" y="2487340"/>
              <a:ext cx="8612371" cy="1323439"/>
            </a:xfrm>
            <a:prstGeom prst="rect">
              <a:avLst/>
            </a:prstGeom>
            <a:noFill/>
          </p:spPr>
          <p:txBody>
            <a:bodyPr wrap="square" rtlCol="0">
              <a:spAutoFit/>
            </a:bodyPr>
            <a:lstStyle/>
            <a:p>
              <a:pPr lvl="0" algn="ctr"/>
              <a:r>
                <a:rPr lang="fr-BE" altLang="en-US" sz="4000" b="1" dirty="0" err="1">
                  <a:solidFill>
                    <a:prstClr val="white"/>
                  </a:solidFill>
                  <a:latin typeface="Microsoft JhengHei Light" panose="020B0304030504040204" pitchFamily="34" charset="-120"/>
                  <a:ea typeface="Microsoft JhengHei Light" panose="020B0304030504040204" pitchFamily="34" charset="-120"/>
                </a:rPr>
                <a:t>Gegevensbescherming</a:t>
              </a:r>
              <a:r>
                <a:rPr lang="fr-BE" altLang="en-US" sz="4000" b="1" dirty="0">
                  <a:solidFill>
                    <a:prstClr val="white"/>
                  </a:solidFill>
                  <a:latin typeface="Microsoft JhengHei Light" panose="020B0304030504040204" pitchFamily="34" charset="-120"/>
                  <a:ea typeface="Microsoft JhengHei Light" panose="020B0304030504040204" pitchFamily="34" charset="-120"/>
                </a:rPr>
                <a:t> &amp; </a:t>
              </a:r>
              <a:r>
                <a:rPr lang="fr-BE" altLang="en-US" sz="4000" b="1" dirty="0" err="1">
                  <a:solidFill>
                    <a:prstClr val="white"/>
                  </a:solidFill>
                  <a:latin typeface="Microsoft JhengHei Light" panose="020B0304030504040204" pitchFamily="34" charset="-120"/>
                  <a:ea typeface="Microsoft JhengHei Light" panose="020B0304030504040204" pitchFamily="34" charset="-120"/>
                </a:rPr>
                <a:t>informatieveiligheid</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3147630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Gegevensbescherming</a:t>
            </a:r>
            <a:r>
              <a:rPr lang="en-US" dirty="0"/>
              <a:t> </a:t>
            </a:r>
            <a:r>
              <a:rPr lang="en-US" dirty="0" err="1"/>
              <a:t>en</a:t>
            </a:r>
            <a:r>
              <a:rPr lang="en-US" dirty="0"/>
              <a:t> </a:t>
            </a:r>
            <a:r>
              <a:rPr lang="en-US" dirty="0" err="1"/>
              <a:t>informatieveiligheid</a:t>
            </a:r>
            <a:endParaRPr lang="en-US" dirty="0">
              <a:highlight>
                <a:srgbClr val="FFFF00"/>
              </a:highlight>
            </a:endParaRPr>
          </a:p>
        </p:txBody>
      </p:sp>
      <p:sp>
        <p:nvSpPr>
          <p:cNvPr id="6" name="Content Placeholder 5"/>
          <p:cNvSpPr>
            <a:spLocks noGrp="1"/>
          </p:cNvSpPr>
          <p:nvPr>
            <p:ph idx="1"/>
          </p:nvPr>
        </p:nvSpPr>
        <p:spPr>
          <a:xfrm>
            <a:off x="838199" y="1718044"/>
            <a:ext cx="10931435" cy="4669107"/>
          </a:xfrm>
        </p:spPr>
        <p:txBody>
          <a:bodyPr>
            <a:normAutofit/>
          </a:bodyPr>
          <a:lstStyle/>
          <a:p>
            <a:r>
              <a:rPr lang="en-BE" dirty="0" err="1"/>
              <a:t>overzicht</a:t>
            </a:r>
            <a:r>
              <a:rPr lang="en-BE" dirty="0"/>
              <a:t> </a:t>
            </a:r>
            <a:r>
              <a:rPr lang="en-US" dirty="0"/>
              <a:t>2024</a:t>
            </a:r>
          </a:p>
          <a:p>
            <a:pPr lvl="1"/>
            <a:r>
              <a:rPr lang="en-BE" dirty="0"/>
              <a:t>o</a:t>
            </a:r>
            <a:r>
              <a:rPr lang="nl-NL" dirty="0" err="1"/>
              <a:t>ktober</a:t>
            </a:r>
            <a:r>
              <a:rPr lang="nl-NL" dirty="0"/>
              <a:t> 2024 </a:t>
            </a:r>
            <a:r>
              <a:rPr lang="en-BE" dirty="0">
                <a:sym typeface="Wingdings" panose="05000000000000000000" pitchFamily="2" charset="2"/>
              </a:rPr>
              <a:t></a:t>
            </a:r>
            <a:r>
              <a:rPr lang="nl-NL" dirty="0"/>
              <a:t> NIS-2 regelgeving in voege</a:t>
            </a:r>
          </a:p>
          <a:p>
            <a:pPr lvl="2"/>
            <a:r>
              <a:rPr lang="nl-NL" dirty="0"/>
              <a:t>EU-brede wetgeving inzake cyberbeveiliging</a:t>
            </a:r>
          </a:p>
          <a:p>
            <a:pPr lvl="2"/>
            <a:r>
              <a:rPr lang="en-BE" dirty="0"/>
              <a:t>v</a:t>
            </a:r>
            <a:r>
              <a:rPr lang="nl-NL" dirty="0"/>
              <a:t>an toepassing op federale overheidsinstellingen </a:t>
            </a:r>
          </a:p>
          <a:p>
            <a:pPr lvl="2"/>
            <a:r>
              <a:rPr lang="en-BE" dirty="0"/>
              <a:t>r</a:t>
            </a:r>
            <a:r>
              <a:rPr lang="nl-NL" dirty="0"/>
              <a:t>egelmatige controle van de inregeling informatieveiligheid door Centre </a:t>
            </a:r>
            <a:r>
              <a:rPr lang="nl-NL" dirty="0" err="1"/>
              <a:t>for</a:t>
            </a:r>
            <a:r>
              <a:rPr lang="nl-NL" dirty="0"/>
              <a:t> Cybersecurity Belgium (CCB)</a:t>
            </a:r>
          </a:p>
          <a:p>
            <a:pPr lvl="1"/>
            <a:r>
              <a:rPr lang="en-BE" dirty="0"/>
              <a:t>t</a:t>
            </a:r>
            <a:r>
              <a:rPr lang="nl-NL" dirty="0" err="1"/>
              <a:t>rend</a:t>
            </a:r>
            <a:r>
              <a:rPr lang="nl-NL" dirty="0"/>
              <a:t> incidenten KSZ / </a:t>
            </a:r>
            <a:r>
              <a:rPr lang="nl-NL" dirty="0" err="1"/>
              <a:t>eHP</a:t>
            </a:r>
            <a:endParaRPr lang="nl-NL" dirty="0"/>
          </a:p>
          <a:p>
            <a:pPr lvl="2"/>
            <a:r>
              <a:rPr lang="en-BE" dirty="0"/>
              <a:t>m</a:t>
            </a:r>
            <a:r>
              <a:rPr lang="nl-NL" dirty="0"/>
              <a:t>eerdere gevallen van diefstal/verlies IT materiaal op openbaar vervoer</a:t>
            </a:r>
          </a:p>
          <a:p>
            <a:pPr lvl="2"/>
            <a:r>
              <a:rPr lang="nl-NL" dirty="0"/>
              <a:t>1 geval van account van medewerker die gehackt werd</a:t>
            </a:r>
          </a:p>
          <a:p>
            <a:pPr lvl="1"/>
            <a:r>
              <a:rPr lang="en-BE" dirty="0"/>
              <a:t>t</a:t>
            </a:r>
            <a:r>
              <a:rPr lang="nl-NL" dirty="0" err="1"/>
              <a:t>rend</a:t>
            </a:r>
            <a:r>
              <a:rPr lang="nl-NL" dirty="0"/>
              <a:t> incidenten globaal</a:t>
            </a:r>
          </a:p>
          <a:p>
            <a:pPr lvl="2"/>
            <a:r>
              <a:rPr lang="en-BE" dirty="0"/>
              <a:t>r</a:t>
            </a:r>
            <a:r>
              <a:rPr lang="nl-NL" dirty="0" err="1"/>
              <a:t>ansomware</a:t>
            </a:r>
            <a:r>
              <a:rPr lang="nl-NL" dirty="0"/>
              <a:t> is de grootste dreiging met meeste impact in 2024</a:t>
            </a:r>
          </a:p>
          <a:p>
            <a:pPr lvl="2"/>
            <a:r>
              <a:rPr lang="en-BE" dirty="0"/>
              <a:t>p</a:t>
            </a:r>
            <a:r>
              <a:rPr lang="nl-NL" dirty="0" err="1"/>
              <a:t>hishing</a:t>
            </a:r>
            <a:r>
              <a:rPr lang="nl-NL" dirty="0"/>
              <a:t>, </a:t>
            </a:r>
            <a:r>
              <a:rPr lang="nl-NL" dirty="0" err="1"/>
              <a:t>supply</a:t>
            </a:r>
            <a:r>
              <a:rPr lang="nl-NL" dirty="0"/>
              <a:t> chain attacks en gebruik van kwetsbare software zijn de populairste aanvalsvectoren</a:t>
            </a:r>
          </a:p>
          <a:p>
            <a:pPr lvl="2"/>
            <a:r>
              <a:rPr lang="en-BE" dirty="0"/>
              <a:t>d</a:t>
            </a:r>
            <a:r>
              <a:rPr lang="nl-NL" dirty="0" err="1"/>
              <a:t>ata</a:t>
            </a:r>
            <a:r>
              <a:rPr lang="nl-NL" dirty="0"/>
              <a:t> </a:t>
            </a:r>
            <a:r>
              <a:rPr lang="nl-NL" dirty="0" err="1"/>
              <a:t>exfiltratie</a:t>
            </a:r>
            <a:r>
              <a:rPr lang="nl-NL" dirty="0"/>
              <a:t> is populair om slachtoffer van een aanval onder druk te zetten</a:t>
            </a:r>
          </a:p>
          <a:p>
            <a:endParaRPr lang="en-US" dirty="0"/>
          </a:p>
        </p:txBody>
      </p:sp>
    </p:spTree>
    <p:extLst>
      <p:ext uri="{BB962C8B-B14F-4D97-AF65-F5344CB8AC3E}">
        <p14:creationId xmlns:p14="http://schemas.microsoft.com/office/powerpoint/2010/main" val="36722309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err="1"/>
              <a:t>Veiligheid</a:t>
            </a:r>
            <a:r>
              <a:rPr lang="en-BE" altLang="en-US" dirty="0"/>
              <a:t>	 - </a:t>
            </a:r>
            <a:r>
              <a:rPr lang="fr-BE" dirty="0" err="1"/>
              <a:t>aandachtspunten</a:t>
            </a:r>
            <a:r>
              <a:rPr lang="fr-BE" dirty="0"/>
              <a:t> 2025</a:t>
            </a:r>
            <a:endParaRPr lang="fr-BE" altLang="en-US" dirty="0">
              <a:highlight>
                <a:srgbClr val="FFFF00"/>
              </a:highlight>
            </a:endParaRPr>
          </a:p>
        </p:txBody>
      </p:sp>
      <p:sp>
        <p:nvSpPr>
          <p:cNvPr id="5" name="Content Placeholder 4"/>
          <p:cNvSpPr>
            <a:spLocks noGrp="1"/>
          </p:cNvSpPr>
          <p:nvPr>
            <p:ph idx="1"/>
          </p:nvPr>
        </p:nvSpPr>
        <p:spPr>
          <a:xfrm>
            <a:off x="838200" y="1718044"/>
            <a:ext cx="10515600" cy="4519470"/>
          </a:xfrm>
        </p:spPr>
        <p:txBody>
          <a:bodyPr>
            <a:normAutofit/>
          </a:bodyPr>
          <a:lstStyle/>
          <a:p>
            <a:r>
              <a:rPr lang="en-BE" dirty="0"/>
              <a:t>c</a:t>
            </a:r>
            <a:r>
              <a:rPr lang="nl-NL" dirty="0" err="1"/>
              <a:t>onformiteitstraject</a:t>
            </a:r>
            <a:r>
              <a:rPr lang="nl-NL" dirty="0"/>
              <a:t> NIS-2</a:t>
            </a:r>
          </a:p>
          <a:p>
            <a:pPr lvl="1"/>
            <a:r>
              <a:rPr lang="en-BE" dirty="0"/>
              <a:t>a</a:t>
            </a:r>
            <a:r>
              <a:rPr lang="nl-NL" dirty="0" err="1"/>
              <a:t>anpassen</a:t>
            </a:r>
            <a:r>
              <a:rPr lang="nl-NL" dirty="0"/>
              <a:t> minimale normen in samenwerking met het CCB</a:t>
            </a:r>
          </a:p>
          <a:p>
            <a:pPr lvl="1"/>
            <a:r>
              <a:rPr lang="en-BE" dirty="0"/>
              <a:t>h</a:t>
            </a:r>
            <a:r>
              <a:rPr lang="nl-NL" dirty="0" err="1"/>
              <a:t>erzien</a:t>
            </a:r>
            <a:r>
              <a:rPr lang="nl-NL" dirty="0"/>
              <a:t> en aanvullen van beleidslijnen </a:t>
            </a:r>
            <a:r>
              <a:rPr lang="nl-NL" dirty="0" err="1"/>
              <a:t>mbt</a:t>
            </a:r>
            <a:r>
              <a:rPr lang="en-BE" dirty="0"/>
              <a:t>.</a:t>
            </a:r>
            <a:r>
              <a:rPr lang="nl-NL" dirty="0"/>
              <a:t> informatieveiligheid + toepassing.</a:t>
            </a:r>
          </a:p>
          <a:p>
            <a:pPr lvl="1"/>
            <a:r>
              <a:rPr lang="en-BE" dirty="0"/>
              <a:t>a</a:t>
            </a:r>
            <a:r>
              <a:rPr lang="nl-NL" dirty="0" err="1"/>
              <a:t>andacht</a:t>
            </a:r>
            <a:r>
              <a:rPr lang="nl-NL" dirty="0"/>
              <a:t> voor melding incidenten (24 uur)</a:t>
            </a:r>
          </a:p>
          <a:p>
            <a:pPr lvl="1"/>
            <a:r>
              <a:rPr lang="en-BE" dirty="0"/>
              <a:t>o</a:t>
            </a:r>
            <a:r>
              <a:rPr lang="nl-NL" dirty="0" err="1"/>
              <a:t>pzetten</a:t>
            </a:r>
            <a:r>
              <a:rPr lang="nl-NL" dirty="0"/>
              <a:t> van de informatiesessies</a:t>
            </a:r>
          </a:p>
          <a:p>
            <a:r>
              <a:rPr lang="en-BE" dirty="0"/>
              <a:t>n</a:t>
            </a:r>
            <a:r>
              <a:rPr lang="nl-NL" dirty="0" err="1"/>
              <a:t>aleving</a:t>
            </a:r>
            <a:r>
              <a:rPr lang="nl-NL" dirty="0"/>
              <a:t> van de General Data </a:t>
            </a:r>
            <a:r>
              <a:rPr lang="nl-NL" dirty="0" err="1"/>
              <a:t>Protection</a:t>
            </a:r>
            <a:r>
              <a:rPr lang="nl-NL" dirty="0"/>
              <a:t> </a:t>
            </a:r>
            <a:r>
              <a:rPr lang="nl-NL" dirty="0" err="1"/>
              <a:t>Regulation</a:t>
            </a:r>
            <a:r>
              <a:rPr lang="nl-NL" dirty="0"/>
              <a:t> (GDPR) blijft een belangrijk punt</a:t>
            </a:r>
          </a:p>
          <a:p>
            <a:pPr lvl="1"/>
            <a:r>
              <a:rPr lang="nl-NL" dirty="0"/>
              <a:t>Data </a:t>
            </a:r>
            <a:r>
              <a:rPr lang="nl-NL" dirty="0" err="1"/>
              <a:t>Protection</a:t>
            </a:r>
            <a:r>
              <a:rPr lang="nl-NL" dirty="0"/>
              <a:t> Impact Assessment (</a:t>
            </a:r>
            <a:r>
              <a:rPr lang="nl-NL" dirty="0" err="1"/>
              <a:t>DPIA’s</a:t>
            </a:r>
            <a:r>
              <a:rPr lang="nl-NL" dirty="0"/>
              <a:t>) voor inschatting van de risico’s van de verwerkingen</a:t>
            </a:r>
          </a:p>
          <a:p>
            <a:pPr lvl="2"/>
            <a:r>
              <a:rPr lang="nl-NL" dirty="0"/>
              <a:t>cyclus van 36 maanden voor elke verwerking</a:t>
            </a:r>
          </a:p>
          <a:p>
            <a:pPr lvl="2"/>
            <a:r>
              <a:rPr lang="nl-NL" dirty="0"/>
              <a:t>planning 2025 werd opgemaakt </a:t>
            </a:r>
          </a:p>
          <a:p>
            <a:r>
              <a:rPr lang="nl-NL" dirty="0"/>
              <a:t>verhoging in aantal en complexiteit van de vragen van de betrokkenen</a:t>
            </a:r>
          </a:p>
          <a:p>
            <a:r>
              <a:rPr lang="nl-NL" dirty="0"/>
              <a:t>1 </a:t>
            </a:r>
            <a:r>
              <a:rPr lang="en-BE" dirty="0"/>
              <a:t>a</a:t>
            </a:r>
            <a:r>
              <a:rPr lang="nl-NL" dirty="0" err="1"/>
              <a:t>udit</a:t>
            </a:r>
            <a:r>
              <a:rPr lang="nl-NL" dirty="0"/>
              <a:t> “het beheer van de BSM” gepland</a:t>
            </a:r>
            <a:endParaRPr lang="en-US" dirty="0"/>
          </a:p>
          <a:p>
            <a:pPr marL="0" indent="0">
              <a:buNone/>
            </a:pPr>
            <a:endParaRPr lang="en-US" dirty="0"/>
          </a:p>
        </p:txBody>
      </p:sp>
    </p:spTree>
    <p:extLst>
      <p:ext uri="{BB962C8B-B14F-4D97-AF65-F5344CB8AC3E}">
        <p14:creationId xmlns:p14="http://schemas.microsoft.com/office/powerpoint/2010/main" val="3033607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normAutofit/>
          </a:bodyPr>
          <a:lstStyle/>
          <a:p>
            <a:r>
              <a:rPr lang="fr-BE" altLang="en-US" dirty="0"/>
              <a:t>IAP - Internet Access Protection</a:t>
            </a:r>
            <a:endParaRPr lang="fr-BE" altLang="en-US" dirty="0">
              <a:highlight>
                <a:srgbClr val="FFFF00"/>
              </a:highlight>
            </a:endParaRPr>
          </a:p>
        </p:txBody>
      </p:sp>
      <p:sp>
        <p:nvSpPr>
          <p:cNvPr id="2" name="Content Placeholder 1"/>
          <p:cNvSpPr>
            <a:spLocks noGrp="1"/>
          </p:cNvSpPr>
          <p:nvPr>
            <p:ph idx="1"/>
          </p:nvPr>
        </p:nvSpPr>
        <p:spPr/>
        <p:txBody>
          <a:bodyPr>
            <a:normAutofit/>
          </a:bodyPr>
          <a:lstStyle/>
          <a:p>
            <a:r>
              <a:rPr lang="en-BE" dirty="0"/>
              <a:t>l</a:t>
            </a:r>
            <a:r>
              <a:rPr lang="fr-BE" dirty="0" err="1"/>
              <a:t>everancier</a:t>
            </a:r>
            <a:r>
              <a:rPr lang="fr-BE" dirty="0"/>
              <a:t> van </a:t>
            </a:r>
            <a:r>
              <a:rPr lang="fr-BE" dirty="0" err="1"/>
              <a:t>veiligheidsdiensten</a:t>
            </a:r>
            <a:r>
              <a:rPr lang="fr-BE" dirty="0"/>
              <a:t> </a:t>
            </a:r>
            <a:r>
              <a:rPr lang="fr-BE" dirty="0" err="1"/>
              <a:t>aan</a:t>
            </a:r>
            <a:r>
              <a:rPr lang="fr-BE" dirty="0"/>
              <a:t> OSIZ / </a:t>
            </a:r>
            <a:r>
              <a:rPr lang="fr-BE" dirty="0" err="1"/>
              <a:t>Overheidsdiensten</a:t>
            </a:r>
            <a:endParaRPr lang="fr-BE" dirty="0"/>
          </a:p>
          <a:p>
            <a:r>
              <a:rPr lang="en-BE" dirty="0"/>
              <a:t>o</a:t>
            </a:r>
            <a:r>
              <a:rPr lang="fr-BE" dirty="0" err="1"/>
              <a:t>nderdeel</a:t>
            </a:r>
            <a:r>
              <a:rPr lang="fr-BE" dirty="0"/>
              <a:t> van de </a:t>
            </a:r>
            <a:r>
              <a:rPr lang="en-BE" dirty="0"/>
              <a:t>“</a:t>
            </a:r>
            <a:r>
              <a:rPr lang="fr-BE" dirty="0" err="1"/>
              <a:t>supply</a:t>
            </a:r>
            <a:r>
              <a:rPr lang="fr-BE" dirty="0"/>
              <a:t> </a:t>
            </a:r>
            <a:r>
              <a:rPr lang="fr-BE" dirty="0" err="1"/>
              <a:t>chain</a:t>
            </a:r>
            <a:r>
              <a:rPr lang="en-BE" dirty="0"/>
              <a:t>”</a:t>
            </a:r>
            <a:r>
              <a:rPr lang="fr-BE" dirty="0"/>
              <a:t> van NIS-2 </a:t>
            </a:r>
            <a:r>
              <a:rPr lang="fr-BE" dirty="0" err="1"/>
              <a:t>entiteiten</a:t>
            </a:r>
            <a:endParaRPr lang="en-BE" dirty="0"/>
          </a:p>
          <a:p>
            <a:pPr lvl="1"/>
            <a:r>
              <a:rPr lang="en-BE" dirty="0"/>
              <a:t>h</a:t>
            </a:r>
            <a:r>
              <a:rPr lang="fr-BE" dirty="0" err="1"/>
              <a:t>elpt</a:t>
            </a:r>
            <a:r>
              <a:rPr lang="fr-BE" dirty="0"/>
              <a:t> </a:t>
            </a:r>
            <a:r>
              <a:rPr lang="fr-BE" dirty="0" err="1"/>
              <a:t>entiteiten</a:t>
            </a:r>
            <a:r>
              <a:rPr lang="fr-BE" dirty="0"/>
              <a:t> in de </a:t>
            </a:r>
            <a:r>
              <a:rPr lang="fr-BE" dirty="0" err="1"/>
              <a:t>inregeling</a:t>
            </a:r>
            <a:r>
              <a:rPr lang="fr-BE" dirty="0"/>
              <a:t> van de </a:t>
            </a:r>
            <a:r>
              <a:rPr lang="fr-BE" dirty="0" err="1"/>
              <a:t>informatieveiligheid</a:t>
            </a:r>
            <a:r>
              <a:rPr lang="fr-BE" dirty="0"/>
              <a:t> om te </a:t>
            </a:r>
            <a:r>
              <a:rPr lang="fr-BE" dirty="0" err="1"/>
              <a:t>voldoen</a:t>
            </a:r>
            <a:r>
              <a:rPr lang="fr-BE" dirty="0"/>
              <a:t> </a:t>
            </a:r>
            <a:r>
              <a:rPr lang="fr-BE" dirty="0" err="1"/>
              <a:t>aan</a:t>
            </a:r>
            <a:r>
              <a:rPr lang="fr-BE" dirty="0"/>
              <a:t> NIS-2 </a:t>
            </a:r>
            <a:r>
              <a:rPr lang="fr-BE" dirty="0" err="1"/>
              <a:t>voorschriften</a:t>
            </a:r>
            <a:endParaRPr lang="en-BE" dirty="0"/>
          </a:p>
          <a:p>
            <a:pPr lvl="1"/>
            <a:r>
              <a:rPr lang="en-BE" dirty="0"/>
              <a:t>d</a:t>
            </a:r>
            <a:r>
              <a:rPr lang="fr-BE" dirty="0" err="1"/>
              <a:t>ient</a:t>
            </a:r>
            <a:r>
              <a:rPr lang="fr-BE" dirty="0"/>
              <a:t> </a:t>
            </a:r>
            <a:r>
              <a:rPr lang="fr-BE" dirty="0" err="1"/>
              <a:t>zelf</a:t>
            </a:r>
            <a:r>
              <a:rPr lang="fr-BE" dirty="0"/>
              <a:t> </a:t>
            </a:r>
            <a:r>
              <a:rPr lang="fr-BE" dirty="0" err="1"/>
              <a:t>voldoende</a:t>
            </a:r>
            <a:r>
              <a:rPr lang="fr-BE" dirty="0"/>
              <a:t> garanties te </a:t>
            </a:r>
            <a:r>
              <a:rPr lang="fr-BE" dirty="0" err="1"/>
              <a:t>bieden</a:t>
            </a:r>
            <a:r>
              <a:rPr lang="fr-BE" dirty="0"/>
              <a:t> </a:t>
            </a:r>
            <a:r>
              <a:rPr lang="fr-BE" dirty="0" err="1"/>
              <a:t>dat</a:t>
            </a:r>
            <a:r>
              <a:rPr lang="fr-BE" dirty="0"/>
              <a:t> het </a:t>
            </a:r>
            <a:r>
              <a:rPr lang="fr-BE" dirty="0" err="1"/>
              <a:t>gebruik</a:t>
            </a:r>
            <a:r>
              <a:rPr lang="fr-BE" dirty="0"/>
              <a:t> van de </a:t>
            </a:r>
            <a:r>
              <a:rPr lang="fr-BE" dirty="0" err="1"/>
              <a:t>dienst</a:t>
            </a:r>
            <a:r>
              <a:rPr lang="fr-BE" dirty="0"/>
              <a:t> niet </a:t>
            </a:r>
            <a:r>
              <a:rPr lang="fr-BE" dirty="0" err="1"/>
              <a:t>tot</a:t>
            </a:r>
            <a:r>
              <a:rPr lang="fr-BE" dirty="0"/>
              <a:t> </a:t>
            </a:r>
            <a:r>
              <a:rPr lang="fr-BE" dirty="0" err="1"/>
              <a:t>bijkomende</a:t>
            </a:r>
            <a:r>
              <a:rPr lang="fr-BE" dirty="0"/>
              <a:t> </a:t>
            </a:r>
            <a:r>
              <a:rPr lang="fr-BE" dirty="0" err="1"/>
              <a:t>risico’s</a:t>
            </a:r>
            <a:r>
              <a:rPr lang="fr-BE" dirty="0"/>
              <a:t> </a:t>
            </a:r>
            <a:r>
              <a:rPr lang="fr-BE" dirty="0" err="1"/>
              <a:t>leidt</a:t>
            </a:r>
            <a:endParaRPr lang="en-BE" dirty="0"/>
          </a:p>
          <a:p>
            <a:pPr lvl="1"/>
            <a:r>
              <a:rPr lang="en-BE" dirty="0"/>
              <a:t>a</a:t>
            </a:r>
            <a:r>
              <a:rPr lang="fr-BE" dirty="0" err="1"/>
              <a:t>fspraak</a:t>
            </a:r>
            <a:r>
              <a:rPr lang="fr-BE" dirty="0"/>
              <a:t> met het CCB </a:t>
            </a:r>
            <a:r>
              <a:rPr lang="fr-BE" dirty="0" err="1"/>
              <a:t>dat</a:t>
            </a:r>
            <a:r>
              <a:rPr lang="fr-BE" dirty="0"/>
              <a:t> de </a:t>
            </a:r>
            <a:r>
              <a:rPr lang="fr-BE" dirty="0" err="1"/>
              <a:t>dienst</a:t>
            </a:r>
            <a:r>
              <a:rPr lang="fr-BE" dirty="0"/>
              <a:t> </a:t>
            </a:r>
            <a:r>
              <a:rPr lang="fr-BE" dirty="0" err="1"/>
              <a:t>geauditeerd</a:t>
            </a:r>
            <a:r>
              <a:rPr lang="fr-BE" dirty="0"/>
              <a:t> </a:t>
            </a:r>
            <a:r>
              <a:rPr lang="fr-BE" dirty="0" err="1"/>
              <a:t>wordt</a:t>
            </a:r>
            <a:r>
              <a:rPr lang="fr-BE" dirty="0"/>
              <a:t> ter </a:t>
            </a:r>
            <a:r>
              <a:rPr lang="fr-BE" dirty="0" err="1"/>
              <a:t>validatie</a:t>
            </a:r>
            <a:r>
              <a:rPr lang="fr-BE" dirty="0"/>
              <a:t> van de </a:t>
            </a:r>
            <a:r>
              <a:rPr lang="fr-BE" dirty="0" err="1"/>
              <a:t>naleving</a:t>
            </a:r>
            <a:r>
              <a:rPr lang="fr-BE" dirty="0"/>
              <a:t> van de </a:t>
            </a:r>
            <a:r>
              <a:rPr lang="fr-BE" dirty="0" err="1"/>
              <a:t>security</a:t>
            </a:r>
            <a:r>
              <a:rPr lang="fr-BE" dirty="0"/>
              <a:t> </a:t>
            </a:r>
            <a:r>
              <a:rPr lang="fr-BE" dirty="0" err="1"/>
              <a:t>framework</a:t>
            </a:r>
            <a:r>
              <a:rPr lang="fr-BE" dirty="0"/>
              <a:t> (Cyber Fundamentals) van CCB</a:t>
            </a:r>
          </a:p>
        </p:txBody>
      </p:sp>
      <p:sp>
        <p:nvSpPr>
          <p:cNvPr id="5" name="Tekstvak 4">
            <a:extLst>
              <a:ext uri="{FF2B5EF4-FFF2-40B4-BE49-F238E27FC236}">
                <a16:creationId xmlns:a16="http://schemas.microsoft.com/office/drawing/2014/main" id="{44567A65-1EBE-4EB6-AFB5-52513E02F004}"/>
              </a:ext>
            </a:extLst>
          </p:cNvPr>
          <p:cNvSpPr txBox="1"/>
          <p:nvPr/>
        </p:nvSpPr>
        <p:spPr>
          <a:xfrm>
            <a:off x="3048828" y="3244334"/>
            <a:ext cx="6097656" cy="369332"/>
          </a:xfrm>
          <a:prstGeom prst="rect">
            <a:avLst/>
          </a:prstGeom>
          <a:noFill/>
        </p:spPr>
        <p:txBody>
          <a:bodyPr wrap="square">
            <a:spAutoFit/>
          </a:bodyPr>
          <a:lstStyle/>
          <a:p>
            <a:r>
              <a:rPr lang="en-BE" dirty="0"/>
              <a:t>”</a:t>
            </a:r>
            <a:endParaRPr lang="nl-BE" dirty="0"/>
          </a:p>
        </p:txBody>
      </p:sp>
      <p:sp>
        <p:nvSpPr>
          <p:cNvPr id="7" name="Tekstvak 6">
            <a:extLst>
              <a:ext uri="{FF2B5EF4-FFF2-40B4-BE49-F238E27FC236}">
                <a16:creationId xmlns:a16="http://schemas.microsoft.com/office/drawing/2014/main" id="{155835D7-F0DD-4FDD-8F5A-13AFA0C7493F}"/>
              </a:ext>
            </a:extLst>
          </p:cNvPr>
          <p:cNvSpPr txBox="1"/>
          <p:nvPr/>
        </p:nvSpPr>
        <p:spPr>
          <a:xfrm>
            <a:off x="3048828" y="3244334"/>
            <a:ext cx="6097656" cy="369332"/>
          </a:xfrm>
          <a:prstGeom prst="rect">
            <a:avLst/>
          </a:prstGeom>
          <a:noFill/>
        </p:spPr>
        <p:txBody>
          <a:bodyPr wrap="square">
            <a:spAutoFit/>
          </a:bodyPr>
          <a:lstStyle/>
          <a:p>
            <a:r>
              <a:rPr lang="en-BE" dirty="0"/>
              <a:t>”</a:t>
            </a:r>
            <a:endParaRPr lang="nl-BE" dirty="0"/>
          </a:p>
        </p:txBody>
      </p:sp>
    </p:spTree>
    <p:extLst>
      <p:ext uri="{BB962C8B-B14F-4D97-AF65-F5344CB8AC3E}">
        <p14:creationId xmlns:p14="http://schemas.microsoft.com/office/powerpoint/2010/main" val="2434421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a:t>Facts &amp; Figures 202</a:t>
            </a:r>
            <a:r>
              <a:rPr lang="en-BE" altLang="en-US" dirty="0"/>
              <a:t>4</a:t>
            </a:r>
            <a:endParaRPr lang="fr-BE" dirty="0"/>
          </a:p>
        </p:txBody>
      </p:sp>
      <p:grpSp>
        <p:nvGrpSpPr>
          <p:cNvPr id="9" name="Group 8">
            <a:extLst>
              <a:ext uri="{FF2B5EF4-FFF2-40B4-BE49-F238E27FC236}">
                <a16:creationId xmlns:a16="http://schemas.microsoft.com/office/drawing/2014/main" id="{D2584EF1-F1F6-455C-8512-82ED3B4C7253}"/>
              </a:ext>
            </a:extLst>
          </p:cNvPr>
          <p:cNvGrpSpPr/>
          <p:nvPr/>
        </p:nvGrpSpPr>
        <p:grpSpPr>
          <a:xfrm>
            <a:off x="2105517" y="1662877"/>
            <a:ext cx="9289423" cy="4937578"/>
            <a:chOff x="2105517" y="1662877"/>
            <a:chExt cx="9289423" cy="4937578"/>
          </a:xfrm>
        </p:grpSpPr>
        <p:sp>
          <p:nvSpPr>
            <p:cNvPr id="6" name="TextBox 3">
              <a:extLst>
                <a:ext uri="{FF2B5EF4-FFF2-40B4-BE49-F238E27FC236}">
                  <a16:creationId xmlns:a16="http://schemas.microsoft.com/office/drawing/2014/main" id="{EF4DC46A-5DB4-43C1-903F-7801FEF7A41A}"/>
                </a:ext>
              </a:extLst>
            </p:cNvPr>
            <p:cNvSpPr txBox="1"/>
            <p:nvPr/>
          </p:nvSpPr>
          <p:spPr>
            <a:xfrm>
              <a:off x="10406269" y="2277347"/>
              <a:ext cx="988671" cy="369332"/>
            </a:xfrm>
            <a:prstGeom prst="rect">
              <a:avLst/>
            </a:prstGeom>
            <a:solidFill>
              <a:schemeClr val="bg1"/>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BE" sz="1800" dirty="0">
                  <a:solidFill>
                    <a:srgbClr val="E2543C"/>
                  </a:solidFill>
                </a:rPr>
                <a:t>+</a:t>
              </a:r>
              <a:r>
                <a:rPr lang="en-US" sz="1800" dirty="0">
                  <a:solidFill>
                    <a:srgbClr val="E2543C"/>
                  </a:solidFill>
                </a:rPr>
                <a:t> </a:t>
              </a:r>
              <a:r>
                <a:rPr lang="en-BE" sz="1800" dirty="0">
                  <a:solidFill>
                    <a:srgbClr val="E2543C"/>
                  </a:solidFill>
                </a:rPr>
                <a:t>1</a:t>
              </a:r>
              <a:r>
                <a:rPr lang="en-US" sz="1800" dirty="0">
                  <a:solidFill>
                    <a:srgbClr val="E2543C"/>
                  </a:solidFill>
                </a:rPr>
                <a:t>,</a:t>
              </a:r>
              <a:r>
                <a:rPr lang="en-BE" sz="1800" dirty="0">
                  <a:solidFill>
                    <a:srgbClr val="E2543C"/>
                  </a:solidFill>
                </a:rPr>
                <a:t>97</a:t>
              </a:r>
              <a:r>
                <a:rPr lang="en-US" sz="1800" dirty="0">
                  <a:solidFill>
                    <a:srgbClr val="E2543C"/>
                  </a:solidFill>
                </a:rPr>
                <a:t> %</a:t>
              </a:r>
            </a:p>
          </p:txBody>
        </p:sp>
        <p:pic>
          <p:nvPicPr>
            <p:cNvPr id="3" name="Picture 2">
              <a:extLst>
                <a:ext uri="{FF2B5EF4-FFF2-40B4-BE49-F238E27FC236}">
                  <a16:creationId xmlns:a16="http://schemas.microsoft.com/office/drawing/2014/main" id="{99F055CA-9803-4CF0-B881-679566E288C1}"/>
                </a:ext>
              </a:extLst>
            </p:cNvPr>
            <p:cNvPicPr>
              <a:picLocks noChangeAspect="1"/>
            </p:cNvPicPr>
            <p:nvPr/>
          </p:nvPicPr>
          <p:blipFill>
            <a:blip r:embed="rId3"/>
            <a:stretch>
              <a:fillRect/>
            </a:stretch>
          </p:blipFill>
          <p:spPr>
            <a:xfrm>
              <a:off x="2105517" y="1662877"/>
              <a:ext cx="7980965" cy="4937578"/>
            </a:xfrm>
            <a:prstGeom prst="rect">
              <a:avLst/>
            </a:prstGeom>
          </p:spPr>
        </p:pic>
        <p:cxnSp>
          <p:nvCxnSpPr>
            <p:cNvPr id="8" name="Straight Connector 7">
              <a:extLst>
                <a:ext uri="{FF2B5EF4-FFF2-40B4-BE49-F238E27FC236}">
                  <a16:creationId xmlns:a16="http://schemas.microsoft.com/office/drawing/2014/main" id="{2AB71587-24CC-4A38-A8A4-895DED785CF8}"/>
                </a:ext>
              </a:extLst>
            </p:cNvPr>
            <p:cNvCxnSpPr/>
            <p:nvPr/>
          </p:nvCxnSpPr>
          <p:spPr>
            <a:xfrm flipV="1">
              <a:off x="9144000" y="2646679"/>
              <a:ext cx="1262269" cy="539604"/>
            </a:xfrm>
            <a:prstGeom prst="line">
              <a:avLst/>
            </a:prstGeom>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8921542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Organisation</a:t>
              </a:r>
            </a:p>
          </p:txBody>
        </p:sp>
      </p:grpSp>
    </p:spTree>
    <p:extLst>
      <p:ext uri="{BB962C8B-B14F-4D97-AF65-F5344CB8AC3E}">
        <p14:creationId xmlns:p14="http://schemas.microsoft.com/office/powerpoint/2010/main" val="3708043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a:t>Budget</a:t>
            </a:r>
            <a:endParaRPr lang="en-US" dirty="0">
              <a:highlight>
                <a:srgbClr val="FFFF00"/>
              </a:highlight>
            </a:endParaRPr>
          </a:p>
        </p:txBody>
      </p:sp>
      <p:sp>
        <p:nvSpPr>
          <p:cNvPr id="3" name="Content Placeholder 2"/>
          <p:cNvSpPr>
            <a:spLocks noGrp="1"/>
          </p:cNvSpPr>
          <p:nvPr>
            <p:ph idx="1"/>
          </p:nvPr>
        </p:nvSpPr>
        <p:spPr>
          <a:xfrm>
            <a:off x="838199" y="1718044"/>
            <a:ext cx="10619509" cy="4571919"/>
          </a:xfrm>
        </p:spPr>
        <p:txBody>
          <a:bodyPr>
            <a:normAutofit/>
          </a:bodyPr>
          <a:lstStyle/>
          <a:p>
            <a:r>
              <a:rPr lang="fr-FR" dirty="0"/>
              <a:t>le contexte budgétaire difficile impose une gestion économique responsable</a:t>
            </a:r>
          </a:p>
          <a:p>
            <a:pPr lvl="1"/>
            <a:r>
              <a:rPr lang="fr-FR" dirty="0"/>
              <a:t>sous-utilisation pour l’ensemble des IPSS : </a:t>
            </a:r>
            <a:r>
              <a:rPr lang="fr-FR" dirty="0">
                <a:solidFill>
                  <a:srgbClr val="0070C0"/>
                </a:solidFill>
              </a:rPr>
              <a:t>-2</a:t>
            </a:r>
            <a:r>
              <a:rPr lang="en-BE" dirty="0">
                <a:solidFill>
                  <a:srgbClr val="0070C0"/>
                </a:solidFill>
              </a:rPr>
              <a:t>04</a:t>
            </a:r>
            <a:r>
              <a:rPr lang="fr-FR" dirty="0">
                <a:solidFill>
                  <a:srgbClr val="0070C0"/>
                </a:solidFill>
              </a:rPr>
              <a:t>.000.000 € </a:t>
            </a:r>
          </a:p>
          <a:p>
            <a:r>
              <a:rPr lang="fr-FR" dirty="0"/>
              <a:t>budget initial </a:t>
            </a:r>
            <a:r>
              <a:rPr lang="en-BE" dirty="0"/>
              <a:t>2025 </a:t>
            </a:r>
          </a:p>
          <a:p>
            <a:pPr lvl="1"/>
            <a:r>
              <a:rPr lang="en-BE" dirty="0"/>
              <a:t> </a:t>
            </a:r>
            <a:r>
              <a:rPr lang="fr-FR" dirty="0">
                <a:solidFill>
                  <a:srgbClr val="0070C0"/>
                </a:solidFill>
              </a:rPr>
              <a:t>19.803.454 €</a:t>
            </a:r>
            <a:r>
              <a:rPr lang="fr-FR" dirty="0"/>
              <a:t> soit 102.323 € de plus qu’en 202</a:t>
            </a:r>
            <a:r>
              <a:rPr lang="en-BE" dirty="0"/>
              <a:t>4</a:t>
            </a:r>
          </a:p>
          <a:p>
            <a:pPr lvl="1"/>
            <a:r>
              <a:rPr lang="en-BE" dirty="0"/>
              <a:t> </a:t>
            </a:r>
            <a:r>
              <a:rPr lang="fr-FR" dirty="0"/>
              <a:t>sous réserve d’une économie linéaire imposée par le nouveau gouvernement</a:t>
            </a:r>
          </a:p>
          <a:p>
            <a:r>
              <a:rPr lang="fr-FR" dirty="0"/>
              <a:t>avances sur BSM 202</a:t>
            </a:r>
            <a:r>
              <a:rPr lang="en-BE" dirty="0"/>
              <a:t>4</a:t>
            </a:r>
            <a:r>
              <a:rPr lang="fr-FR" dirty="0"/>
              <a:t> pour 202</a:t>
            </a:r>
            <a:r>
              <a:rPr lang="en-BE" dirty="0"/>
              <a:t>5</a:t>
            </a:r>
            <a:r>
              <a:rPr lang="fr-FR" dirty="0"/>
              <a:t> pour un montant de </a:t>
            </a:r>
            <a:r>
              <a:rPr lang="fr-FR" dirty="0">
                <a:solidFill>
                  <a:srgbClr val="0070C0"/>
                </a:solidFill>
              </a:rPr>
              <a:t>2.</a:t>
            </a:r>
            <a:r>
              <a:rPr lang="en-BE" dirty="0">
                <a:solidFill>
                  <a:srgbClr val="0070C0"/>
                </a:solidFill>
              </a:rPr>
              <a:t>509</a:t>
            </a:r>
            <a:r>
              <a:rPr lang="fr-FR" dirty="0">
                <a:solidFill>
                  <a:srgbClr val="0070C0"/>
                </a:solidFill>
              </a:rPr>
              <a:t>.</a:t>
            </a:r>
            <a:r>
              <a:rPr lang="en-BE" dirty="0">
                <a:solidFill>
                  <a:srgbClr val="0070C0"/>
                </a:solidFill>
              </a:rPr>
              <a:t>077</a:t>
            </a:r>
            <a:r>
              <a:rPr lang="fr-FR" dirty="0">
                <a:solidFill>
                  <a:srgbClr val="0070C0"/>
                </a:solidFill>
              </a:rPr>
              <a:t> € </a:t>
            </a:r>
            <a:r>
              <a:rPr lang="en-BE" dirty="0">
                <a:solidFill>
                  <a:srgbClr val="0070C0"/>
                </a:solidFill>
              </a:rPr>
              <a:t> </a:t>
            </a:r>
            <a:r>
              <a:rPr lang="fr-FR" dirty="0"/>
              <a:t>pour soutenir les projets et investissements n'ayant pas pu être complètement réalisés en 2024</a:t>
            </a:r>
          </a:p>
          <a:p>
            <a:r>
              <a:rPr lang="fr-FR" dirty="0"/>
              <a:t>choix de l’administration générale</a:t>
            </a:r>
          </a:p>
          <a:p>
            <a:pPr lvl="1"/>
            <a:r>
              <a:rPr lang="fr-FR" dirty="0"/>
              <a:t>pas de réduction d</a:t>
            </a:r>
            <a:r>
              <a:rPr lang="en-BE" dirty="0"/>
              <a:t>u</a:t>
            </a:r>
            <a:r>
              <a:rPr lang="fr-FR" dirty="0"/>
              <a:t> personnel</a:t>
            </a:r>
          </a:p>
          <a:p>
            <a:pPr lvl="1"/>
            <a:r>
              <a:rPr lang="fr-FR" dirty="0"/>
              <a:t>la BCSS applique la méthode </a:t>
            </a:r>
            <a:r>
              <a:rPr lang="fr-FR" dirty="0" err="1"/>
              <a:t>zero-based</a:t>
            </a:r>
            <a:r>
              <a:rPr lang="fr-FR" dirty="0"/>
              <a:t> </a:t>
            </a:r>
            <a:r>
              <a:rPr lang="fr-FR" dirty="0" err="1"/>
              <a:t>budgeting</a:t>
            </a:r>
            <a:r>
              <a:rPr lang="fr-FR" dirty="0"/>
              <a:t> conformément à l’article 65 de son contrat d’administration</a:t>
            </a:r>
          </a:p>
        </p:txBody>
      </p:sp>
    </p:spTree>
    <p:extLst>
      <p:ext uri="{BB962C8B-B14F-4D97-AF65-F5344CB8AC3E}">
        <p14:creationId xmlns:p14="http://schemas.microsoft.com/office/powerpoint/2010/main" val="4112704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a:t>Evolution continue de TPC</a:t>
            </a:r>
            <a:endParaRPr lang="fr-BE" altLang="en-US" dirty="0">
              <a:highlight>
                <a:srgbClr val="FFFF00"/>
              </a:highlight>
            </a:endParaRPr>
          </a:p>
        </p:txBody>
      </p:sp>
      <p:sp>
        <p:nvSpPr>
          <p:cNvPr id="3" name="Content Placeholder 2"/>
          <p:cNvSpPr>
            <a:spLocks noGrp="1"/>
          </p:cNvSpPr>
          <p:nvPr>
            <p:ph idx="1"/>
          </p:nvPr>
        </p:nvSpPr>
        <p:spPr>
          <a:xfrm>
            <a:off x="838200" y="1718045"/>
            <a:ext cx="10515600" cy="3812743"/>
          </a:xfrm>
        </p:spPr>
        <p:txBody>
          <a:bodyPr>
            <a:normAutofit/>
          </a:bodyPr>
          <a:lstStyle/>
          <a:p>
            <a:r>
              <a:rPr lang="fr-FR" dirty="0"/>
              <a:t>implémentation des changements liés à la législation sur le travail</a:t>
            </a:r>
          </a:p>
          <a:p>
            <a:r>
              <a:rPr lang="fr-FR" dirty="0"/>
              <a:t>implémentation de la législation sur le droit individuel de formation</a:t>
            </a:r>
          </a:p>
          <a:p>
            <a:r>
              <a:rPr lang="fr-FR" dirty="0"/>
              <a:t>amélioration du lien entre TPC et les autres outils (Outlook, Arno…)</a:t>
            </a:r>
          </a:p>
        </p:txBody>
      </p:sp>
    </p:spTree>
    <p:extLst>
      <p:ext uri="{BB962C8B-B14F-4D97-AF65-F5344CB8AC3E}">
        <p14:creationId xmlns:p14="http://schemas.microsoft.com/office/powerpoint/2010/main" val="3079625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411C-8DD8-4C66-9B07-6FA544A37BF2}"/>
              </a:ext>
            </a:extLst>
          </p:cNvPr>
          <p:cNvSpPr>
            <a:spLocks noGrp="1"/>
          </p:cNvSpPr>
          <p:nvPr>
            <p:ph type="title"/>
          </p:nvPr>
        </p:nvSpPr>
        <p:spPr/>
        <p:txBody>
          <a:bodyPr/>
          <a:lstStyle/>
          <a:p>
            <a:r>
              <a:rPr lang="en-BE" dirty="0"/>
              <a:t>C</a:t>
            </a:r>
            <a:r>
              <a:rPr lang="fr-FR" dirty="0" err="1"/>
              <a:t>ertification</a:t>
            </a:r>
            <a:r>
              <a:rPr lang="fr-FR" dirty="0"/>
              <a:t> des comptes par la Cour des Comptes</a:t>
            </a:r>
            <a:endParaRPr lang="en-BE" dirty="0">
              <a:highlight>
                <a:srgbClr val="FFFF00"/>
              </a:highlight>
            </a:endParaRPr>
          </a:p>
        </p:txBody>
      </p:sp>
      <p:sp>
        <p:nvSpPr>
          <p:cNvPr id="3" name="Content Placeholder 2">
            <a:extLst>
              <a:ext uri="{FF2B5EF4-FFF2-40B4-BE49-F238E27FC236}">
                <a16:creationId xmlns:a16="http://schemas.microsoft.com/office/drawing/2014/main" id="{284795AA-6D8F-465E-B0E2-C3D19A6325BD}"/>
              </a:ext>
            </a:extLst>
          </p:cNvPr>
          <p:cNvSpPr>
            <a:spLocks noGrp="1"/>
          </p:cNvSpPr>
          <p:nvPr>
            <p:ph idx="1"/>
          </p:nvPr>
        </p:nvSpPr>
        <p:spPr/>
        <p:txBody>
          <a:bodyPr/>
          <a:lstStyle/>
          <a:p>
            <a:r>
              <a:rPr lang="fr-FR" dirty="0"/>
              <a:t>institution pilote (exercice comptable 2025 – contrôle 2026)</a:t>
            </a:r>
          </a:p>
          <a:p>
            <a:r>
              <a:rPr lang="fr-FR" dirty="0"/>
              <a:t>impact sur le service Resource Management</a:t>
            </a:r>
            <a:r>
              <a:rPr lang="en-BE" dirty="0"/>
              <a:t> </a:t>
            </a:r>
            <a:r>
              <a:rPr lang="fr-FR" dirty="0">
                <a:sym typeface="Wingdings" panose="05000000000000000000" pitchFamily="2" charset="2"/>
              </a:rPr>
              <a:t></a:t>
            </a:r>
            <a:r>
              <a:rPr lang="fr-FR" dirty="0"/>
              <a:t> service pilote</a:t>
            </a:r>
          </a:p>
          <a:p>
            <a:pPr lvl="1"/>
            <a:r>
              <a:rPr lang="fr-FR" dirty="0"/>
              <a:t>budget &amp; finances</a:t>
            </a:r>
          </a:p>
          <a:p>
            <a:pPr lvl="2"/>
            <a:r>
              <a:rPr lang="en-BE" dirty="0" err="1"/>
              <a:t>i</a:t>
            </a:r>
            <a:r>
              <a:rPr lang="fr-FR" dirty="0"/>
              <a:t>dentification des processus et sous-processus ayant un impact financier pour l’institution</a:t>
            </a:r>
          </a:p>
          <a:p>
            <a:pPr lvl="1"/>
            <a:r>
              <a:rPr lang="fr-FR" dirty="0" err="1"/>
              <a:t>risk</a:t>
            </a:r>
            <a:r>
              <a:rPr lang="fr-FR" dirty="0"/>
              <a:t> management</a:t>
            </a:r>
          </a:p>
          <a:p>
            <a:pPr lvl="2"/>
            <a:r>
              <a:rPr lang="en-BE" dirty="0"/>
              <a:t>n</a:t>
            </a:r>
            <a:r>
              <a:rPr lang="fr-FR" dirty="0" err="1"/>
              <a:t>ouveau</a:t>
            </a:r>
            <a:r>
              <a:rPr lang="fr-FR" dirty="0"/>
              <a:t> </a:t>
            </a:r>
            <a:r>
              <a:rPr lang="fr-FR" dirty="0" err="1"/>
              <a:t>template</a:t>
            </a:r>
            <a:r>
              <a:rPr lang="fr-FR" dirty="0"/>
              <a:t> de description des processus &amp; d’analyse de risques</a:t>
            </a:r>
          </a:p>
          <a:p>
            <a:pPr lvl="2"/>
            <a:r>
              <a:rPr lang="en-BE" dirty="0"/>
              <a:t>d</a:t>
            </a:r>
            <a:r>
              <a:rPr lang="fr-FR" dirty="0" err="1"/>
              <a:t>escriptions</a:t>
            </a:r>
            <a:r>
              <a:rPr lang="fr-FR" dirty="0"/>
              <a:t> de processus &amp; analyses de risques associés</a:t>
            </a:r>
          </a:p>
          <a:p>
            <a:r>
              <a:rPr lang="en-BE" dirty="0"/>
              <a:t>o</a:t>
            </a:r>
            <a:r>
              <a:rPr lang="fr-FR" dirty="0" err="1"/>
              <a:t>bjectifs</a:t>
            </a:r>
            <a:endParaRPr lang="fr-FR" dirty="0"/>
          </a:p>
          <a:p>
            <a:pPr lvl="1"/>
            <a:r>
              <a:rPr lang="en-BE" dirty="0"/>
              <a:t>c</a:t>
            </a:r>
            <a:r>
              <a:rPr lang="fr-FR" dirty="0" err="1"/>
              <a:t>ompliance</a:t>
            </a:r>
            <a:r>
              <a:rPr lang="fr-FR" dirty="0"/>
              <a:t> avec les demandes de la Cour des Comptes</a:t>
            </a:r>
          </a:p>
          <a:p>
            <a:pPr lvl="1"/>
            <a:r>
              <a:rPr lang="en-BE" dirty="0"/>
              <a:t>a</a:t>
            </a:r>
            <a:r>
              <a:rPr lang="fr-FR" dirty="0" err="1"/>
              <a:t>ssurance</a:t>
            </a:r>
            <a:r>
              <a:rPr lang="fr-FR" dirty="0"/>
              <a:t> raisonnable que les risques soient maîtrisés</a:t>
            </a:r>
          </a:p>
          <a:p>
            <a:pPr lvl="1"/>
            <a:r>
              <a:rPr lang="fr-FR" dirty="0"/>
              <a:t>plus de réviseur d’entreprise</a:t>
            </a:r>
          </a:p>
          <a:p>
            <a:r>
              <a:rPr lang="fr-FR" dirty="0"/>
              <a:t>impact pour les autres services </a:t>
            </a:r>
            <a:r>
              <a:rPr lang="fr-FR" dirty="0">
                <a:sym typeface="Wingdings" panose="05000000000000000000" pitchFamily="2" charset="2"/>
              </a:rPr>
              <a:t></a:t>
            </a:r>
            <a:r>
              <a:rPr lang="fr-FR" dirty="0"/>
              <a:t> application des nouveaux </a:t>
            </a:r>
            <a:r>
              <a:rPr lang="fr-FR" dirty="0" err="1"/>
              <a:t>templates</a:t>
            </a:r>
            <a:r>
              <a:rPr lang="fr-FR" dirty="0"/>
              <a:t> dans le futur </a:t>
            </a:r>
          </a:p>
          <a:p>
            <a:endParaRPr lang="fr-FR" sz="700" dirty="0"/>
          </a:p>
          <a:p>
            <a:endParaRPr lang="en-BE" dirty="0"/>
          </a:p>
        </p:txBody>
      </p:sp>
    </p:spTree>
    <p:extLst>
      <p:ext uri="{BB962C8B-B14F-4D97-AF65-F5344CB8AC3E}">
        <p14:creationId xmlns:p14="http://schemas.microsoft.com/office/powerpoint/2010/main" val="2181580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380F-400F-4397-AD4E-4A2CD7A32F18}"/>
              </a:ext>
            </a:extLst>
          </p:cNvPr>
          <p:cNvSpPr>
            <a:spLocks noGrp="1"/>
          </p:cNvSpPr>
          <p:nvPr>
            <p:ph type="title"/>
          </p:nvPr>
        </p:nvSpPr>
        <p:spPr/>
        <p:txBody>
          <a:bodyPr/>
          <a:lstStyle/>
          <a:p>
            <a:r>
              <a:rPr lang="fr-FR" dirty="0"/>
              <a:t>Effectif 2024</a:t>
            </a:r>
            <a:endParaRPr lang="en-BE" dirty="0">
              <a:highlight>
                <a:srgbClr val="FFFF00"/>
              </a:highlight>
            </a:endParaRPr>
          </a:p>
        </p:txBody>
      </p:sp>
      <p:sp>
        <p:nvSpPr>
          <p:cNvPr id="3" name="Content Placeholder 2">
            <a:extLst>
              <a:ext uri="{FF2B5EF4-FFF2-40B4-BE49-F238E27FC236}">
                <a16:creationId xmlns:a16="http://schemas.microsoft.com/office/drawing/2014/main" id="{1855697A-4076-4B53-A9FF-31FB55613B06}"/>
              </a:ext>
            </a:extLst>
          </p:cNvPr>
          <p:cNvSpPr>
            <a:spLocks noGrp="1"/>
          </p:cNvSpPr>
          <p:nvPr>
            <p:ph idx="1"/>
          </p:nvPr>
        </p:nvSpPr>
        <p:spPr/>
        <p:txBody>
          <a:bodyPr/>
          <a:lstStyle/>
          <a:p>
            <a:r>
              <a:rPr lang="en-BE" dirty="0"/>
              <a:t>c</a:t>
            </a:r>
            <a:r>
              <a:rPr lang="fr-FR" dirty="0" err="1"/>
              <a:t>ollaborateurs</a:t>
            </a:r>
            <a:r>
              <a:rPr lang="fr-FR" dirty="0"/>
              <a:t> au 31/12/2024 = </a:t>
            </a:r>
            <a:r>
              <a:rPr lang="fr-FR" dirty="0">
                <a:solidFill>
                  <a:srgbClr val="0070C0"/>
                </a:solidFill>
              </a:rPr>
              <a:t>84</a:t>
            </a:r>
            <a:r>
              <a:rPr lang="fr-FR" dirty="0"/>
              <a:t> </a:t>
            </a:r>
          </a:p>
          <a:p>
            <a:pPr lvl="1"/>
            <a:r>
              <a:rPr lang="fr-FR" dirty="0"/>
              <a:t>ETP = </a:t>
            </a:r>
            <a:r>
              <a:rPr lang="fr-FR" dirty="0">
                <a:solidFill>
                  <a:srgbClr val="0070C0"/>
                </a:solidFill>
              </a:rPr>
              <a:t>81,8</a:t>
            </a:r>
          </a:p>
          <a:p>
            <a:r>
              <a:rPr lang="en-BE" dirty="0"/>
              <a:t>e</a:t>
            </a:r>
            <a:r>
              <a:rPr lang="fr-FR" dirty="0" err="1"/>
              <a:t>ngagements</a:t>
            </a:r>
            <a:endParaRPr lang="fr-FR" dirty="0"/>
          </a:p>
          <a:p>
            <a:pPr lvl="1"/>
            <a:r>
              <a:rPr lang="en-BE" dirty="0"/>
              <a:t>s</a:t>
            </a:r>
            <a:r>
              <a:rPr lang="fr-FR" dirty="0" err="1"/>
              <a:t>tatutaires</a:t>
            </a:r>
            <a:r>
              <a:rPr lang="fr-FR" dirty="0"/>
              <a:t> et contractuels : </a:t>
            </a:r>
            <a:r>
              <a:rPr lang="fr-FR" dirty="0">
                <a:solidFill>
                  <a:srgbClr val="0070C0"/>
                </a:solidFill>
              </a:rPr>
              <a:t>1</a:t>
            </a:r>
          </a:p>
          <a:p>
            <a:pPr lvl="1"/>
            <a:r>
              <a:rPr lang="en-BE" dirty="0"/>
              <a:t>d</a:t>
            </a:r>
            <a:r>
              <a:rPr lang="fr-FR" dirty="0" err="1"/>
              <a:t>étachés</a:t>
            </a:r>
            <a:r>
              <a:rPr lang="fr-FR" dirty="0"/>
              <a:t> de la </a:t>
            </a:r>
            <a:r>
              <a:rPr lang="fr-FR" dirty="0" err="1"/>
              <a:t>Smals</a:t>
            </a:r>
            <a:r>
              <a:rPr lang="fr-FR" dirty="0"/>
              <a:t> : </a:t>
            </a:r>
            <a:r>
              <a:rPr lang="fr-FR" dirty="0">
                <a:solidFill>
                  <a:srgbClr val="0070C0"/>
                </a:solidFill>
              </a:rPr>
              <a:t>2</a:t>
            </a:r>
          </a:p>
          <a:p>
            <a:r>
              <a:rPr lang="en-BE" dirty="0"/>
              <a:t>s</a:t>
            </a:r>
            <a:r>
              <a:rPr lang="fr-FR" dirty="0"/>
              <a:t>orties</a:t>
            </a:r>
          </a:p>
          <a:p>
            <a:pPr lvl="1"/>
            <a:r>
              <a:rPr lang="en-BE" dirty="0"/>
              <a:t>s</a:t>
            </a:r>
            <a:r>
              <a:rPr lang="fr-FR" dirty="0" err="1"/>
              <a:t>tatutaires</a:t>
            </a:r>
            <a:r>
              <a:rPr lang="fr-FR" dirty="0"/>
              <a:t> et contractuels : </a:t>
            </a:r>
            <a:r>
              <a:rPr lang="fr-FR" dirty="0">
                <a:solidFill>
                  <a:srgbClr val="0070C0"/>
                </a:solidFill>
              </a:rPr>
              <a:t>1</a:t>
            </a:r>
          </a:p>
          <a:p>
            <a:pPr lvl="1"/>
            <a:r>
              <a:rPr lang="en-BE" dirty="0"/>
              <a:t>d</a:t>
            </a:r>
            <a:r>
              <a:rPr lang="fr-FR" dirty="0" err="1"/>
              <a:t>étachés</a:t>
            </a:r>
            <a:r>
              <a:rPr lang="fr-FR" dirty="0"/>
              <a:t> de la </a:t>
            </a:r>
            <a:r>
              <a:rPr lang="fr-FR" dirty="0" err="1"/>
              <a:t>Smals</a:t>
            </a:r>
            <a:r>
              <a:rPr lang="fr-FR" dirty="0"/>
              <a:t> : </a:t>
            </a:r>
            <a:r>
              <a:rPr lang="fr-FR" dirty="0">
                <a:solidFill>
                  <a:srgbClr val="0070C0"/>
                </a:solidFill>
              </a:rPr>
              <a:t>6</a:t>
            </a:r>
          </a:p>
          <a:p>
            <a:endParaRPr lang="en-BE" dirty="0"/>
          </a:p>
        </p:txBody>
      </p:sp>
    </p:spTree>
    <p:extLst>
      <p:ext uri="{BB962C8B-B14F-4D97-AF65-F5344CB8AC3E}">
        <p14:creationId xmlns:p14="http://schemas.microsoft.com/office/powerpoint/2010/main" val="4019283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5C3355-ACE9-4224-8FEA-C914591A6933}"/>
              </a:ext>
            </a:extLst>
          </p:cNvPr>
          <p:cNvSpPr>
            <a:spLocks noGrp="1"/>
          </p:cNvSpPr>
          <p:nvPr>
            <p:ph type="title"/>
          </p:nvPr>
        </p:nvSpPr>
        <p:spPr/>
        <p:txBody>
          <a:bodyPr/>
          <a:lstStyle/>
          <a:p>
            <a:r>
              <a:rPr lang="fr-FR" dirty="0"/>
              <a:t>Nouveaux collaborateurs entrés en service en 2024</a:t>
            </a:r>
            <a:endParaRPr lang="en-BE" dirty="0">
              <a:highlight>
                <a:srgbClr val="FFFF00"/>
              </a:highlight>
            </a:endParaRPr>
          </a:p>
        </p:txBody>
      </p:sp>
      <p:graphicFrame>
        <p:nvGraphicFramePr>
          <p:cNvPr id="6" name="Tableau 5">
            <a:extLst>
              <a:ext uri="{FF2B5EF4-FFF2-40B4-BE49-F238E27FC236}">
                <a16:creationId xmlns:a16="http://schemas.microsoft.com/office/drawing/2014/main" id="{BF663142-DCE4-4997-92E0-BFC3461720ED}"/>
              </a:ext>
            </a:extLst>
          </p:cNvPr>
          <p:cNvGraphicFramePr>
            <a:graphicFrameLocks/>
          </p:cNvGraphicFramePr>
          <p:nvPr>
            <p:extLst>
              <p:ext uri="{D42A27DB-BD31-4B8C-83A1-F6EECF244321}">
                <p14:modId xmlns:p14="http://schemas.microsoft.com/office/powerpoint/2010/main" val="2709046778"/>
              </p:ext>
            </p:extLst>
          </p:nvPr>
        </p:nvGraphicFramePr>
        <p:xfrm>
          <a:off x="380998" y="2573338"/>
          <a:ext cx="11435864" cy="2595880"/>
        </p:xfrm>
        <a:graphic>
          <a:graphicData uri="http://schemas.openxmlformats.org/drawingml/2006/table">
            <a:tbl>
              <a:tblPr firstRow="1" bandRow="1">
                <a:tableStyleId>{5C22544A-7EE6-4342-B048-85BDC9FD1C3A}</a:tableStyleId>
              </a:tblPr>
              <a:tblGrid>
                <a:gridCol w="5717932">
                  <a:extLst>
                    <a:ext uri="{9D8B030D-6E8A-4147-A177-3AD203B41FA5}">
                      <a16:colId xmlns:a16="http://schemas.microsoft.com/office/drawing/2014/main" val="1166101602"/>
                    </a:ext>
                  </a:extLst>
                </a:gridCol>
                <a:gridCol w="5717932">
                  <a:extLst>
                    <a:ext uri="{9D8B030D-6E8A-4147-A177-3AD203B41FA5}">
                      <a16:colId xmlns:a16="http://schemas.microsoft.com/office/drawing/2014/main" val="2410300045"/>
                    </a:ext>
                  </a:extLst>
                </a:gridCol>
              </a:tblGrid>
              <a:tr h="370840">
                <a:tc>
                  <a:txBody>
                    <a:bodyPr/>
                    <a:lstStyle/>
                    <a:p>
                      <a:pPr algn="ctr"/>
                      <a:r>
                        <a:rPr lang="en-BE" dirty="0">
                          <a:solidFill>
                            <a:schemeClr val="bg1"/>
                          </a:solidFill>
                        </a:rPr>
                        <a:t>KSZ-</a:t>
                      </a:r>
                      <a:r>
                        <a:rPr lang="fr-BE" dirty="0">
                          <a:solidFill>
                            <a:schemeClr val="bg1"/>
                          </a:solidFill>
                        </a:rPr>
                        <a:t>BCSS</a:t>
                      </a:r>
                      <a:endParaRPr lang="fr-FR" dirty="0">
                        <a:solidFill>
                          <a:schemeClr val="bg1"/>
                        </a:solidFill>
                      </a:endParaRPr>
                    </a:p>
                  </a:txBody>
                  <a:tcPr/>
                </a:tc>
                <a:tc>
                  <a:txBody>
                    <a:bodyPr/>
                    <a:lstStyle/>
                    <a:p>
                      <a:pPr algn="ctr"/>
                      <a:r>
                        <a:rPr lang="fr-BE" dirty="0">
                          <a:solidFill>
                            <a:schemeClr val="bg1"/>
                          </a:solidFill>
                        </a:rPr>
                        <a:t>eHealth</a:t>
                      </a:r>
                      <a:endParaRPr lang="fr-FR" dirty="0">
                        <a:solidFill>
                          <a:schemeClr val="bg1"/>
                        </a:solidFill>
                      </a:endParaRPr>
                    </a:p>
                  </a:txBody>
                  <a:tcPr/>
                </a:tc>
                <a:extLst>
                  <a:ext uri="{0D108BD9-81ED-4DB2-BD59-A6C34878D82A}">
                    <a16:rowId xmlns:a16="http://schemas.microsoft.com/office/drawing/2014/main" val="1579943346"/>
                  </a:ext>
                </a:extLst>
              </a:tr>
              <a:tr h="370840">
                <a:tc>
                  <a:txBody>
                    <a:bodyPr/>
                    <a:lstStyle/>
                    <a:p>
                      <a:r>
                        <a:rPr lang="fr-BE" sz="1400" dirty="0">
                          <a:solidFill>
                            <a:srgbClr val="1C1C1C"/>
                          </a:solidFill>
                        </a:rPr>
                        <a:t>Inas Hourie – conseillère juridique – 03/01</a:t>
                      </a:r>
                      <a:endParaRPr lang="fr-FR" sz="1400" dirty="0">
                        <a:solidFill>
                          <a:srgbClr val="1C1C1C"/>
                        </a:solidFill>
                      </a:endParaRPr>
                    </a:p>
                  </a:txBody>
                  <a:tcPr/>
                </a:tc>
                <a:tc>
                  <a:txBody>
                    <a:bodyPr/>
                    <a:lstStyle/>
                    <a:p>
                      <a:r>
                        <a:rPr lang="fr-BE" sz="1400" dirty="0">
                          <a:solidFill>
                            <a:srgbClr val="1C1C1C"/>
                          </a:solidFill>
                        </a:rPr>
                        <a:t>Adil Dahry – analyste fonctionnel – 03/01</a:t>
                      </a:r>
                      <a:endParaRPr lang="fr-FR" sz="1400" dirty="0">
                        <a:solidFill>
                          <a:srgbClr val="1C1C1C"/>
                        </a:solidFill>
                      </a:endParaRPr>
                    </a:p>
                  </a:txBody>
                  <a:tcPr/>
                </a:tc>
                <a:extLst>
                  <a:ext uri="{0D108BD9-81ED-4DB2-BD59-A6C34878D82A}">
                    <a16:rowId xmlns:a16="http://schemas.microsoft.com/office/drawing/2014/main" val="2529522508"/>
                  </a:ext>
                </a:extLst>
              </a:tr>
              <a:tr h="370840">
                <a:tc>
                  <a:txBody>
                    <a:bodyPr/>
                    <a:lstStyle/>
                    <a:p>
                      <a:r>
                        <a:rPr lang="fr-BE" sz="1400" dirty="0">
                          <a:solidFill>
                            <a:srgbClr val="1C1C1C"/>
                          </a:solidFill>
                        </a:rPr>
                        <a:t>Raphaël Kleiren – ingénieur d’applications – 03/01</a:t>
                      </a:r>
                      <a:endParaRPr lang="fr-FR" sz="1400" dirty="0">
                        <a:solidFill>
                          <a:srgbClr val="1C1C1C"/>
                        </a:solidFill>
                      </a:endParaRPr>
                    </a:p>
                  </a:txBody>
                  <a:tcPr/>
                </a:tc>
                <a:tc>
                  <a:txBody>
                    <a:bodyPr/>
                    <a:lstStyle/>
                    <a:p>
                      <a:r>
                        <a:rPr lang="fr-BE" sz="1400" dirty="0">
                          <a:solidFill>
                            <a:srgbClr val="1C1C1C"/>
                          </a:solidFill>
                        </a:rPr>
                        <a:t>Mark Turcksin – chef de projets – 05/02</a:t>
                      </a:r>
                      <a:endParaRPr lang="fr-FR" sz="1400" dirty="0">
                        <a:solidFill>
                          <a:srgbClr val="1C1C1C"/>
                        </a:solidFill>
                      </a:endParaRPr>
                    </a:p>
                  </a:txBody>
                  <a:tcPr/>
                </a:tc>
                <a:extLst>
                  <a:ext uri="{0D108BD9-81ED-4DB2-BD59-A6C34878D82A}">
                    <a16:rowId xmlns:a16="http://schemas.microsoft.com/office/drawing/2014/main" val="266785836"/>
                  </a:ext>
                </a:extLst>
              </a:tr>
              <a:tr h="370840">
                <a:tc>
                  <a:txBody>
                    <a:bodyPr/>
                    <a:lstStyle/>
                    <a:p>
                      <a:r>
                        <a:rPr lang="fr-BE" sz="1400" dirty="0">
                          <a:solidFill>
                            <a:srgbClr val="1C1C1C"/>
                          </a:solidFill>
                        </a:rPr>
                        <a:t>Daniel </a:t>
                      </a:r>
                      <a:r>
                        <a:rPr lang="fr-BE" sz="1400" dirty="0" err="1">
                          <a:solidFill>
                            <a:srgbClr val="1C1C1C"/>
                          </a:solidFill>
                        </a:rPr>
                        <a:t>Féduniak</a:t>
                      </a:r>
                      <a:r>
                        <a:rPr lang="fr-BE" sz="1400" dirty="0">
                          <a:solidFill>
                            <a:srgbClr val="1C1C1C"/>
                          </a:solidFill>
                        </a:rPr>
                        <a:t> – lead </a:t>
                      </a:r>
                      <a:r>
                        <a:rPr lang="fr-BE" sz="1400" dirty="0" err="1">
                          <a:solidFill>
                            <a:srgbClr val="1C1C1C"/>
                          </a:solidFill>
                        </a:rPr>
                        <a:t>architect</a:t>
                      </a:r>
                      <a:r>
                        <a:rPr lang="fr-BE" sz="1400" dirty="0">
                          <a:solidFill>
                            <a:srgbClr val="1C1C1C"/>
                          </a:solidFill>
                        </a:rPr>
                        <a:t> – 21/10</a:t>
                      </a:r>
                      <a:endParaRPr lang="fr-FR" sz="1400" dirty="0">
                        <a:solidFill>
                          <a:srgbClr val="1C1C1C"/>
                        </a:solidFill>
                      </a:endParaRPr>
                    </a:p>
                  </a:txBody>
                  <a:tcPr/>
                </a:tc>
                <a:tc>
                  <a:txBody>
                    <a:bodyPr/>
                    <a:lstStyle/>
                    <a:p>
                      <a:r>
                        <a:rPr lang="fr-BE" sz="1400" dirty="0">
                          <a:solidFill>
                            <a:srgbClr val="1C1C1C"/>
                          </a:solidFill>
                        </a:rPr>
                        <a:t>Karin Guenter – IT service </a:t>
                      </a:r>
                      <a:r>
                        <a:rPr lang="fr-BE" sz="1400" dirty="0" err="1">
                          <a:solidFill>
                            <a:srgbClr val="1C1C1C"/>
                          </a:solidFill>
                        </a:rPr>
                        <a:t>delivery</a:t>
                      </a:r>
                      <a:r>
                        <a:rPr lang="fr-BE" sz="1400" dirty="0">
                          <a:solidFill>
                            <a:srgbClr val="1C1C1C"/>
                          </a:solidFill>
                        </a:rPr>
                        <a:t> junior – 15/04</a:t>
                      </a:r>
                      <a:endParaRPr lang="fr-FR" sz="1400" dirty="0">
                        <a:solidFill>
                          <a:srgbClr val="1C1C1C"/>
                        </a:solidFill>
                      </a:endParaRPr>
                    </a:p>
                  </a:txBody>
                  <a:tcPr/>
                </a:tc>
                <a:extLst>
                  <a:ext uri="{0D108BD9-81ED-4DB2-BD59-A6C34878D82A}">
                    <a16:rowId xmlns:a16="http://schemas.microsoft.com/office/drawing/2014/main" val="2084876120"/>
                  </a:ext>
                </a:extLst>
              </a:tr>
              <a:tr h="370840">
                <a:tc>
                  <a:txBody>
                    <a:bodyPr/>
                    <a:lstStyle/>
                    <a:p>
                      <a:r>
                        <a:rPr lang="fr-BE" sz="1400" dirty="0">
                          <a:solidFill>
                            <a:srgbClr val="1C1C1C"/>
                          </a:solidFill>
                        </a:rPr>
                        <a:t>Fien Hollaert – </a:t>
                      </a:r>
                      <a:r>
                        <a:rPr lang="en-BE" sz="1400">
                          <a:solidFill>
                            <a:srgbClr val="1C1C1C"/>
                          </a:solidFill>
                        </a:rPr>
                        <a:t>dossier</a:t>
                      </a:r>
                      <a:r>
                        <a:rPr lang="fr-BE" sz="1400">
                          <a:solidFill>
                            <a:srgbClr val="1C1C1C"/>
                          </a:solidFill>
                        </a:rPr>
                        <a:t>beheerder</a:t>
                      </a:r>
                      <a:r>
                        <a:rPr lang="fr-BE" sz="1400" dirty="0">
                          <a:solidFill>
                            <a:srgbClr val="1C1C1C"/>
                          </a:solidFill>
                        </a:rPr>
                        <a:t> – 01/01/25</a:t>
                      </a:r>
                      <a:endParaRPr lang="fr-FR" sz="1400" dirty="0">
                        <a:solidFill>
                          <a:srgbClr val="1C1C1C"/>
                        </a:solidFill>
                      </a:endParaRPr>
                    </a:p>
                  </a:txBody>
                  <a:tcPr/>
                </a:tc>
                <a:tc>
                  <a:txBody>
                    <a:bodyPr/>
                    <a:lstStyle/>
                    <a:p>
                      <a:r>
                        <a:rPr lang="fr-BE" sz="1400" dirty="0">
                          <a:solidFill>
                            <a:srgbClr val="1C1C1C"/>
                          </a:solidFill>
                        </a:rPr>
                        <a:t>Sabrina Lambert – assistante de direction – 03/06</a:t>
                      </a:r>
                      <a:endParaRPr lang="fr-FR" sz="1400" dirty="0">
                        <a:solidFill>
                          <a:srgbClr val="1C1C1C"/>
                        </a:solidFill>
                      </a:endParaRPr>
                    </a:p>
                  </a:txBody>
                  <a:tcPr/>
                </a:tc>
                <a:extLst>
                  <a:ext uri="{0D108BD9-81ED-4DB2-BD59-A6C34878D82A}">
                    <a16:rowId xmlns:a16="http://schemas.microsoft.com/office/drawing/2014/main" val="4035759491"/>
                  </a:ext>
                </a:extLst>
              </a:tr>
              <a:tr h="370840">
                <a:tc>
                  <a:txBody>
                    <a:bodyPr/>
                    <a:lstStyle/>
                    <a:p>
                      <a:endParaRPr lang="fr-FR" sz="1400" dirty="0">
                        <a:solidFill>
                          <a:srgbClr val="1C1C1C"/>
                        </a:solidFill>
                      </a:endParaRPr>
                    </a:p>
                  </a:txBody>
                  <a:tcPr/>
                </a:tc>
                <a:tc>
                  <a:txBody>
                    <a:bodyPr/>
                    <a:lstStyle/>
                    <a:p>
                      <a:r>
                        <a:rPr lang="fr-BE" sz="1400" dirty="0">
                          <a:solidFill>
                            <a:srgbClr val="1C1C1C"/>
                          </a:solidFill>
                        </a:rPr>
                        <a:t>Nicolas Célérier – analyste-développeur d’applications – 01/08</a:t>
                      </a:r>
                      <a:endParaRPr lang="fr-FR" sz="1400" dirty="0">
                        <a:solidFill>
                          <a:srgbClr val="1C1C1C"/>
                        </a:solidFill>
                      </a:endParaRPr>
                    </a:p>
                  </a:txBody>
                  <a:tcPr/>
                </a:tc>
                <a:extLst>
                  <a:ext uri="{0D108BD9-81ED-4DB2-BD59-A6C34878D82A}">
                    <a16:rowId xmlns:a16="http://schemas.microsoft.com/office/drawing/2014/main" val="2019104582"/>
                  </a:ext>
                </a:extLst>
              </a:tr>
              <a:tr h="370840">
                <a:tc>
                  <a:txBody>
                    <a:bodyPr/>
                    <a:lstStyle/>
                    <a:p>
                      <a:endParaRPr lang="fr-FR" sz="1400" dirty="0">
                        <a:solidFill>
                          <a:srgbClr val="1C1C1C"/>
                        </a:solidFill>
                      </a:endParaRPr>
                    </a:p>
                  </a:txBody>
                  <a:tcPr/>
                </a:tc>
                <a:tc>
                  <a:txBody>
                    <a:bodyPr/>
                    <a:lstStyle/>
                    <a:p>
                      <a:r>
                        <a:rPr lang="fr-BE" sz="1400" dirty="0">
                          <a:solidFill>
                            <a:srgbClr val="1C1C1C"/>
                          </a:solidFill>
                        </a:rPr>
                        <a:t>Najlae Louhaji – analyste fonctionnel – 07/10</a:t>
                      </a:r>
                      <a:endParaRPr lang="fr-FR" sz="1400" dirty="0">
                        <a:solidFill>
                          <a:srgbClr val="1C1C1C"/>
                        </a:solidFill>
                      </a:endParaRPr>
                    </a:p>
                  </a:txBody>
                  <a:tcPr/>
                </a:tc>
                <a:extLst>
                  <a:ext uri="{0D108BD9-81ED-4DB2-BD59-A6C34878D82A}">
                    <a16:rowId xmlns:a16="http://schemas.microsoft.com/office/drawing/2014/main" val="3459635047"/>
                  </a:ext>
                </a:extLst>
              </a:tr>
            </a:tbl>
          </a:graphicData>
        </a:graphic>
      </p:graphicFrame>
    </p:spTree>
    <p:extLst>
      <p:ext uri="{BB962C8B-B14F-4D97-AF65-F5344CB8AC3E}">
        <p14:creationId xmlns:p14="http://schemas.microsoft.com/office/powerpoint/2010/main" val="410851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a:solidFill>
            <a:schemeClr val="accent5">
              <a:lumMod val="50000"/>
            </a:schemeClr>
          </a:solidFill>
        </p:grpSpPr>
        <p:sp>
          <p:nvSpPr>
            <p:cNvPr id="3" name="Round Same Side Corner Rectangle 2"/>
            <p:cNvSpPr/>
            <p:nvPr/>
          </p:nvSpPr>
          <p:spPr>
            <a:xfrm rot="5400000">
              <a:off x="3160448" y="-1535930"/>
              <a:ext cx="3049081" cy="936997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8667" y="2698072"/>
              <a:ext cx="8612371" cy="707886"/>
            </a:xfrm>
            <a:prstGeom prst="rect">
              <a:avLst/>
            </a:prstGeom>
            <a:grpFill/>
            <a:ln>
              <a:noFill/>
            </a:ln>
          </p:spPr>
          <p:txBody>
            <a:bodyPr wrap="square" rtlCol="0" anchor="ctr">
              <a:spAutoFit/>
            </a:bodyPr>
            <a:lstStyle/>
            <a:p>
              <a:pPr lvl="0" algn="ct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vidéo</a:t>
              </a:r>
              <a:r>
                <a:rPr lang="fr-BE" altLang="en-US" sz="4000" b="1" dirty="0">
                  <a:solidFill>
                    <a:prstClr val="white"/>
                  </a:solidFill>
                  <a:latin typeface="Microsoft JhengHei Light" panose="020B0304030504040204" pitchFamily="34" charset="-120"/>
                  <a:ea typeface="Microsoft JhengHei Light" panose="020B0304030504040204" pitchFamily="34" charset="-120"/>
                </a:rPr>
                <a:t> </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a:t>
              </a:r>
              <a:r>
                <a:rPr lang="fr-BE" altLang="en-US" sz="4000" b="1" dirty="0">
                  <a:solidFill>
                    <a:prstClr val="white"/>
                  </a:solidFill>
                  <a:latin typeface="Microsoft JhengHei Light" panose="020B0304030504040204" pitchFamily="34" charset="-120"/>
                  <a:ea typeface="Microsoft JhengHei Light" panose="020B0304030504040204" pitchFamily="34" charset="-120"/>
                </a:rPr>
                <a:t> </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du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côté</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des nouveaux</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5218878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42F95-63FD-497D-A9B0-39DD54DFCE35}"/>
              </a:ext>
            </a:extLst>
          </p:cNvPr>
          <p:cNvSpPr>
            <a:spLocks noGrp="1"/>
          </p:cNvSpPr>
          <p:nvPr>
            <p:ph type="sldNum" sz="quarter" idx="12"/>
          </p:nvPr>
        </p:nvSpPr>
        <p:spPr/>
        <p:txBody>
          <a:bodyPr/>
          <a:lstStyle/>
          <a:p>
            <a:fld id="{E1F73099-74A1-4CFF-B069-171C23667E48}" type="slidenum">
              <a:rPr lang="en-US" smtClean="0"/>
              <a:t>67</a:t>
            </a:fld>
            <a:endParaRPr lang="en-US"/>
          </a:p>
        </p:txBody>
      </p:sp>
      <p:sp>
        <p:nvSpPr>
          <p:cNvPr id="3" name="Title 2">
            <a:extLst>
              <a:ext uri="{FF2B5EF4-FFF2-40B4-BE49-F238E27FC236}">
                <a16:creationId xmlns:a16="http://schemas.microsoft.com/office/drawing/2014/main" id="{0D868B20-38CE-4706-82EA-763DA720862F}"/>
              </a:ext>
            </a:extLst>
          </p:cNvPr>
          <p:cNvSpPr>
            <a:spLocks noGrp="1"/>
          </p:cNvSpPr>
          <p:nvPr>
            <p:ph type="title" idx="4294967295"/>
          </p:nvPr>
        </p:nvSpPr>
        <p:spPr>
          <a:xfrm>
            <a:off x="0" y="365125"/>
            <a:ext cx="10515600" cy="1325563"/>
          </a:xfrm>
        </p:spPr>
        <p:txBody>
          <a:bodyPr/>
          <a:lstStyle/>
          <a:p>
            <a:r>
              <a:rPr lang="fr-BE" dirty="0"/>
              <a:t>I</a:t>
            </a:r>
            <a:r>
              <a:rPr lang="en-BE" dirty="0" err="1"/>
              <a:t>nsert</a:t>
            </a:r>
            <a:r>
              <a:rPr lang="en-BE" dirty="0"/>
              <a:t> </a:t>
            </a:r>
            <a:r>
              <a:rPr lang="en-BE" dirty="0" err="1"/>
              <a:t>vidéo</a:t>
            </a:r>
            <a:endParaRPr lang="en-BE" dirty="0"/>
          </a:p>
        </p:txBody>
      </p:sp>
      <p:pic>
        <p:nvPicPr>
          <p:cNvPr id="4" name="18B4CEBB">
            <a:hlinkClick r:id="" action="ppaction://media"/>
            <a:extLst>
              <a:ext uri="{FF2B5EF4-FFF2-40B4-BE49-F238E27FC236}">
                <a16:creationId xmlns:a16="http://schemas.microsoft.com/office/drawing/2014/main" id="{1A62FBA2-5136-4A52-A731-2A27805F46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7745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3225014" y="1543263"/>
            <a:ext cx="605773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000" b="0" kern="1200">
                <a:solidFill>
                  <a:srgbClr val="0087BE"/>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fr-BE" altLang="en-US" sz="3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Merci à tous</a:t>
            </a:r>
            <a:br>
              <a:rPr kumimoji="0" lang="fr-BE" altLang="en-US" sz="3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br>
            <a:r>
              <a:rPr kumimoji="0" lang="fr-BE" altLang="en-US" sz="3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Meilleurs vœux pour 202</a:t>
            </a:r>
            <a:r>
              <a:rPr kumimoji="0" lang="en-BE" altLang="en-US" sz="3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5</a:t>
            </a:r>
            <a:endParaRPr kumimoji="0" lang="en-US" altLang="en-US" sz="3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endParaRPr>
          </a:p>
        </p:txBody>
      </p:sp>
      <p:sp>
        <p:nvSpPr>
          <p:cNvPr id="8" name="Title 1"/>
          <p:cNvSpPr txBox="1">
            <a:spLocks/>
          </p:cNvSpPr>
          <p:nvPr/>
        </p:nvSpPr>
        <p:spPr bwMode="auto">
          <a:xfrm>
            <a:off x="3530773" y="3768637"/>
            <a:ext cx="54833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nl-BE" altLang="fr-FR" sz="3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Dank u wel aan iedereen</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nl-BE" altLang="fr-FR" sz="3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Beste wensen voor 202</a:t>
            </a:r>
            <a:r>
              <a:rPr kumimoji="0" lang="en-BE" altLang="fr-FR" sz="3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5</a:t>
            </a:r>
            <a:endParaRPr kumimoji="0" lang="en-US" altLang="en-US" sz="3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821318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err="1"/>
              <a:t>Facts</a:t>
            </a:r>
            <a:r>
              <a:rPr lang="fr-BE" altLang="en-US" dirty="0"/>
              <a:t> &amp; Figures 202</a:t>
            </a:r>
            <a:r>
              <a:rPr lang="en-BE" altLang="en-US" dirty="0"/>
              <a:t>4     				</a:t>
            </a:r>
            <a:endParaRPr lang="en-US" dirty="0"/>
          </a:p>
        </p:txBody>
      </p:sp>
      <p:sp>
        <p:nvSpPr>
          <p:cNvPr id="3" name="Content Placeholder 2"/>
          <p:cNvSpPr>
            <a:spLocks noGrp="1"/>
          </p:cNvSpPr>
          <p:nvPr>
            <p:ph idx="1"/>
          </p:nvPr>
        </p:nvSpPr>
        <p:spPr/>
        <p:txBody>
          <a:bodyPr>
            <a:normAutofit/>
          </a:bodyPr>
          <a:lstStyle/>
          <a:p>
            <a:pPr lvl="0"/>
            <a:r>
              <a:rPr lang="fr-FR" dirty="0">
                <a:solidFill>
                  <a:prstClr val="black"/>
                </a:solidFill>
              </a:rPr>
              <a:t>service desk </a:t>
            </a:r>
          </a:p>
          <a:p>
            <a:pPr lvl="1"/>
            <a:r>
              <a:rPr lang="fr-FR" dirty="0"/>
              <a:t> </a:t>
            </a:r>
            <a:r>
              <a:rPr lang="fr-FR" dirty="0">
                <a:solidFill>
                  <a:srgbClr val="0070C0"/>
                </a:solidFill>
              </a:rPr>
              <a:t>7</a:t>
            </a:r>
            <a:r>
              <a:rPr lang="en-BE" dirty="0">
                <a:solidFill>
                  <a:srgbClr val="0070C0"/>
                </a:solidFill>
              </a:rPr>
              <a:t>80</a:t>
            </a:r>
            <a:r>
              <a:rPr lang="fr-FR" dirty="0">
                <a:solidFill>
                  <a:srgbClr val="0070C0"/>
                </a:solidFill>
              </a:rPr>
              <a:t> tickets </a:t>
            </a:r>
            <a:r>
              <a:rPr lang="fr-FR" dirty="0"/>
              <a:t>traités en 6 jours en moyenne (</a:t>
            </a:r>
            <a:r>
              <a:rPr lang="fr-FR" dirty="0">
                <a:solidFill>
                  <a:srgbClr val="0070C0"/>
                </a:solidFill>
              </a:rPr>
              <a:t>7</a:t>
            </a:r>
            <a:r>
              <a:rPr lang="en-BE" dirty="0">
                <a:solidFill>
                  <a:srgbClr val="0070C0"/>
                </a:solidFill>
              </a:rPr>
              <a:t>5</a:t>
            </a:r>
            <a:r>
              <a:rPr lang="fr-FR" dirty="0">
                <a:solidFill>
                  <a:srgbClr val="0070C0"/>
                </a:solidFill>
              </a:rPr>
              <a:t> %</a:t>
            </a:r>
            <a:r>
              <a:rPr lang="fr-FR" dirty="0"/>
              <a:t> en 1</a:t>
            </a:r>
            <a:r>
              <a:rPr lang="fr-FR" baseline="30000" dirty="0"/>
              <a:t>ère</a:t>
            </a:r>
            <a:r>
              <a:rPr lang="fr-FR" dirty="0"/>
              <a:t> ligne, </a:t>
            </a:r>
            <a:r>
              <a:rPr lang="fr-FR" dirty="0">
                <a:solidFill>
                  <a:srgbClr val="0070C0"/>
                </a:solidFill>
              </a:rPr>
              <a:t>2</a:t>
            </a:r>
            <a:r>
              <a:rPr lang="en-BE" dirty="0">
                <a:solidFill>
                  <a:srgbClr val="0070C0"/>
                </a:solidFill>
              </a:rPr>
              <a:t>5</a:t>
            </a:r>
            <a:r>
              <a:rPr lang="fr-FR" dirty="0">
                <a:solidFill>
                  <a:srgbClr val="0070C0"/>
                </a:solidFill>
              </a:rPr>
              <a:t> % </a:t>
            </a:r>
            <a:r>
              <a:rPr lang="fr-FR" dirty="0"/>
              <a:t>en 2</a:t>
            </a:r>
            <a:r>
              <a:rPr lang="fr-FR" baseline="30000" dirty="0"/>
              <a:t>ème</a:t>
            </a:r>
            <a:r>
              <a:rPr lang="fr-FR" dirty="0"/>
              <a:t> ligne)</a:t>
            </a:r>
          </a:p>
          <a:p>
            <a:pPr lvl="1"/>
            <a:r>
              <a:rPr lang="fr-FR" dirty="0">
                <a:solidFill>
                  <a:prstClr val="black"/>
                </a:solidFill>
              </a:rPr>
              <a:t> site status.ksz-bcss.fgov.be (communications, interventions et incidents)</a:t>
            </a:r>
          </a:p>
          <a:p>
            <a:pPr lvl="0"/>
            <a:r>
              <a:rPr lang="fr-FR" dirty="0">
                <a:solidFill>
                  <a:prstClr val="black"/>
                </a:solidFill>
              </a:rPr>
              <a:t>gestion projets IT internes</a:t>
            </a:r>
          </a:p>
          <a:p>
            <a:pPr lvl="1"/>
            <a:r>
              <a:rPr lang="fr-FR" dirty="0"/>
              <a:t> </a:t>
            </a:r>
            <a:r>
              <a:rPr lang="en-BE" dirty="0">
                <a:solidFill>
                  <a:srgbClr val="0070C0"/>
                </a:solidFill>
              </a:rPr>
              <a:t>20</a:t>
            </a:r>
            <a:r>
              <a:rPr lang="fr-FR" dirty="0">
                <a:solidFill>
                  <a:srgbClr val="0070C0"/>
                </a:solidFill>
              </a:rPr>
              <a:t> </a:t>
            </a:r>
            <a:r>
              <a:rPr lang="fr-FR" dirty="0">
                <a:solidFill>
                  <a:prstClr val="black"/>
                </a:solidFill>
              </a:rPr>
              <a:t>nouveaux projets créés</a:t>
            </a:r>
            <a:endParaRPr lang="fr-FR" dirty="0">
              <a:solidFill>
                <a:srgbClr val="0070C0"/>
              </a:solidFill>
            </a:endParaRPr>
          </a:p>
          <a:p>
            <a:pPr lvl="1">
              <a:lnSpc>
                <a:spcPct val="100000"/>
              </a:lnSpc>
            </a:pPr>
            <a:r>
              <a:rPr lang="fr-FR" dirty="0"/>
              <a:t> </a:t>
            </a:r>
            <a:r>
              <a:rPr lang="en-BE" dirty="0">
                <a:solidFill>
                  <a:srgbClr val="0070C0"/>
                </a:solidFill>
              </a:rPr>
              <a:t>16</a:t>
            </a:r>
            <a:r>
              <a:rPr lang="fr-FR" dirty="0">
                <a:solidFill>
                  <a:srgbClr val="0070C0"/>
                </a:solidFill>
              </a:rPr>
              <a:t> </a:t>
            </a:r>
            <a:r>
              <a:rPr lang="fr-FR" dirty="0">
                <a:solidFill>
                  <a:prstClr val="black"/>
                </a:solidFill>
              </a:rPr>
              <a:t>projets terminés</a:t>
            </a:r>
            <a:endParaRPr lang="fr-FR" dirty="0">
              <a:solidFill>
                <a:srgbClr val="0070C0"/>
              </a:solidFill>
            </a:endParaRPr>
          </a:p>
          <a:p>
            <a:pPr lvl="1">
              <a:lnSpc>
                <a:spcPct val="110000"/>
              </a:lnSpc>
            </a:pPr>
            <a:r>
              <a:rPr lang="fr-FR" dirty="0"/>
              <a:t> </a:t>
            </a:r>
            <a:r>
              <a:rPr lang="en-BE" dirty="0">
                <a:solidFill>
                  <a:srgbClr val="0070C0"/>
                </a:solidFill>
              </a:rPr>
              <a:t>15</a:t>
            </a:r>
            <a:r>
              <a:rPr lang="fr-FR" dirty="0">
                <a:solidFill>
                  <a:srgbClr val="0070C0"/>
                </a:solidFill>
              </a:rPr>
              <a:t> </a:t>
            </a:r>
            <a:r>
              <a:rPr lang="fr-FR" dirty="0">
                <a:solidFill>
                  <a:prstClr val="black"/>
                </a:solidFill>
              </a:rPr>
              <a:t>projets en cours </a:t>
            </a:r>
            <a:endParaRPr lang="fr-FR" dirty="0">
              <a:solidFill>
                <a:srgbClr val="0070C0"/>
              </a:solidFill>
            </a:endParaRPr>
          </a:p>
          <a:p>
            <a:pPr lvl="0"/>
            <a:r>
              <a:rPr lang="en-US" dirty="0">
                <a:solidFill>
                  <a:prstClr val="black"/>
                </a:solidFill>
              </a:rPr>
              <a:t>release management</a:t>
            </a:r>
          </a:p>
          <a:p>
            <a:pPr lvl="1"/>
            <a:r>
              <a:rPr lang="en-US" dirty="0"/>
              <a:t> </a:t>
            </a:r>
            <a:r>
              <a:rPr lang="en-US" dirty="0">
                <a:solidFill>
                  <a:srgbClr val="0070C0"/>
                </a:solidFill>
              </a:rPr>
              <a:t>24</a:t>
            </a:r>
            <a:r>
              <a:rPr lang="en-US" dirty="0">
                <a:solidFill>
                  <a:prstClr val="black"/>
                </a:solidFill>
              </a:rPr>
              <a:t> releases (online + batch)</a:t>
            </a:r>
          </a:p>
          <a:p>
            <a:pPr lvl="1"/>
            <a:r>
              <a:rPr lang="en-US" dirty="0"/>
              <a:t> </a:t>
            </a:r>
            <a:r>
              <a:rPr lang="en-US" dirty="0">
                <a:solidFill>
                  <a:srgbClr val="0070C0"/>
                </a:solidFill>
              </a:rPr>
              <a:t>4</a:t>
            </a:r>
            <a:r>
              <a:rPr lang="en-BE" dirty="0">
                <a:solidFill>
                  <a:srgbClr val="0070C0"/>
                </a:solidFill>
              </a:rPr>
              <a:t>07</a:t>
            </a:r>
            <a:r>
              <a:rPr lang="en-US" dirty="0">
                <a:solidFill>
                  <a:srgbClr val="0070C0"/>
                </a:solidFill>
              </a:rPr>
              <a:t> </a:t>
            </a:r>
            <a:r>
              <a:rPr lang="en-US" dirty="0" err="1">
                <a:solidFill>
                  <a:prstClr val="black"/>
                </a:solidFill>
              </a:rPr>
              <a:t>déploiements</a:t>
            </a:r>
            <a:r>
              <a:rPr lang="en-US" dirty="0">
                <a:solidFill>
                  <a:prstClr val="black"/>
                </a:solidFill>
              </a:rPr>
              <a:t> : </a:t>
            </a:r>
            <a:r>
              <a:rPr lang="en-US" dirty="0" err="1">
                <a:solidFill>
                  <a:prstClr val="black"/>
                </a:solidFill>
              </a:rPr>
              <a:t>Openshift</a:t>
            </a:r>
            <a:r>
              <a:rPr lang="en-US" dirty="0">
                <a:solidFill>
                  <a:prstClr val="black"/>
                </a:solidFill>
              </a:rPr>
              <a:t>, Contract &amp; </a:t>
            </a:r>
            <a:r>
              <a:rPr lang="en-US" dirty="0" err="1">
                <a:solidFill>
                  <a:prstClr val="black"/>
                </a:solidFill>
              </a:rPr>
              <a:t>Websphere</a:t>
            </a:r>
            <a:endParaRPr lang="en-US" dirty="0">
              <a:solidFill>
                <a:prstClr val="black"/>
              </a:solidFill>
            </a:endParaRPr>
          </a:p>
        </p:txBody>
      </p:sp>
    </p:spTree>
    <p:extLst>
      <p:ext uri="{BB962C8B-B14F-4D97-AF65-F5344CB8AC3E}">
        <p14:creationId xmlns:p14="http://schemas.microsoft.com/office/powerpoint/2010/main" val="3163900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C9001-7084-46C2-9670-B3C97E9AF31F}"/>
              </a:ext>
            </a:extLst>
          </p:cNvPr>
          <p:cNvPicPr>
            <a:picLocks noChangeAspect="1"/>
          </p:cNvPicPr>
          <p:nvPr/>
        </p:nvPicPr>
        <p:blipFill>
          <a:blip r:embed="rId3"/>
          <a:stretch>
            <a:fillRect/>
          </a:stretch>
        </p:blipFill>
        <p:spPr>
          <a:xfrm>
            <a:off x="984945" y="1279180"/>
            <a:ext cx="10222110" cy="5074460"/>
          </a:xfrm>
          <a:prstGeom prst="rect">
            <a:avLst/>
          </a:prstGeom>
        </p:spPr>
      </p:pic>
      <p:sp>
        <p:nvSpPr>
          <p:cNvPr id="2" name="Title 1">
            <a:extLst>
              <a:ext uri="{FF2B5EF4-FFF2-40B4-BE49-F238E27FC236}">
                <a16:creationId xmlns:a16="http://schemas.microsoft.com/office/drawing/2014/main" id="{43BD01B0-CD81-4778-88D2-6746A697133B}"/>
              </a:ext>
            </a:extLst>
          </p:cNvPr>
          <p:cNvSpPr>
            <a:spLocks noGrp="1"/>
          </p:cNvSpPr>
          <p:nvPr>
            <p:ph type="title"/>
          </p:nvPr>
        </p:nvSpPr>
        <p:spPr>
          <a:xfrm>
            <a:off x="984945" y="655320"/>
            <a:ext cx="10222110" cy="623860"/>
          </a:xfrm>
          <a:solidFill>
            <a:schemeClr val="accent1">
              <a:lumMod val="20000"/>
              <a:lumOff val="80000"/>
            </a:schemeClr>
          </a:solidFill>
        </p:spPr>
        <p:txBody>
          <a:bodyPr/>
          <a:lstStyle/>
          <a:p>
            <a:pPr algn="ctr"/>
            <a:r>
              <a:rPr lang="en-BE" dirty="0">
                <a:solidFill>
                  <a:schemeClr val="accent5">
                    <a:lumMod val="50000"/>
                  </a:schemeClr>
                </a:solidFill>
              </a:rPr>
              <a:t>G-Cloud</a:t>
            </a:r>
          </a:p>
        </p:txBody>
      </p:sp>
    </p:spTree>
    <p:extLst>
      <p:ext uri="{BB962C8B-B14F-4D97-AF65-F5344CB8AC3E}">
        <p14:creationId xmlns:p14="http://schemas.microsoft.com/office/powerpoint/2010/main" val="405748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r>
              <a:rPr lang="fr-BE" altLang="en-US" dirty="0" err="1"/>
              <a:t>Facts</a:t>
            </a:r>
            <a:r>
              <a:rPr lang="fr-BE" altLang="en-US" dirty="0"/>
              <a:t> &amp; Figures 202</a:t>
            </a:r>
            <a:r>
              <a:rPr lang="en-BE" altLang="en-US" dirty="0"/>
              <a:t>4</a:t>
            </a:r>
            <a:r>
              <a:rPr lang="en-BE" altLang="en-US" dirty="0">
                <a:highlight>
                  <a:srgbClr val="FFFF00"/>
                </a:highlight>
              </a:rPr>
              <a:t>	</a:t>
            </a:r>
            <a:r>
              <a:rPr lang="en-BE" altLang="en-US" dirty="0"/>
              <a:t>	</a:t>
            </a:r>
            <a:endParaRPr lang="nl-NL" dirty="0"/>
          </a:p>
        </p:txBody>
      </p:sp>
      <p:sp>
        <p:nvSpPr>
          <p:cNvPr id="6" name="Content Placeholder 5"/>
          <p:cNvSpPr>
            <a:spLocks noGrp="1"/>
          </p:cNvSpPr>
          <p:nvPr>
            <p:ph idx="1"/>
          </p:nvPr>
        </p:nvSpPr>
        <p:spPr>
          <a:xfrm>
            <a:off x="838199" y="1718045"/>
            <a:ext cx="10762397" cy="4600868"/>
          </a:xfrm>
        </p:spPr>
        <p:txBody>
          <a:bodyPr>
            <a:normAutofit lnSpcReduction="10000"/>
          </a:bodyPr>
          <a:lstStyle/>
          <a:p>
            <a:r>
              <a:rPr lang="en-US" dirty="0" err="1"/>
              <a:t>terminé</a:t>
            </a:r>
            <a:endParaRPr lang="en-US" dirty="0"/>
          </a:p>
          <a:p>
            <a:pPr lvl="1"/>
            <a:r>
              <a:rPr lang="fr-BE" dirty="0"/>
              <a:t>Middleware : </a:t>
            </a:r>
            <a:r>
              <a:rPr lang="fr-BE" dirty="0" err="1"/>
              <a:t>Openshift</a:t>
            </a:r>
            <a:r>
              <a:rPr lang="fr-BE" dirty="0"/>
              <a:t> 3 </a:t>
            </a:r>
            <a:r>
              <a:rPr lang="en-BE" dirty="0">
                <a:sym typeface="Wingdings" panose="05000000000000000000" pitchFamily="2" charset="2"/>
              </a:rPr>
              <a:t></a:t>
            </a:r>
            <a:r>
              <a:rPr lang="fr-BE" dirty="0"/>
              <a:t>  </a:t>
            </a:r>
            <a:r>
              <a:rPr lang="fr-BE" dirty="0" err="1"/>
              <a:t>Openshift</a:t>
            </a:r>
            <a:r>
              <a:rPr lang="fr-BE" dirty="0"/>
              <a:t> </a:t>
            </a:r>
            <a:r>
              <a:rPr lang="fr-BE" dirty="0" err="1"/>
              <a:t>Dedicated</a:t>
            </a:r>
            <a:r>
              <a:rPr lang="fr-BE" dirty="0"/>
              <a:t> Cluster 4 (ODC4)</a:t>
            </a:r>
          </a:p>
          <a:p>
            <a:pPr lvl="1"/>
            <a:r>
              <a:rPr lang="fr-BE" dirty="0"/>
              <a:t>ESB/Security : </a:t>
            </a:r>
            <a:r>
              <a:rPr lang="fr-FR" dirty="0"/>
              <a:t>processus d'autorisation simplifié pour les services REST (au lieu de EDU)</a:t>
            </a:r>
            <a:endParaRPr lang="en-BE" dirty="0"/>
          </a:p>
          <a:p>
            <a:pPr lvl="1"/>
            <a:r>
              <a:rPr lang="en-BE" dirty="0"/>
              <a:t>nouveaux l</a:t>
            </a:r>
            <a:r>
              <a:rPr lang="fr-BE" dirty="0" err="1"/>
              <a:t>aptops</a:t>
            </a:r>
            <a:r>
              <a:rPr lang="fr-BE" dirty="0"/>
              <a:t> </a:t>
            </a:r>
            <a:r>
              <a:rPr lang="en-BE" dirty="0"/>
              <a:t>avec</a:t>
            </a:r>
            <a:r>
              <a:rPr lang="fr-BE" dirty="0"/>
              <a:t> Windows11, M365 e</a:t>
            </a:r>
            <a:r>
              <a:rPr lang="en-BE" dirty="0"/>
              <a:t>t</a:t>
            </a:r>
            <a:r>
              <a:rPr lang="fr-BE" dirty="0"/>
              <a:t> </a:t>
            </a:r>
            <a:r>
              <a:rPr lang="fr-BE" dirty="0" err="1"/>
              <a:t>bitlocker</a:t>
            </a:r>
            <a:r>
              <a:rPr lang="fr-BE" dirty="0"/>
              <a:t>, </a:t>
            </a:r>
            <a:r>
              <a:rPr lang="en-BE" dirty="0" err="1"/>
              <a:t>écrans</a:t>
            </a:r>
            <a:r>
              <a:rPr lang="en-BE" dirty="0"/>
              <a:t> plus grands</a:t>
            </a:r>
            <a:endParaRPr lang="fr-BE" dirty="0"/>
          </a:p>
          <a:p>
            <a:pPr lvl="1"/>
            <a:endParaRPr lang="en-US" sz="800" dirty="0"/>
          </a:p>
          <a:p>
            <a:r>
              <a:rPr lang="en-US" dirty="0" err="1"/>
              <a:t>en</a:t>
            </a:r>
            <a:r>
              <a:rPr lang="en-US" dirty="0"/>
              <a:t> </a:t>
            </a:r>
            <a:r>
              <a:rPr lang="en-US" dirty="0" err="1"/>
              <a:t>cours</a:t>
            </a:r>
            <a:r>
              <a:rPr lang="en-US" dirty="0"/>
              <a:t> et </a:t>
            </a:r>
            <a:r>
              <a:rPr lang="en-US" dirty="0" err="1"/>
              <a:t>planifié</a:t>
            </a:r>
            <a:endParaRPr lang="en-US" dirty="0"/>
          </a:p>
          <a:p>
            <a:pPr lvl="1"/>
            <a:r>
              <a:rPr lang="en-BE" dirty="0"/>
              <a:t>m</a:t>
            </a:r>
            <a:r>
              <a:rPr lang="fr-FR" dirty="0" err="1"/>
              <a:t>igration</a:t>
            </a:r>
            <a:r>
              <a:rPr lang="fr-FR" dirty="0"/>
              <a:t> </a:t>
            </a:r>
            <a:r>
              <a:rPr lang="en-BE" dirty="0"/>
              <a:t>Legacy server</a:t>
            </a:r>
            <a:r>
              <a:rPr lang="fr-FR" dirty="0"/>
              <a:t> vers Vmaas2 afin d'éliminer les infrastructures obsolètes</a:t>
            </a:r>
            <a:endParaRPr lang="en-BE" dirty="0"/>
          </a:p>
          <a:p>
            <a:pPr lvl="1"/>
            <a:r>
              <a:rPr lang="fr-FR" dirty="0"/>
              <a:t>optimisation de l'utilisation ODC4 : optimisation de l'utilisation des ressources, suivi,</a:t>
            </a:r>
            <a:r>
              <a:rPr lang="en-BE" dirty="0"/>
              <a:t> ...</a:t>
            </a:r>
            <a:endParaRPr lang="fr-FR" dirty="0"/>
          </a:p>
          <a:p>
            <a:pPr lvl="1"/>
            <a:r>
              <a:rPr lang="fr-FR" dirty="0"/>
              <a:t>migrations vers </a:t>
            </a:r>
            <a:r>
              <a:rPr lang="fr-FR" dirty="0" err="1"/>
              <a:t>openshift</a:t>
            </a:r>
            <a:r>
              <a:rPr lang="fr-FR" dirty="0"/>
              <a:t> (v4) d'applications batch - et online, EESSI (Business Messaging Interface</a:t>
            </a:r>
            <a:r>
              <a:rPr lang="en-BE" dirty="0"/>
              <a:t> - </a:t>
            </a:r>
            <a:r>
              <a:rPr lang="fr-FR" dirty="0"/>
              <a:t>BMI) </a:t>
            </a:r>
          </a:p>
          <a:p>
            <a:pPr lvl="1"/>
            <a:r>
              <a:rPr lang="en-BE" dirty="0"/>
              <a:t>i</a:t>
            </a:r>
            <a:r>
              <a:rPr lang="fr-FR" dirty="0" err="1"/>
              <a:t>ntroduction</a:t>
            </a:r>
            <a:r>
              <a:rPr lang="fr-FR" dirty="0"/>
              <a:t> à </a:t>
            </a:r>
            <a:r>
              <a:rPr lang="fr-FR" dirty="0" err="1"/>
              <a:t>Postgres</a:t>
            </a:r>
            <a:endParaRPr lang="en-BE" dirty="0"/>
          </a:p>
          <a:p>
            <a:pPr lvl="1"/>
            <a:r>
              <a:rPr lang="en-BE" dirty="0"/>
              <a:t>m</a:t>
            </a:r>
            <a:r>
              <a:rPr lang="fr-FR" dirty="0" err="1"/>
              <a:t>igrati</a:t>
            </a:r>
            <a:r>
              <a:rPr lang="en-BE" dirty="0"/>
              <a:t>on</a:t>
            </a:r>
            <a:r>
              <a:rPr lang="fr-FR" dirty="0"/>
              <a:t> </a:t>
            </a:r>
            <a:r>
              <a:rPr lang="en-BE" dirty="0" err="1"/>
              <a:t>vers</a:t>
            </a:r>
            <a:r>
              <a:rPr lang="fr-FR" dirty="0"/>
              <a:t> </a:t>
            </a:r>
            <a:r>
              <a:rPr lang="fr-FR" dirty="0" err="1"/>
              <a:t>Jboss</a:t>
            </a:r>
            <a:r>
              <a:rPr lang="fr-FR" dirty="0"/>
              <a:t> 8</a:t>
            </a:r>
          </a:p>
          <a:p>
            <a:pPr lvl="1"/>
            <a:r>
              <a:rPr lang="en-BE" dirty="0"/>
              <a:t>n</a:t>
            </a:r>
            <a:r>
              <a:rPr lang="en-US" dirty="0" err="1"/>
              <a:t>ouvelle</a:t>
            </a:r>
            <a:r>
              <a:rPr lang="en-US" dirty="0"/>
              <a:t> version de</a:t>
            </a:r>
            <a:r>
              <a:rPr lang="en-BE" dirty="0"/>
              <a:t> </a:t>
            </a:r>
            <a:r>
              <a:rPr lang="en-US" dirty="0"/>
              <a:t>Access Point EESSI (v7)</a:t>
            </a:r>
          </a:p>
          <a:p>
            <a:pPr lvl="1"/>
            <a:r>
              <a:rPr lang="en-US" dirty="0"/>
              <a:t>DB2 : upgrade </a:t>
            </a:r>
            <a:r>
              <a:rPr lang="en-BE" dirty="0" err="1"/>
              <a:t>vers</a:t>
            </a:r>
            <a:r>
              <a:rPr lang="en-US" dirty="0"/>
              <a:t> DB2 v11 e</a:t>
            </a:r>
            <a:r>
              <a:rPr lang="en-BE" dirty="0"/>
              <a:t>t</a:t>
            </a:r>
            <a:r>
              <a:rPr lang="en-US" dirty="0"/>
              <a:t> </a:t>
            </a:r>
            <a:r>
              <a:rPr lang="en-BE" dirty="0" err="1"/>
              <a:t>vers</a:t>
            </a:r>
            <a:r>
              <a:rPr lang="en-US" dirty="0"/>
              <a:t> </a:t>
            </a:r>
            <a:r>
              <a:rPr lang="en-US" dirty="0" err="1"/>
              <a:t>Vmaas</a:t>
            </a:r>
            <a:r>
              <a:rPr lang="en-US" dirty="0"/>
              <a:t> V2</a:t>
            </a:r>
          </a:p>
          <a:p>
            <a:pPr lvl="1"/>
            <a:r>
              <a:rPr lang="en-BE" dirty="0"/>
              <a:t>a</a:t>
            </a:r>
            <a:r>
              <a:rPr lang="fr-FR" dirty="0" err="1"/>
              <a:t>ctivati</a:t>
            </a:r>
            <a:r>
              <a:rPr lang="en-BE" dirty="0"/>
              <a:t>on</a:t>
            </a:r>
            <a:r>
              <a:rPr lang="fr-FR" dirty="0"/>
              <a:t> Multi Factor </a:t>
            </a:r>
            <a:r>
              <a:rPr lang="fr-FR" dirty="0" err="1"/>
              <a:t>Autentication</a:t>
            </a:r>
            <a:r>
              <a:rPr lang="fr-FR" dirty="0"/>
              <a:t> (MFA) </a:t>
            </a:r>
            <a:r>
              <a:rPr lang="en-BE" dirty="0"/>
              <a:t>pour</a:t>
            </a:r>
            <a:r>
              <a:rPr lang="fr-FR" dirty="0"/>
              <a:t> M365 (teams, </a:t>
            </a:r>
            <a:r>
              <a:rPr lang="fr-FR" dirty="0" err="1"/>
              <a:t>outlook</a:t>
            </a:r>
            <a:r>
              <a:rPr lang="fr-FR" dirty="0"/>
              <a:t>, …)</a:t>
            </a:r>
          </a:p>
          <a:p>
            <a:pPr lvl="1"/>
            <a:r>
              <a:rPr lang="fr-FR" dirty="0" err="1"/>
              <a:t>migrati</a:t>
            </a:r>
            <a:r>
              <a:rPr lang="en-BE" dirty="0"/>
              <a:t>on</a:t>
            </a:r>
            <a:r>
              <a:rPr lang="fr-FR" dirty="0"/>
              <a:t> </a:t>
            </a:r>
            <a:r>
              <a:rPr lang="fr-FR" dirty="0" err="1"/>
              <a:t>Sharepoint</a:t>
            </a:r>
            <a:r>
              <a:rPr lang="fr-FR" dirty="0"/>
              <a:t> </a:t>
            </a:r>
            <a:r>
              <a:rPr lang="en-BE" dirty="0" err="1"/>
              <a:t>vers</a:t>
            </a:r>
            <a:r>
              <a:rPr lang="fr-FR" dirty="0"/>
              <a:t> KSZ-tenant</a:t>
            </a:r>
          </a:p>
        </p:txBody>
      </p:sp>
    </p:spTree>
    <p:extLst>
      <p:ext uri="{BB962C8B-B14F-4D97-AF65-F5344CB8AC3E}">
        <p14:creationId xmlns:p14="http://schemas.microsoft.com/office/powerpoint/2010/main" val="861889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27272</TotalTime>
  <Words>6040</Words>
  <Application>Microsoft Office PowerPoint</Application>
  <PresentationFormat>Breedbeeld</PresentationFormat>
  <Paragraphs>623</Paragraphs>
  <Slides>68</Slides>
  <Notes>15</Notes>
  <HiddenSlides>0</HiddenSlides>
  <MMClips>3</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68</vt:i4>
      </vt:variant>
    </vt:vector>
  </HeadingPairs>
  <TitlesOfParts>
    <vt:vector size="76" baseType="lpstr">
      <vt:lpstr>Microsoft JhengHei</vt:lpstr>
      <vt:lpstr>Microsoft JhengHei Light</vt:lpstr>
      <vt:lpstr>Aptos</vt:lpstr>
      <vt:lpstr>Arial</vt:lpstr>
      <vt:lpstr>Calibri</vt:lpstr>
      <vt:lpstr>Calibri Light</vt:lpstr>
      <vt:lpstr>flanders art sans</vt:lpstr>
      <vt:lpstr>Office Theme</vt:lpstr>
      <vt:lpstr>PowerPoint-presentatie</vt:lpstr>
      <vt:lpstr>PowerPoint-presentatie</vt:lpstr>
      <vt:lpstr>Facts &amp; Figures 2024    </vt:lpstr>
      <vt:lpstr>Facts &amp; Figures 2024 </vt:lpstr>
      <vt:lpstr>Facts &amp; Figures 2024 </vt:lpstr>
      <vt:lpstr>Facts &amp; Figures 2024</vt:lpstr>
      <vt:lpstr>Facts &amp; Figures 2024         </vt:lpstr>
      <vt:lpstr>G-Cloud</vt:lpstr>
      <vt:lpstr>Facts &amp; Figures 2024  </vt:lpstr>
      <vt:lpstr>Facts &amp; Figures 2024</vt:lpstr>
      <vt:lpstr>PowerPoint-presentatie</vt:lpstr>
      <vt:lpstr>Prioriteiten</vt:lpstr>
      <vt:lpstr>eGov3.0 </vt:lpstr>
      <vt:lpstr>Uniek gegevensmodel &amp; centrale datalaag – operationele principes</vt:lpstr>
      <vt:lpstr>Uniek gegevensmodel &amp; centrale datalaag – operationele principes</vt:lpstr>
      <vt:lpstr>Uniek gegevensmodel &amp; centrale datalaag - concept “gezin”</vt:lpstr>
      <vt:lpstr>Uniek gegevensmodel &amp; centrale datalaag - concept “gezin”</vt:lpstr>
      <vt:lpstr>Burgermandaten</vt:lpstr>
      <vt:lpstr>Burgermandaten</vt:lpstr>
      <vt:lpstr>Burgermandaten</vt:lpstr>
      <vt:lpstr>Burgermandaten</vt:lpstr>
      <vt:lpstr>Burgermandaten</vt:lpstr>
      <vt:lpstr>Burgermandaten</vt:lpstr>
      <vt:lpstr>Burgermandaten</vt:lpstr>
      <vt:lpstr>Project in de kijker – MyGov.be</vt:lpstr>
      <vt:lpstr>MyGOV.be – portefeuille d’identité digital belge</vt:lpstr>
      <vt:lpstr>PowerPoint-presentatie</vt:lpstr>
      <vt:lpstr>Insert vidéo</vt:lpstr>
      <vt:lpstr>Samenwerking met deelgebieden – Brussels Gewest</vt:lpstr>
      <vt:lpstr>Samenwerking met deelgebieden – Vlaanderen</vt:lpstr>
      <vt:lpstr>Samenwerking met deelgebieden – Vlaanderen</vt:lpstr>
      <vt:lpstr>Collaboration avec les entités fédérées - Région wallonne</vt:lpstr>
      <vt:lpstr>Statuts sociaux harmonisés (SSH) - cadre   </vt:lpstr>
      <vt:lpstr>SSH - utilisation DB / consultation online  </vt:lpstr>
      <vt:lpstr>Application MyBEnefits     </vt:lpstr>
      <vt:lpstr>Application MyBEnefits       </vt:lpstr>
      <vt:lpstr>Carte isi+        </vt:lpstr>
      <vt:lpstr>eBox citoyen</vt:lpstr>
      <vt:lpstr>Handicap</vt:lpstr>
      <vt:lpstr>OCMW’s</vt:lpstr>
      <vt:lpstr>Fraudebestrijding</vt:lpstr>
      <vt:lpstr>Fraudebestrijding</vt:lpstr>
      <vt:lpstr>Registres</vt:lpstr>
      <vt:lpstr>PowerPoint-presentatie</vt:lpstr>
      <vt:lpstr>Insert vidéo</vt:lpstr>
      <vt:lpstr>Datawarehouse – stand van zaken</vt:lpstr>
      <vt:lpstr>Datawarehouse – evolutie</vt:lpstr>
      <vt:lpstr>Datawarehouse – evolutie</vt:lpstr>
      <vt:lpstr>Enkele Europese uitdagingen  </vt:lpstr>
      <vt:lpstr>Digitalisering van de EZVK </vt:lpstr>
      <vt:lpstr>Digitalisering van de EZVK</vt:lpstr>
      <vt:lpstr>Digitalisering van de EZVK</vt:lpstr>
      <vt:lpstr>Digitalisering van de EZVK</vt:lpstr>
      <vt:lpstr>EDC en Europese parkeerkaart </vt:lpstr>
      <vt:lpstr>En verder</vt:lpstr>
      <vt:lpstr>PowerPoint-presentatie</vt:lpstr>
      <vt:lpstr>Gegevensbescherming en informatieveiligheid</vt:lpstr>
      <vt:lpstr>Veiligheid  - aandachtspunten 2025</vt:lpstr>
      <vt:lpstr>IAP - Internet Access Protection</vt:lpstr>
      <vt:lpstr>PowerPoint-presentatie</vt:lpstr>
      <vt:lpstr>Budget</vt:lpstr>
      <vt:lpstr>Evolution continue de TPC</vt:lpstr>
      <vt:lpstr>Certification des comptes par la Cour des Comptes</vt:lpstr>
      <vt:lpstr>Effectif 2024</vt:lpstr>
      <vt:lpstr>Nouveaux collaborateurs entrés en service en 2024</vt:lpstr>
      <vt:lpstr>PowerPoint-presentatie</vt:lpstr>
      <vt:lpstr>Insert vidéo</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Frank Robben</cp:lastModifiedBy>
  <cp:revision>1144</cp:revision>
  <dcterms:created xsi:type="dcterms:W3CDTF">2021-01-20T07:42:40Z</dcterms:created>
  <dcterms:modified xsi:type="dcterms:W3CDTF">2025-01-31T12:03:27Z</dcterms:modified>
</cp:coreProperties>
</file>