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bookmarkIdSeed="2">
  <p:sldMasterIdLst>
    <p:sldMasterId id="2147483648" r:id="rId1"/>
  </p:sldMasterIdLst>
  <p:notesMasterIdLst>
    <p:notesMasterId r:id="rId82"/>
  </p:notesMasterIdLst>
  <p:handoutMasterIdLst>
    <p:handoutMasterId r:id="rId83"/>
  </p:handoutMasterIdLst>
  <p:sldIdLst>
    <p:sldId id="257" r:id="rId2"/>
    <p:sldId id="441" r:id="rId3"/>
    <p:sldId id="340" r:id="rId4"/>
    <p:sldId id="481" r:id="rId5"/>
    <p:sldId id="776" r:id="rId6"/>
    <p:sldId id="482" r:id="rId7"/>
    <p:sldId id="775" r:id="rId8"/>
    <p:sldId id="440" r:id="rId9"/>
    <p:sldId id="495" r:id="rId10"/>
    <p:sldId id="496" r:id="rId11"/>
    <p:sldId id="509" r:id="rId12"/>
    <p:sldId id="510" r:id="rId13"/>
    <p:sldId id="2147482463" r:id="rId14"/>
    <p:sldId id="2147482464" r:id="rId15"/>
    <p:sldId id="498" r:id="rId16"/>
    <p:sldId id="2147482465" r:id="rId17"/>
    <p:sldId id="511" r:id="rId18"/>
    <p:sldId id="516" r:id="rId19"/>
    <p:sldId id="442" r:id="rId20"/>
    <p:sldId id="2147482456" r:id="rId21"/>
    <p:sldId id="2147482457" r:id="rId22"/>
    <p:sldId id="2147482467" r:id="rId23"/>
    <p:sldId id="2147482461" r:id="rId24"/>
    <p:sldId id="2147482462" r:id="rId25"/>
    <p:sldId id="2147482468" r:id="rId26"/>
    <p:sldId id="2147482466" r:id="rId27"/>
    <p:sldId id="460" r:id="rId28"/>
    <p:sldId id="512" r:id="rId29"/>
    <p:sldId id="461" r:id="rId30"/>
    <p:sldId id="324" r:id="rId31"/>
    <p:sldId id="462" r:id="rId32"/>
    <p:sldId id="480" r:id="rId33"/>
    <p:sldId id="2147482469" r:id="rId34"/>
    <p:sldId id="463" r:id="rId35"/>
    <p:sldId id="499" r:id="rId36"/>
    <p:sldId id="514" r:id="rId37"/>
    <p:sldId id="500" r:id="rId38"/>
    <p:sldId id="515" r:id="rId39"/>
    <p:sldId id="484" r:id="rId40"/>
    <p:sldId id="485" r:id="rId41"/>
    <p:sldId id="347" r:id="rId42"/>
    <p:sldId id="452" r:id="rId43"/>
    <p:sldId id="520" r:id="rId44"/>
    <p:sldId id="521" r:id="rId45"/>
    <p:sldId id="522" r:id="rId46"/>
    <p:sldId id="770" r:id="rId47"/>
    <p:sldId id="773" r:id="rId48"/>
    <p:sldId id="774" r:id="rId49"/>
    <p:sldId id="2147482470" r:id="rId50"/>
    <p:sldId id="356" r:id="rId51"/>
    <p:sldId id="386" r:id="rId52"/>
    <p:sldId id="467" r:id="rId53"/>
    <p:sldId id="387" r:id="rId54"/>
    <p:sldId id="468" r:id="rId55"/>
    <p:sldId id="388" r:id="rId56"/>
    <p:sldId id="469" r:id="rId57"/>
    <p:sldId id="517" r:id="rId58"/>
    <p:sldId id="483" r:id="rId59"/>
    <p:sldId id="486" r:id="rId60"/>
    <p:sldId id="487" r:id="rId61"/>
    <p:sldId id="488" r:id="rId62"/>
    <p:sldId id="490" r:id="rId63"/>
    <p:sldId id="392" r:id="rId64"/>
    <p:sldId id="472" r:id="rId65"/>
    <p:sldId id="444" r:id="rId66"/>
    <p:sldId id="474" r:id="rId67"/>
    <p:sldId id="475" r:id="rId68"/>
    <p:sldId id="476" r:id="rId69"/>
    <p:sldId id="491" r:id="rId70"/>
    <p:sldId id="492" r:id="rId71"/>
    <p:sldId id="332" r:id="rId72"/>
    <p:sldId id="333" r:id="rId73"/>
    <p:sldId id="334" r:id="rId74"/>
    <p:sldId id="338" r:id="rId75"/>
    <p:sldId id="339" r:id="rId76"/>
    <p:sldId id="518" r:id="rId77"/>
    <p:sldId id="403" r:id="rId78"/>
    <p:sldId id="402" r:id="rId79"/>
    <p:sldId id="401" r:id="rId80"/>
    <p:sldId id="2147482471" r:id="rId81"/>
  </p:sldIdLst>
  <p:sldSz cx="12192000" cy="6858000"/>
  <p:notesSz cx="6858000" cy="9144000"/>
  <p:embeddedFontLst>
    <p:embeddedFont>
      <p:font typeface="Calibri" panose="020F0502020204030204" pitchFamily="34" charset="0"/>
      <p:regular r:id="rId84"/>
      <p:bold r:id="rId85"/>
      <p:italic r:id="rId86"/>
      <p:boldItalic r:id="rId87"/>
    </p:embeddedFont>
    <p:embeddedFont>
      <p:font typeface="Libre Franklin" pitchFamily="2" charset="0"/>
      <p:regular r:id="rId88"/>
      <p:bold r:id="rId89"/>
      <p:italic r:id="rId90"/>
      <p:boldItalic r:id="rId91"/>
    </p:embeddedFont>
    <p:embeddedFont>
      <p:font typeface="Libre Franklin Medium" pitchFamily="2" charset="0"/>
      <p:regular r:id="rId92"/>
      <p:italic r:id="rId93"/>
    </p:embeddedFont>
    <p:embeddedFont>
      <p:font typeface="Libre franklin regular" charset="0"/>
      <p:regular r:id="rId94"/>
    </p:embeddedFont>
    <p:embeddedFont>
      <p:font typeface="Libre Franklin SemiBold" pitchFamily="2" charset="0"/>
      <p:regular r:id="rId95"/>
      <p:bold r:id="rId96"/>
      <p:italic r:id="rId97"/>
      <p:boldItalic r:id="rId98"/>
    </p:embeddedFont>
    <p:embeddedFont>
      <p:font typeface="Open Sans" panose="020B0606030504020204" pitchFamily="34" charset="0"/>
      <p:regular r:id="rId99"/>
      <p:bold r:id="rId100"/>
      <p:italic r:id="rId101"/>
      <p:boldItalic r:id="rId102"/>
    </p:embeddedFont>
    <p:embeddedFont>
      <p:font typeface="Open Sans Semibold" panose="020B0706030804020204" pitchFamily="34" charset="0"/>
      <p:bold r:id="rId103"/>
      <p:boldItalic r:id="rId10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dy Vanden Heede" initials="RVH" lastIdx="1" clrIdx="0">
    <p:extLst>
      <p:ext uri="{19B8F6BF-5375-455C-9EA6-DF929625EA0E}">
        <p15:presenceInfo xmlns:p15="http://schemas.microsoft.com/office/powerpoint/2012/main" userId="Rudy Vanden Heede" providerId="None"/>
      </p:ext>
    </p:extLst>
  </p:cmAuthor>
  <p:cmAuthor id="2" name="Frank Robben" initials="FR" lastIdx="6" clrIdx="1">
    <p:extLst>
      <p:ext uri="{19B8F6BF-5375-455C-9EA6-DF929625EA0E}">
        <p15:presenceInfo xmlns:p15="http://schemas.microsoft.com/office/powerpoint/2012/main" userId="16863cf9139ff99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7670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40" autoAdjust="0"/>
    <p:restoredTop sz="86134" autoAdjust="0"/>
  </p:normalViewPr>
  <p:slideViewPr>
    <p:cSldViewPr snapToGrid="0">
      <p:cViewPr varScale="1">
        <p:scale>
          <a:sx n="99" d="100"/>
          <a:sy n="99" d="100"/>
        </p:scale>
        <p:origin x="690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1.fntdata"/><Relationship Id="rId89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font" Target="fonts/font4.fntdata"/><Relationship Id="rId102" Type="http://schemas.openxmlformats.org/officeDocument/2006/relationships/font" Target="fonts/font19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90" Type="http://schemas.openxmlformats.org/officeDocument/2006/relationships/font" Target="fonts/font7.fntdata"/><Relationship Id="rId95" Type="http://schemas.openxmlformats.org/officeDocument/2006/relationships/font" Target="fonts/font1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font" Target="fonts/font17.fntdata"/><Relationship Id="rId105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font" Target="fonts/font2.fntdata"/><Relationship Id="rId93" Type="http://schemas.openxmlformats.org/officeDocument/2006/relationships/font" Target="fonts/font10.fntdata"/><Relationship Id="rId98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font" Target="fonts/font20.fntdata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88" Type="http://schemas.openxmlformats.org/officeDocument/2006/relationships/font" Target="fonts/font5.fntdata"/><Relationship Id="rId91" Type="http://schemas.openxmlformats.org/officeDocument/2006/relationships/font" Target="fonts/font8.fntdata"/><Relationship Id="rId96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3.fntdata"/><Relationship Id="rId94" Type="http://schemas.openxmlformats.org/officeDocument/2006/relationships/font" Target="fonts/font11.fntdata"/><Relationship Id="rId99" Type="http://schemas.openxmlformats.org/officeDocument/2006/relationships/font" Target="fonts/font16.fntdata"/><Relationship Id="rId10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4.fntdata"/><Relationship Id="rId104" Type="http://schemas.openxmlformats.org/officeDocument/2006/relationships/font" Target="fonts/font21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9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.ehealth.fgov.be\Shares\Users\U10\Communication\Presentations\2022\Chiffres%20eHealth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316272965879248E-3"/>
          <c:y val="5.0925925925925923E-2"/>
          <c:w val="0.99216907261592302"/>
          <c:h val="0.8416746864975212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numRef>
              <c:f>Sheet3!$I$10:$M$10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  <c:extLst/>
            </c:numRef>
          </c:cat>
          <c:val>
            <c:numRef>
              <c:f>Sheet3!$I$11:$M$11</c:f>
              <c:numCache>
                <c:formatCode>#,##0</c:formatCode>
                <c:ptCount val="5"/>
                <c:pt idx="0">
                  <c:v>18025871980</c:v>
                </c:pt>
                <c:pt idx="1">
                  <c:v>19596213165</c:v>
                </c:pt>
                <c:pt idx="2">
                  <c:v>20260988149</c:v>
                </c:pt>
                <c:pt idx="3">
                  <c:v>20568890744</c:v>
                </c:pt>
                <c:pt idx="4">
                  <c:v>17068955703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3794-493B-A13E-C0208397F0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85634512"/>
        <c:axId val="485634840"/>
      </c:barChart>
      <c:catAx>
        <c:axId val="485634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485634840"/>
        <c:crosses val="autoZero"/>
        <c:auto val="1"/>
        <c:lblAlgn val="ctr"/>
        <c:lblOffset val="100"/>
        <c:noMultiLvlLbl val="0"/>
      </c:catAx>
      <c:valAx>
        <c:axId val="4856348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48563451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 sz="1600" dirty="0" err="1">
                <a:solidFill>
                  <a:srgbClr val="087670"/>
                </a:solidFill>
              </a:rPr>
              <a:t>eHealth</a:t>
            </a:r>
            <a:r>
              <a:rPr lang="fr-BE" sz="1600" dirty="0" err="1"/>
              <a:t>Box</a:t>
            </a:r>
            <a:r>
              <a:rPr lang="fr-BE" sz="1600" dirty="0"/>
              <a:t> – Evolution REST vs SOAP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>
        <c:manualLayout>
          <c:layoutTarget val="inner"/>
          <c:xMode val="edge"/>
          <c:yMode val="edge"/>
          <c:x val="8.5698188001947354E-2"/>
          <c:y val="0.11750106117698914"/>
          <c:w val="0.88721655237023167"/>
          <c:h val="0.7553981612055404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Sheet5!$O$6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Sheet5!$N$7:$N$8</c:f>
              <c:strCache>
                <c:ptCount val="2"/>
                <c:pt idx="0">
                  <c:v>SOAP</c:v>
                </c:pt>
                <c:pt idx="1">
                  <c:v>REST</c:v>
                </c:pt>
              </c:strCache>
            </c:strRef>
          </c:cat>
          <c:val>
            <c:numRef>
              <c:f>Sheet5!$O$7:$O$8</c:f>
              <c:numCache>
                <c:formatCode>General</c:formatCode>
                <c:ptCount val="2"/>
                <c:pt idx="0">
                  <c:v>214371720</c:v>
                </c:pt>
                <c:pt idx="1">
                  <c:v>5750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FC-463E-9FEE-9F8A364A9DC7}"/>
            </c:ext>
          </c:extLst>
        </c:ser>
        <c:ser>
          <c:idx val="1"/>
          <c:order val="1"/>
          <c:tx>
            <c:strRef>
              <c:f>Sheet5!$P$6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Sheet5!$N$7:$N$8</c:f>
              <c:strCache>
                <c:ptCount val="2"/>
                <c:pt idx="0">
                  <c:v>SOAP</c:v>
                </c:pt>
                <c:pt idx="1">
                  <c:v>REST</c:v>
                </c:pt>
              </c:strCache>
            </c:strRef>
          </c:cat>
          <c:val>
            <c:numRef>
              <c:f>Sheet5!$P$7:$P$8</c:f>
              <c:numCache>
                <c:formatCode>General</c:formatCode>
                <c:ptCount val="2"/>
                <c:pt idx="0">
                  <c:v>171044364</c:v>
                </c:pt>
                <c:pt idx="1">
                  <c:v>13005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FC-463E-9FEE-9F8A364A9DC7}"/>
            </c:ext>
          </c:extLst>
        </c:ser>
        <c:ser>
          <c:idx val="2"/>
          <c:order val="2"/>
          <c:tx>
            <c:strRef>
              <c:f>Sheet5!$Q$6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Sheet5!$N$7:$N$8</c:f>
              <c:strCache>
                <c:ptCount val="2"/>
                <c:pt idx="0">
                  <c:v>SOAP</c:v>
                </c:pt>
                <c:pt idx="1">
                  <c:v>REST</c:v>
                </c:pt>
              </c:strCache>
            </c:strRef>
          </c:cat>
          <c:val>
            <c:numRef>
              <c:f>Sheet5!$Q$7:$Q$8</c:f>
              <c:numCache>
                <c:formatCode>General</c:formatCode>
                <c:ptCount val="2"/>
                <c:pt idx="0">
                  <c:v>141831881</c:v>
                </c:pt>
                <c:pt idx="1">
                  <c:v>47202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FC-463E-9FEE-9F8A364A9DC7}"/>
            </c:ext>
          </c:extLst>
        </c:ser>
        <c:ser>
          <c:idx val="3"/>
          <c:order val="3"/>
          <c:tx>
            <c:strRef>
              <c:f>Sheet5!$R$6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Sheet5!$N$7:$N$8</c:f>
              <c:strCache>
                <c:ptCount val="2"/>
                <c:pt idx="0">
                  <c:v>SOAP</c:v>
                </c:pt>
                <c:pt idx="1">
                  <c:v>REST</c:v>
                </c:pt>
              </c:strCache>
            </c:strRef>
          </c:cat>
          <c:val>
            <c:numRef>
              <c:f>Sheet5!$R$7:$R$8</c:f>
              <c:numCache>
                <c:formatCode>General</c:formatCode>
                <c:ptCount val="2"/>
                <c:pt idx="0">
                  <c:v>120325400</c:v>
                </c:pt>
                <c:pt idx="1">
                  <c:v>483443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EFC-463E-9FEE-9F8A364A9DC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96099760"/>
        <c:axId val="596100088"/>
      </c:barChart>
      <c:catAx>
        <c:axId val="5960997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596100088"/>
        <c:crosses val="autoZero"/>
        <c:auto val="1"/>
        <c:lblAlgn val="ctr"/>
        <c:lblOffset val="100"/>
        <c:noMultiLvlLbl val="0"/>
      </c:catAx>
      <c:valAx>
        <c:axId val="59610008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96099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1C1C1C"/>
      </a:solidFill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Certificats actifs depuis 2019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3C2-430B-9545-B66378CE188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3C2-430B-9545-B66378CE188B}"/>
              </c:ext>
            </c:extLst>
          </c:dPt>
          <c:dLbls>
            <c:delete val="1"/>
          </c:dLbls>
          <c:cat>
            <c:strRef>
              <c:f>Sheet4!$O$5:$P$5</c:f>
              <c:strCache>
                <c:ptCount val="2"/>
                <c:pt idx="0">
                  <c:v>Professionnels</c:v>
                </c:pt>
                <c:pt idx="1">
                  <c:v>Institutions</c:v>
                </c:pt>
              </c:strCache>
            </c:strRef>
          </c:cat>
          <c:val>
            <c:numRef>
              <c:f>Sheet4!$O$6:$P$6</c:f>
              <c:numCache>
                <c:formatCode>General</c:formatCode>
                <c:ptCount val="2"/>
                <c:pt idx="0">
                  <c:v>58118</c:v>
                </c:pt>
                <c:pt idx="1">
                  <c:v>9966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3C2-430B-9545-B66378CE188B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DA99EE-9891-4B2D-89E7-EA368C9FBC61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22816-2839-47C1-B52F-2A5579CE05F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25000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F0A47F-4504-4A91-A790-B0C420CDCE79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C430A2-98A1-4E0D-B3B5-32D5FE0A191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52778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082969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709952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92282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7425" y="1081088"/>
            <a:ext cx="5189538" cy="2919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4610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4254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93854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99957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51134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4109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8131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7425" y="1081088"/>
            <a:ext cx="5189538" cy="2919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niet-eigen voorschriften = </a:t>
            </a:r>
            <a:r>
              <a:rPr lang="nl-NL" dirty="0"/>
              <a:t>wanneer een </a:t>
            </a:r>
            <a:r>
              <a:rPr lang="nl-NL" dirty="0" err="1"/>
              <a:t>patient</a:t>
            </a:r>
            <a:r>
              <a:rPr lang="nl-NL" dirty="0"/>
              <a:t> bij een andere arts op consultatie is, zou deze arts (B) de openstaande voorschriften die door de eigen huisarts (A) werden uitgeschreven eveneens kunnen raadplegen. Dus de voorschriften die arts B niet zelf voorschreef = niet-eigen VS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7834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991265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7425" y="1081088"/>
            <a:ext cx="5189538" cy="2919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sz="1200" dirty="0"/>
          </a:p>
        </p:txBody>
      </p:sp>
    </p:spTree>
    <p:extLst>
      <p:ext uri="{BB962C8B-B14F-4D97-AF65-F5344CB8AC3E}">
        <p14:creationId xmlns:p14="http://schemas.microsoft.com/office/powerpoint/2010/main" val="37352960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7713035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519615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7425" y="1081088"/>
            <a:ext cx="5189538" cy="2919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65655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7425" y="1081088"/>
            <a:ext cx="5189538" cy="2919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12512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7425" y="1081088"/>
            <a:ext cx="5189538" cy="2919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28780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7425" y="1081088"/>
            <a:ext cx="5189538" cy="2919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23904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7425" y="1081088"/>
            <a:ext cx="5189538" cy="2919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50782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7425" y="1081088"/>
            <a:ext cx="5189538" cy="2919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25944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7425" y="1081088"/>
            <a:ext cx="5189538" cy="2919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5158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72726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7425" y="1081088"/>
            <a:ext cx="5189538" cy="2919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77725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7425" y="1081088"/>
            <a:ext cx="5189538" cy="2919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NL</a:t>
            </a:r>
          </a:p>
        </p:txBody>
      </p:sp>
    </p:spTree>
    <p:extLst>
      <p:ext uri="{BB962C8B-B14F-4D97-AF65-F5344CB8AC3E}">
        <p14:creationId xmlns:p14="http://schemas.microsoft.com/office/powerpoint/2010/main" val="20768531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7425" y="1081088"/>
            <a:ext cx="5189538" cy="2919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Certimed</a:t>
            </a:r>
            <a:r>
              <a:rPr lang="en-GB" dirty="0"/>
              <a:t> = </a:t>
            </a:r>
            <a:r>
              <a:rPr lang="en-GB" dirty="0" err="1"/>
              <a:t>fournisseur</a:t>
            </a:r>
            <a:r>
              <a:rPr lang="en-GB" dirty="0"/>
              <a:t> de service HR </a:t>
            </a:r>
            <a:r>
              <a:rPr lang="fr-FR" dirty="0"/>
              <a:t>pour la gestion des certificats d'incapacité de travail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59811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7425" y="1081088"/>
            <a:ext cx="5189538" cy="2919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21232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88593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6698892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7425" y="1081088"/>
            <a:ext cx="5189538" cy="2919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23914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7425" y="1081088"/>
            <a:ext cx="5189538" cy="2919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8976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4084977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490197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230833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6769182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8127403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2414685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0855752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1406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01916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3624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75442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74214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NL</a:t>
            </a:r>
          </a:p>
        </p:txBody>
      </p:sp>
    </p:spTree>
    <p:extLst>
      <p:ext uri="{BB962C8B-B14F-4D97-AF65-F5344CB8AC3E}">
        <p14:creationId xmlns:p14="http://schemas.microsoft.com/office/powerpoint/2010/main" val="4096620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2614569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850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47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216456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592639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71213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324" y="0"/>
            <a:ext cx="5165675" cy="6319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3117417"/>
            <a:ext cx="4590473" cy="2387600"/>
          </a:xfrm>
        </p:spPr>
        <p:txBody>
          <a:bodyPr anchor="t">
            <a:normAutofit/>
          </a:bodyPr>
          <a:lstStyle>
            <a:lvl1pPr algn="l">
              <a:defRPr sz="3600">
                <a:latin typeface="Libre Franklin SemiBold" panose="00000700000000000000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319718"/>
            <a:ext cx="4590473" cy="1655762"/>
          </a:xfrm>
        </p:spPr>
        <p:txBody>
          <a:bodyPr anchor="b">
            <a:normAutofit/>
          </a:bodyPr>
          <a:lstStyle>
            <a:lvl1pPr marL="0" indent="0" algn="l">
              <a:buNone/>
              <a:defRPr sz="2000">
                <a:solidFill>
                  <a:srgbClr val="087670"/>
                </a:solidFill>
                <a:latin typeface="Libre Franklin Medium" panose="000006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Libre Franklin SemiBold" panose="00000700000000000000" pitchFamily="2" charset="0"/>
              </a:defRPr>
            </a:lvl1pPr>
          </a:lstStyle>
          <a:p>
            <a:fld id="{7F346C0C-421A-47E3-B2FA-EA7434A35C54}" type="datetime1">
              <a:rPr lang="fr-BE" smtClean="0"/>
              <a:t>31-01-25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7481887" y="282287"/>
            <a:ext cx="4894839" cy="4894839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to add picture</a:t>
            </a:r>
          </a:p>
        </p:txBody>
      </p:sp>
      <p:pic>
        <p:nvPicPr>
          <p:cNvPr id="1026" name="Picture 2" descr="https://www.ehealth.fgov.be/file/ad17307cb17006fe0d8cf4f997fca3ebfdbd350a/725de192ed51cd431bba944e9a1a86e9563de984/ehealth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468385"/>
            <a:ext cx="1117156" cy="3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777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6035040"/>
          </a:xfrm>
        </p:spPr>
        <p:txBody>
          <a:bodyPr/>
          <a:lstStyle>
            <a:lvl1pPr marL="0" indent="0">
              <a:buNone/>
              <a:defRPr>
                <a:latin typeface="Libre Franklin" panose="00000500000000000000" pitchFamily="2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6" name="Picture 2" descr="https://www.ehealth.fgov.be/file/ad17307cb17006fe0d8cf4f997fca3ebfdbd350a/725de192ed51cd431bba944e9a1a86e9563de984/ehealth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644" y="6244523"/>
            <a:ext cx="1117156" cy="3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442" y="3880578"/>
            <a:ext cx="6427405" cy="1453422"/>
          </a:xfrm>
          <a:custGeom>
            <a:avLst/>
            <a:gdLst>
              <a:gd name="connsiteX0" fmla="*/ 0 w 7669306"/>
              <a:gd name="connsiteY0" fmla="*/ 662782 h 1325563"/>
              <a:gd name="connsiteX1" fmla="*/ 662782 w 7669306"/>
              <a:gd name="connsiteY1" fmla="*/ 0 h 1325563"/>
              <a:gd name="connsiteX2" fmla="*/ 7006525 w 7669306"/>
              <a:gd name="connsiteY2" fmla="*/ 0 h 1325563"/>
              <a:gd name="connsiteX3" fmla="*/ 7669307 w 7669306"/>
              <a:gd name="connsiteY3" fmla="*/ 662782 h 1325563"/>
              <a:gd name="connsiteX4" fmla="*/ 7669306 w 7669306"/>
              <a:gd name="connsiteY4" fmla="*/ 662782 h 1325563"/>
              <a:gd name="connsiteX5" fmla="*/ 7006524 w 7669306"/>
              <a:gd name="connsiteY5" fmla="*/ 1325564 h 1325563"/>
              <a:gd name="connsiteX6" fmla="*/ 662782 w 7669306"/>
              <a:gd name="connsiteY6" fmla="*/ 1325563 h 1325563"/>
              <a:gd name="connsiteX7" fmla="*/ 0 w 7669306"/>
              <a:gd name="connsiteY7" fmla="*/ 662781 h 1325563"/>
              <a:gd name="connsiteX8" fmla="*/ 0 w 7669306"/>
              <a:gd name="connsiteY8" fmla="*/ 662782 h 1325563"/>
              <a:gd name="connsiteX0" fmla="*/ 1224280 w 7669307"/>
              <a:gd name="connsiteY0" fmla="*/ 794862 h 1325564"/>
              <a:gd name="connsiteX1" fmla="*/ 662782 w 7669307"/>
              <a:gd name="connsiteY1" fmla="*/ 0 h 1325564"/>
              <a:gd name="connsiteX2" fmla="*/ 7006525 w 7669307"/>
              <a:gd name="connsiteY2" fmla="*/ 0 h 1325564"/>
              <a:gd name="connsiteX3" fmla="*/ 7669307 w 7669307"/>
              <a:gd name="connsiteY3" fmla="*/ 662782 h 1325564"/>
              <a:gd name="connsiteX4" fmla="*/ 7669306 w 7669307"/>
              <a:gd name="connsiteY4" fmla="*/ 662782 h 1325564"/>
              <a:gd name="connsiteX5" fmla="*/ 7006524 w 7669307"/>
              <a:gd name="connsiteY5" fmla="*/ 1325564 h 1325564"/>
              <a:gd name="connsiteX6" fmla="*/ 662782 w 7669307"/>
              <a:gd name="connsiteY6" fmla="*/ 1325563 h 1325564"/>
              <a:gd name="connsiteX7" fmla="*/ 0 w 7669307"/>
              <a:gd name="connsiteY7" fmla="*/ 662781 h 1325564"/>
              <a:gd name="connsiteX8" fmla="*/ 1224280 w 7669307"/>
              <a:gd name="connsiteY8" fmla="*/ 794862 h 1325564"/>
              <a:gd name="connsiteX0" fmla="*/ 1224280 w 7669307"/>
              <a:gd name="connsiteY0" fmla="*/ 794862 h 1325564"/>
              <a:gd name="connsiteX1" fmla="*/ 1313022 w 7669307"/>
              <a:gd name="connsiteY1" fmla="*/ 5080 h 1325564"/>
              <a:gd name="connsiteX2" fmla="*/ 7006525 w 7669307"/>
              <a:gd name="connsiteY2" fmla="*/ 0 h 1325564"/>
              <a:gd name="connsiteX3" fmla="*/ 7669307 w 7669307"/>
              <a:gd name="connsiteY3" fmla="*/ 662782 h 1325564"/>
              <a:gd name="connsiteX4" fmla="*/ 7669306 w 7669307"/>
              <a:gd name="connsiteY4" fmla="*/ 662782 h 1325564"/>
              <a:gd name="connsiteX5" fmla="*/ 7006524 w 7669307"/>
              <a:gd name="connsiteY5" fmla="*/ 1325564 h 1325564"/>
              <a:gd name="connsiteX6" fmla="*/ 662782 w 7669307"/>
              <a:gd name="connsiteY6" fmla="*/ 1325563 h 1325564"/>
              <a:gd name="connsiteX7" fmla="*/ 0 w 7669307"/>
              <a:gd name="connsiteY7" fmla="*/ 662781 h 1325564"/>
              <a:gd name="connsiteX8" fmla="*/ 1224280 w 7669307"/>
              <a:gd name="connsiteY8" fmla="*/ 794862 h 1325564"/>
              <a:gd name="connsiteX0" fmla="*/ 895577 w 7340604"/>
              <a:gd name="connsiteY0" fmla="*/ 794862 h 1325564"/>
              <a:gd name="connsiteX1" fmla="*/ 984319 w 7340604"/>
              <a:gd name="connsiteY1" fmla="*/ 5080 h 1325564"/>
              <a:gd name="connsiteX2" fmla="*/ 6677822 w 7340604"/>
              <a:gd name="connsiteY2" fmla="*/ 0 h 1325564"/>
              <a:gd name="connsiteX3" fmla="*/ 7340604 w 7340604"/>
              <a:gd name="connsiteY3" fmla="*/ 662782 h 1325564"/>
              <a:gd name="connsiteX4" fmla="*/ 7340603 w 7340604"/>
              <a:gd name="connsiteY4" fmla="*/ 662782 h 1325564"/>
              <a:gd name="connsiteX5" fmla="*/ 6677821 w 7340604"/>
              <a:gd name="connsiteY5" fmla="*/ 1325564 h 1325564"/>
              <a:gd name="connsiteX6" fmla="*/ 334079 w 7340604"/>
              <a:gd name="connsiteY6" fmla="*/ 1325563 h 1325564"/>
              <a:gd name="connsiteX7" fmla="*/ 895577 w 7340604"/>
              <a:gd name="connsiteY7" fmla="*/ 794862 h 1325564"/>
              <a:gd name="connsiteX0" fmla="*/ 440889 w 6885916"/>
              <a:gd name="connsiteY0" fmla="*/ 794862 h 1325564"/>
              <a:gd name="connsiteX1" fmla="*/ 529631 w 6885916"/>
              <a:gd name="connsiteY1" fmla="*/ 5080 h 1325564"/>
              <a:gd name="connsiteX2" fmla="*/ 6223134 w 6885916"/>
              <a:gd name="connsiteY2" fmla="*/ 0 h 1325564"/>
              <a:gd name="connsiteX3" fmla="*/ 6885916 w 6885916"/>
              <a:gd name="connsiteY3" fmla="*/ 662782 h 1325564"/>
              <a:gd name="connsiteX4" fmla="*/ 6885915 w 6885916"/>
              <a:gd name="connsiteY4" fmla="*/ 662782 h 1325564"/>
              <a:gd name="connsiteX5" fmla="*/ 6223133 w 6885916"/>
              <a:gd name="connsiteY5" fmla="*/ 1325564 h 1325564"/>
              <a:gd name="connsiteX6" fmla="*/ 458511 w 6885916"/>
              <a:gd name="connsiteY6" fmla="*/ 1320483 h 1325564"/>
              <a:gd name="connsiteX7" fmla="*/ 440889 w 6885916"/>
              <a:gd name="connsiteY7" fmla="*/ 794862 h 1325564"/>
              <a:gd name="connsiteX0" fmla="*/ 100631 w 6545658"/>
              <a:gd name="connsiteY0" fmla="*/ 794862 h 1325564"/>
              <a:gd name="connsiteX1" fmla="*/ 189373 w 6545658"/>
              <a:gd name="connsiteY1" fmla="*/ 5080 h 1325564"/>
              <a:gd name="connsiteX2" fmla="*/ 5882876 w 6545658"/>
              <a:gd name="connsiteY2" fmla="*/ 0 h 1325564"/>
              <a:gd name="connsiteX3" fmla="*/ 6545658 w 6545658"/>
              <a:gd name="connsiteY3" fmla="*/ 662782 h 1325564"/>
              <a:gd name="connsiteX4" fmla="*/ 6545657 w 6545658"/>
              <a:gd name="connsiteY4" fmla="*/ 662782 h 1325564"/>
              <a:gd name="connsiteX5" fmla="*/ 5882875 w 6545658"/>
              <a:gd name="connsiteY5" fmla="*/ 1325564 h 1325564"/>
              <a:gd name="connsiteX6" fmla="*/ 118253 w 6545658"/>
              <a:gd name="connsiteY6" fmla="*/ 1320483 h 1325564"/>
              <a:gd name="connsiteX7" fmla="*/ 100631 w 6545658"/>
              <a:gd name="connsiteY7" fmla="*/ 794862 h 1325564"/>
              <a:gd name="connsiteX0" fmla="*/ 100631 w 6545658"/>
              <a:gd name="connsiteY0" fmla="*/ 794862 h 1325564"/>
              <a:gd name="connsiteX1" fmla="*/ 189373 w 6545658"/>
              <a:gd name="connsiteY1" fmla="*/ 5080 h 1325564"/>
              <a:gd name="connsiteX2" fmla="*/ 5882876 w 6545658"/>
              <a:gd name="connsiteY2" fmla="*/ 0 h 1325564"/>
              <a:gd name="connsiteX3" fmla="*/ 6545658 w 6545658"/>
              <a:gd name="connsiteY3" fmla="*/ 662782 h 1325564"/>
              <a:gd name="connsiteX4" fmla="*/ 6545657 w 6545658"/>
              <a:gd name="connsiteY4" fmla="*/ 662782 h 1325564"/>
              <a:gd name="connsiteX5" fmla="*/ 5882875 w 6545658"/>
              <a:gd name="connsiteY5" fmla="*/ 1325564 h 1325564"/>
              <a:gd name="connsiteX6" fmla="*/ 118253 w 6545658"/>
              <a:gd name="connsiteY6" fmla="*/ 1320483 h 1325564"/>
              <a:gd name="connsiteX7" fmla="*/ 100631 w 6545658"/>
              <a:gd name="connsiteY7" fmla="*/ 794862 h 1325564"/>
              <a:gd name="connsiteX0" fmla="*/ 138803 w 6583830"/>
              <a:gd name="connsiteY0" fmla="*/ 794862 h 1325564"/>
              <a:gd name="connsiteX1" fmla="*/ 171665 w 6583830"/>
              <a:gd name="connsiteY1" fmla="*/ 5080 h 1325564"/>
              <a:gd name="connsiteX2" fmla="*/ 5921048 w 6583830"/>
              <a:gd name="connsiteY2" fmla="*/ 0 h 1325564"/>
              <a:gd name="connsiteX3" fmla="*/ 6583830 w 6583830"/>
              <a:gd name="connsiteY3" fmla="*/ 662782 h 1325564"/>
              <a:gd name="connsiteX4" fmla="*/ 6583829 w 6583830"/>
              <a:gd name="connsiteY4" fmla="*/ 662782 h 1325564"/>
              <a:gd name="connsiteX5" fmla="*/ 5921047 w 6583830"/>
              <a:gd name="connsiteY5" fmla="*/ 1325564 h 1325564"/>
              <a:gd name="connsiteX6" fmla="*/ 156425 w 6583830"/>
              <a:gd name="connsiteY6" fmla="*/ 1320483 h 1325564"/>
              <a:gd name="connsiteX7" fmla="*/ 138803 w 6583830"/>
              <a:gd name="connsiteY7" fmla="*/ 794862 h 1325564"/>
              <a:gd name="connsiteX0" fmla="*/ 4181 w 6449208"/>
              <a:gd name="connsiteY0" fmla="*/ 794862 h 1325564"/>
              <a:gd name="connsiteX1" fmla="*/ 37043 w 6449208"/>
              <a:gd name="connsiteY1" fmla="*/ 5080 h 1325564"/>
              <a:gd name="connsiteX2" fmla="*/ 5786426 w 6449208"/>
              <a:gd name="connsiteY2" fmla="*/ 0 h 1325564"/>
              <a:gd name="connsiteX3" fmla="*/ 6449208 w 6449208"/>
              <a:gd name="connsiteY3" fmla="*/ 662782 h 1325564"/>
              <a:gd name="connsiteX4" fmla="*/ 6449207 w 6449208"/>
              <a:gd name="connsiteY4" fmla="*/ 662782 h 1325564"/>
              <a:gd name="connsiteX5" fmla="*/ 5786425 w 6449208"/>
              <a:gd name="connsiteY5" fmla="*/ 1325564 h 1325564"/>
              <a:gd name="connsiteX6" fmla="*/ 21803 w 6449208"/>
              <a:gd name="connsiteY6" fmla="*/ 1320483 h 1325564"/>
              <a:gd name="connsiteX7" fmla="*/ 4181 w 6449208"/>
              <a:gd name="connsiteY7" fmla="*/ 794862 h 1325564"/>
              <a:gd name="connsiteX0" fmla="*/ 4181 w 6449208"/>
              <a:gd name="connsiteY0" fmla="*/ 794862 h 1325564"/>
              <a:gd name="connsiteX1" fmla="*/ 37043 w 6449208"/>
              <a:gd name="connsiteY1" fmla="*/ 5080 h 1325564"/>
              <a:gd name="connsiteX2" fmla="*/ 5786426 w 6449208"/>
              <a:gd name="connsiteY2" fmla="*/ 0 h 1325564"/>
              <a:gd name="connsiteX3" fmla="*/ 6449208 w 6449208"/>
              <a:gd name="connsiteY3" fmla="*/ 662782 h 1325564"/>
              <a:gd name="connsiteX4" fmla="*/ 6449207 w 6449208"/>
              <a:gd name="connsiteY4" fmla="*/ 662782 h 1325564"/>
              <a:gd name="connsiteX5" fmla="*/ 5786425 w 6449208"/>
              <a:gd name="connsiteY5" fmla="*/ 1325564 h 1325564"/>
              <a:gd name="connsiteX6" fmla="*/ 21803 w 6449208"/>
              <a:gd name="connsiteY6" fmla="*/ 1320483 h 1325564"/>
              <a:gd name="connsiteX7" fmla="*/ 4181 w 6449208"/>
              <a:gd name="connsiteY7" fmla="*/ 794862 h 1325564"/>
              <a:gd name="connsiteX0" fmla="*/ 13428 w 6434601"/>
              <a:gd name="connsiteY0" fmla="*/ 773107 h 1325564"/>
              <a:gd name="connsiteX1" fmla="*/ 22436 w 6434601"/>
              <a:gd name="connsiteY1" fmla="*/ 5080 h 1325564"/>
              <a:gd name="connsiteX2" fmla="*/ 5771819 w 6434601"/>
              <a:gd name="connsiteY2" fmla="*/ 0 h 1325564"/>
              <a:gd name="connsiteX3" fmla="*/ 6434601 w 6434601"/>
              <a:gd name="connsiteY3" fmla="*/ 662782 h 1325564"/>
              <a:gd name="connsiteX4" fmla="*/ 6434600 w 6434601"/>
              <a:gd name="connsiteY4" fmla="*/ 662782 h 1325564"/>
              <a:gd name="connsiteX5" fmla="*/ 5771818 w 6434601"/>
              <a:gd name="connsiteY5" fmla="*/ 1325564 h 1325564"/>
              <a:gd name="connsiteX6" fmla="*/ 7196 w 6434601"/>
              <a:gd name="connsiteY6" fmla="*/ 1320483 h 1325564"/>
              <a:gd name="connsiteX7" fmla="*/ 13428 w 6434601"/>
              <a:gd name="connsiteY7" fmla="*/ 773107 h 1325564"/>
              <a:gd name="connsiteX0" fmla="*/ 10525 w 6431698"/>
              <a:gd name="connsiteY0" fmla="*/ 773107 h 1325564"/>
              <a:gd name="connsiteX1" fmla="*/ 19533 w 6431698"/>
              <a:gd name="connsiteY1" fmla="*/ 5080 h 1325564"/>
              <a:gd name="connsiteX2" fmla="*/ 5768916 w 6431698"/>
              <a:gd name="connsiteY2" fmla="*/ 0 h 1325564"/>
              <a:gd name="connsiteX3" fmla="*/ 6431698 w 6431698"/>
              <a:gd name="connsiteY3" fmla="*/ 662782 h 1325564"/>
              <a:gd name="connsiteX4" fmla="*/ 6431697 w 6431698"/>
              <a:gd name="connsiteY4" fmla="*/ 662782 h 1325564"/>
              <a:gd name="connsiteX5" fmla="*/ 5768915 w 6431698"/>
              <a:gd name="connsiteY5" fmla="*/ 1325564 h 1325564"/>
              <a:gd name="connsiteX6" fmla="*/ 4293 w 6431698"/>
              <a:gd name="connsiteY6" fmla="*/ 1320483 h 1325564"/>
              <a:gd name="connsiteX7" fmla="*/ 10525 w 6431698"/>
              <a:gd name="connsiteY7" fmla="*/ 773107 h 1325564"/>
              <a:gd name="connsiteX0" fmla="*/ 6232 w 6427405"/>
              <a:gd name="connsiteY0" fmla="*/ 773107 h 1325564"/>
              <a:gd name="connsiteX1" fmla="*/ 15240 w 6427405"/>
              <a:gd name="connsiteY1" fmla="*/ 5080 h 1325564"/>
              <a:gd name="connsiteX2" fmla="*/ 5764623 w 6427405"/>
              <a:gd name="connsiteY2" fmla="*/ 0 h 1325564"/>
              <a:gd name="connsiteX3" fmla="*/ 6427405 w 6427405"/>
              <a:gd name="connsiteY3" fmla="*/ 662782 h 1325564"/>
              <a:gd name="connsiteX4" fmla="*/ 6427404 w 6427405"/>
              <a:gd name="connsiteY4" fmla="*/ 662782 h 1325564"/>
              <a:gd name="connsiteX5" fmla="*/ 5764622 w 6427405"/>
              <a:gd name="connsiteY5" fmla="*/ 1325564 h 1325564"/>
              <a:gd name="connsiteX6" fmla="*/ 0 w 6427405"/>
              <a:gd name="connsiteY6" fmla="*/ 1320483 h 1325564"/>
              <a:gd name="connsiteX7" fmla="*/ 6232 w 6427405"/>
              <a:gd name="connsiteY7" fmla="*/ 773107 h 132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27405" h="1325564">
                <a:moveTo>
                  <a:pt x="6232" y="773107"/>
                </a:moveTo>
                <a:cubicBezTo>
                  <a:pt x="6232" y="407063"/>
                  <a:pt x="9876" y="563880"/>
                  <a:pt x="15240" y="5080"/>
                </a:cubicBezTo>
                <a:lnTo>
                  <a:pt x="5764623" y="0"/>
                </a:lnTo>
                <a:cubicBezTo>
                  <a:pt x="6130667" y="0"/>
                  <a:pt x="6427405" y="296738"/>
                  <a:pt x="6427405" y="662782"/>
                </a:cubicBezTo>
                <a:lnTo>
                  <a:pt x="6427404" y="662782"/>
                </a:lnTo>
                <a:cubicBezTo>
                  <a:pt x="6427404" y="1028826"/>
                  <a:pt x="6130666" y="1325564"/>
                  <a:pt x="5764622" y="1325564"/>
                </a:cubicBezTo>
                <a:lnTo>
                  <a:pt x="0" y="1320483"/>
                </a:lnTo>
                <a:cubicBezTo>
                  <a:pt x="6132" y="999808"/>
                  <a:pt x="10282" y="1099131"/>
                  <a:pt x="6232" y="7731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 marL="1080000" algn="l">
              <a:defRPr sz="2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95777" y="6264639"/>
            <a:ext cx="3490705" cy="365125"/>
          </a:xfrm>
        </p:spPr>
        <p:txBody>
          <a:bodyPr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Libre Franklin SemiBold" panose="000007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1197178" y="6264639"/>
            <a:ext cx="798599" cy="365125"/>
          </a:xfrm>
        </p:spPr>
        <p:txBody>
          <a:bodyPr/>
          <a:lstStyle>
            <a:lvl1pPr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Libre Franklin SemiBold" panose="00000700000000000000" pitchFamily="2" charset="0"/>
              </a:defRPr>
            </a:lvl1pPr>
          </a:lstStyle>
          <a:p>
            <a:fld id="{B12CACAC-5058-4801-ADA7-20A6276860BB}" type="datetime1">
              <a:rPr lang="fr-BE" smtClean="0"/>
              <a:t>31-01-25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438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www.ehealth.fgov.be/file/ad17307cb17006fe0d8cf4f997fca3ebfdbd350a/725de192ed51cd431bba944e9a1a86e9563de984/ehealth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644" y="6244523"/>
            <a:ext cx="1117156" cy="3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0" y="0"/>
            <a:ext cx="12192000" cy="60350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ibre Franklin" panose="00000500000000000000" pitchFamily="2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163525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38200" y="2437881"/>
            <a:ext cx="3271787" cy="1086372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600">
                <a:solidFill>
                  <a:srgbClr val="1C1C1C"/>
                </a:solidFill>
                <a:latin typeface="Libre Franklin" panose="00000500000000000000" pitchFamily="2" charset="0"/>
              </a:defRPr>
            </a:lvl1pPr>
            <a:lvl2pPr marL="457200" indent="0">
              <a:lnSpc>
                <a:spcPct val="150000"/>
              </a:lnSpc>
              <a:buNone/>
              <a:defRPr sz="1400">
                <a:solidFill>
                  <a:srgbClr val="1C1C1C"/>
                </a:solidFill>
                <a:latin typeface="Libre Franklin" panose="00000500000000000000" pitchFamily="2" charset="0"/>
              </a:defRPr>
            </a:lvl2pPr>
            <a:lvl3pPr marL="914400" indent="0">
              <a:lnSpc>
                <a:spcPct val="150000"/>
              </a:lnSpc>
              <a:buNone/>
              <a:defRPr sz="1200">
                <a:solidFill>
                  <a:srgbClr val="1C1C1C"/>
                </a:solidFill>
                <a:latin typeface="Libre Franklin" panose="00000500000000000000" pitchFamily="2" charset="0"/>
              </a:defRPr>
            </a:lvl3pPr>
            <a:lvl4pPr marL="1371600" indent="0">
              <a:lnSpc>
                <a:spcPct val="150000"/>
              </a:lnSpc>
              <a:buNone/>
              <a:defRPr sz="1100">
                <a:solidFill>
                  <a:srgbClr val="1C1C1C"/>
                </a:solidFill>
                <a:latin typeface="Libre Franklin" panose="00000500000000000000" pitchFamily="2" charset="0"/>
              </a:defRPr>
            </a:lvl4pPr>
            <a:lvl5pPr marL="1828800" indent="0">
              <a:lnSpc>
                <a:spcPct val="150000"/>
              </a:lnSpc>
              <a:buNone/>
              <a:defRPr sz="1100">
                <a:solidFill>
                  <a:srgbClr val="1C1C1C"/>
                </a:solidFill>
                <a:latin typeface="Libre Franklin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2"/>
          </p:nvPr>
        </p:nvSpPr>
        <p:spPr>
          <a:xfrm>
            <a:off x="839788" y="1758248"/>
            <a:ext cx="3271293" cy="612071"/>
          </a:xfrm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rgbClr val="087670"/>
                </a:solidFill>
                <a:latin typeface="Libre Franklin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3"/>
          </p:nvPr>
        </p:nvSpPr>
        <p:spPr>
          <a:xfrm>
            <a:off x="8080919" y="2437881"/>
            <a:ext cx="3271787" cy="1086372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600">
                <a:solidFill>
                  <a:srgbClr val="1C1C1C"/>
                </a:solidFill>
                <a:latin typeface="Libre Franklin" panose="00000500000000000000" pitchFamily="2" charset="0"/>
              </a:defRPr>
            </a:lvl1pPr>
            <a:lvl2pPr marL="457200" indent="0">
              <a:lnSpc>
                <a:spcPct val="150000"/>
              </a:lnSpc>
              <a:buNone/>
              <a:defRPr sz="1400">
                <a:solidFill>
                  <a:srgbClr val="1C1C1C"/>
                </a:solidFill>
                <a:latin typeface="Libre Franklin" panose="00000500000000000000" pitchFamily="2" charset="0"/>
              </a:defRPr>
            </a:lvl2pPr>
            <a:lvl3pPr marL="914400" indent="0">
              <a:lnSpc>
                <a:spcPct val="150000"/>
              </a:lnSpc>
              <a:buNone/>
              <a:defRPr sz="1200">
                <a:solidFill>
                  <a:srgbClr val="1C1C1C"/>
                </a:solidFill>
                <a:latin typeface="Libre Franklin" panose="00000500000000000000" pitchFamily="2" charset="0"/>
              </a:defRPr>
            </a:lvl3pPr>
            <a:lvl4pPr marL="1371600" indent="0">
              <a:lnSpc>
                <a:spcPct val="150000"/>
              </a:lnSpc>
              <a:buNone/>
              <a:defRPr sz="1100">
                <a:solidFill>
                  <a:srgbClr val="1C1C1C"/>
                </a:solidFill>
                <a:latin typeface="Libre Franklin" panose="00000500000000000000" pitchFamily="2" charset="0"/>
              </a:defRPr>
            </a:lvl4pPr>
            <a:lvl5pPr marL="1828800" indent="0">
              <a:lnSpc>
                <a:spcPct val="150000"/>
              </a:lnSpc>
              <a:buNone/>
              <a:defRPr sz="1100">
                <a:solidFill>
                  <a:srgbClr val="1C1C1C"/>
                </a:solidFill>
                <a:latin typeface="Libre Franklin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14"/>
          </p:nvPr>
        </p:nvSpPr>
        <p:spPr>
          <a:xfrm>
            <a:off x="8082507" y="1758248"/>
            <a:ext cx="3271293" cy="612071"/>
          </a:xfrm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rgbClr val="087670"/>
                </a:solidFill>
                <a:latin typeface="Libre Franklin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15"/>
          </p:nvPr>
        </p:nvSpPr>
        <p:spPr>
          <a:xfrm>
            <a:off x="4458766" y="2437881"/>
            <a:ext cx="3271787" cy="1086372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600">
                <a:solidFill>
                  <a:srgbClr val="1C1C1C"/>
                </a:solidFill>
                <a:latin typeface="Libre Franklin" panose="00000500000000000000" pitchFamily="2" charset="0"/>
              </a:defRPr>
            </a:lvl1pPr>
            <a:lvl2pPr marL="457200" indent="0">
              <a:lnSpc>
                <a:spcPct val="150000"/>
              </a:lnSpc>
              <a:buNone/>
              <a:defRPr sz="1400">
                <a:solidFill>
                  <a:srgbClr val="1C1C1C"/>
                </a:solidFill>
                <a:latin typeface="Libre Franklin" panose="00000500000000000000" pitchFamily="2" charset="0"/>
              </a:defRPr>
            </a:lvl2pPr>
            <a:lvl3pPr marL="914400" indent="0">
              <a:lnSpc>
                <a:spcPct val="150000"/>
              </a:lnSpc>
              <a:buNone/>
              <a:defRPr sz="1200">
                <a:solidFill>
                  <a:srgbClr val="1C1C1C"/>
                </a:solidFill>
                <a:latin typeface="Libre Franklin" panose="00000500000000000000" pitchFamily="2" charset="0"/>
              </a:defRPr>
            </a:lvl3pPr>
            <a:lvl4pPr marL="1371600" indent="0">
              <a:lnSpc>
                <a:spcPct val="150000"/>
              </a:lnSpc>
              <a:buNone/>
              <a:defRPr sz="1100">
                <a:solidFill>
                  <a:srgbClr val="1C1C1C"/>
                </a:solidFill>
                <a:latin typeface="Libre Franklin" panose="00000500000000000000" pitchFamily="2" charset="0"/>
              </a:defRPr>
            </a:lvl4pPr>
            <a:lvl5pPr marL="1828800" indent="0">
              <a:lnSpc>
                <a:spcPct val="150000"/>
              </a:lnSpc>
              <a:buNone/>
              <a:defRPr sz="1100">
                <a:solidFill>
                  <a:srgbClr val="1C1C1C"/>
                </a:solidFill>
                <a:latin typeface="Libre Franklin" panose="000005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Text Placeholder 2"/>
          <p:cNvSpPr>
            <a:spLocks noGrp="1"/>
          </p:cNvSpPr>
          <p:nvPr>
            <p:ph type="body" idx="16"/>
          </p:nvPr>
        </p:nvSpPr>
        <p:spPr>
          <a:xfrm>
            <a:off x="4460354" y="1758248"/>
            <a:ext cx="3271293" cy="612071"/>
          </a:xfrm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rgbClr val="087670"/>
                </a:solidFill>
                <a:latin typeface="Libre Franklin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7"/>
          </p:nvPr>
        </p:nvSpPr>
        <p:spPr>
          <a:xfrm>
            <a:off x="838200" y="4433542"/>
            <a:ext cx="3271787" cy="1086372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600">
                <a:solidFill>
                  <a:srgbClr val="1C1C1C"/>
                </a:solidFill>
                <a:latin typeface="Libre Franklin" panose="00000500000000000000" pitchFamily="2" charset="0"/>
              </a:defRPr>
            </a:lvl1pPr>
            <a:lvl2pPr marL="457200" indent="0">
              <a:lnSpc>
                <a:spcPct val="150000"/>
              </a:lnSpc>
              <a:buNone/>
              <a:defRPr sz="1400">
                <a:solidFill>
                  <a:srgbClr val="1C1C1C"/>
                </a:solidFill>
                <a:latin typeface="Libre Franklin" panose="00000500000000000000" pitchFamily="2" charset="0"/>
              </a:defRPr>
            </a:lvl2pPr>
            <a:lvl3pPr marL="914400" indent="0">
              <a:lnSpc>
                <a:spcPct val="150000"/>
              </a:lnSpc>
              <a:buNone/>
              <a:defRPr sz="1200">
                <a:solidFill>
                  <a:srgbClr val="1C1C1C"/>
                </a:solidFill>
                <a:latin typeface="Libre Franklin" panose="00000500000000000000" pitchFamily="2" charset="0"/>
              </a:defRPr>
            </a:lvl3pPr>
            <a:lvl4pPr marL="1371600" indent="0">
              <a:lnSpc>
                <a:spcPct val="150000"/>
              </a:lnSpc>
              <a:buNone/>
              <a:defRPr sz="1100">
                <a:solidFill>
                  <a:srgbClr val="1C1C1C"/>
                </a:solidFill>
                <a:latin typeface="Libre Franklin" panose="00000500000000000000" pitchFamily="2" charset="0"/>
              </a:defRPr>
            </a:lvl4pPr>
            <a:lvl5pPr marL="1828800" indent="0">
              <a:lnSpc>
                <a:spcPct val="150000"/>
              </a:lnSpc>
              <a:buNone/>
              <a:defRPr sz="1100">
                <a:solidFill>
                  <a:srgbClr val="1C1C1C"/>
                </a:solidFill>
                <a:latin typeface="Libre Franklin" panose="000005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Text Placeholder 2"/>
          <p:cNvSpPr>
            <a:spLocks noGrp="1"/>
          </p:cNvSpPr>
          <p:nvPr>
            <p:ph type="body" idx="18"/>
          </p:nvPr>
        </p:nvSpPr>
        <p:spPr>
          <a:xfrm>
            <a:off x="839788" y="3753909"/>
            <a:ext cx="3271293" cy="612071"/>
          </a:xfrm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rgbClr val="087670"/>
                </a:solidFill>
                <a:latin typeface="Libre Franklin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19"/>
          </p:nvPr>
        </p:nvSpPr>
        <p:spPr>
          <a:xfrm>
            <a:off x="8080919" y="4433542"/>
            <a:ext cx="3271787" cy="1086372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600">
                <a:solidFill>
                  <a:srgbClr val="1C1C1C"/>
                </a:solidFill>
                <a:latin typeface="Libre Franklin" panose="00000500000000000000" pitchFamily="2" charset="0"/>
              </a:defRPr>
            </a:lvl1pPr>
            <a:lvl2pPr marL="457200" indent="0">
              <a:lnSpc>
                <a:spcPct val="150000"/>
              </a:lnSpc>
              <a:buNone/>
              <a:defRPr sz="1400">
                <a:solidFill>
                  <a:srgbClr val="1C1C1C"/>
                </a:solidFill>
                <a:latin typeface="Libre Franklin" panose="00000500000000000000" pitchFamily="2" charset="0"/>
              </a:defRPr>
            </a:lvl2pPr>
            <a:lvl3pPr marL="914400" indent="0">
              <a:lnSpc>
                <a:spcPct val="150000"/>
              </a:lnSpc>
              <a:buNone/>
              <a:defRPr sz="1200">
                <a:solidFill>
                  <a:srgbClr val="1C1C1C"/>
                </a:solidFill>
                <a:latin typeface="Libre Franklin" panose="00000500000000000000" pitchFamily="2" charset="0"/>
              </a:defRPr>
            </a:lvl3pPr>
            <a:lvl4pPr marL="1371600" indent="0">
              <a:lnSpc>
                <a:spcPct val="150000"/>
              </a:lnSpc>
              <a:buNone/>
              <a:defRPr sz="1100">
                <a:solidFill>
                  <a:srgbClr val="1C1C1C"/>
                </a:solidFill>
                <a:latin typeface="Libre Franklin" panose="00000500000000000000" pitchFamily="2" charset="0"/>
              </a:defRPr>
            </a:lvl4pPr>
            <a:lvl5pPr marL="1828800" indent="0">
              <a:lnSpc>
                <a:spcPct val="150000"/>
              </a:lnSpc>
              <a:buNone/>
              <a:defRPr sz="1100">
                <a:solidFill>
                  <a:srgbClr val="1C1C1C"/>
                </a:solidFill>
                <a:latin typeface="Libre Franklin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20"/>
          </p:nvPr>
        </p:nvSpPr>
        <p:spPr>
          <a:xfrm>
            <a:off x="8082507" y="3753909"/>
            <a:ext cx="3271293" cy="612071"/>
          </a:xfrm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rgbClr val="087670"/>
                </a:solidFill>
                <a:latin typeface="Libre Franklin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1"/>
          </p:nvPr>
        </p:nvSpPr>
        <p:spPr>
          <a:xfrm>
            <a:off x="4458766" y="4433542"/>
            <a:ext cx="3271787" cy="1086372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600">
                <a:solidFill>
                  <a:srgbClr val="1C1C1C"/>
                </a:solidFill>
                <a:latin typeface="Libre Franklin" panose="00000500000000000000" pitchFamily="2" charset="0"/>
              </a:defRPr>
            </a:lvl1pPr>
            <a:lvl2pPr marL="457200" indent="0">
              <a:lnSpc>
                <a:spcPct val="150000"/>
              </a:lnSpc>
              <a:buNone/>
              <a:defRPr sz="1400">
                <a:solidFill>
                  <a:srgbClr val="1C1C1C"/>
                </a:solidFill>
                <a:latin typeface="Libre Franklin" panose="00000500000000000000" pitchFamily="2" charset="0"/>
              </a:defRPr>
            </a:lvl2pPr>
            <a:lvl3pPr marL="914400" indent="0">
              <a:lnSpc>
                <a:spcPct val="150000"/>
              </a:lnSpc>
              <a:buNone/>
              <a:defRPr sz="1200">
                <a:solidFill>
                  <a:srgbClr val="1C1C1C"/>
                </a:solidFill>
                <a:latin typeface="Libre Franklin" panose="00000500000000000000" pitchFamily="2" charset="0"/>
              </a:defRPr>
            </a:lvl3pPr>
            <a:lvl4pPr marL="1371600" indent="0">
              <a:lnSpc>
                <a:spcPct val="150000"/>
              </a:lnSpc>
              <a:buNone/>
              <a:defRPr sz="1100">
                <a:solidFill>
                  <a:srgbClr val="1C1C1C"/>
                </a:solidFill>
                <a:latin typeface="Libre Franklin" panose="00000500000000000000" pitchFamily="2" charset="0"/>
              </a:defRPr>
            </a:lvl4pPr>
            <a:lvl5pPr marL="1828800" indent="0">
              <a:lnSpc>
                <a:spcPct val="150000"/>
              </a:lnSpc>
              <a:buNone/>
              <a:defRPr sz="1100">
                <a:solidFill>
                  <a:srgbClr val="1C1C1C"/>
                </a:solidFill>
                <a:latin typeface="Libre Franklin" panose="000005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Text Placeholder 2"/>
          <p:cNvSpPr>
            <a:spLocks noGrp="1"/>
          </p:cNvSpPr>
          <p:nvPr>
            <p:ph type="body" idx="22"/>
          </p:nvPr>
        </p:nvSpPr>
        <p:spPr>
          <a:xfrm>
            <a:off x="4460354" y="3753909"/>
            <a:ext cx="3271293" cy="612071"/>
          </a:xfrm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rgbClr val="087670"/>
                </a:solidFill>
                <a:latin typeface="Libre Franklin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95777" y="6264639"/>
            <a:ext cx="3490705" cy="365125"/>
          </a:xfrm>
        </p:spPr>
        <p:txBody>
          <a:bodyPr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Libre Franklin SemiBold" panose="000007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4" name="Date Placeholder 3"/>
          <p:cNvSpPr>
            <a:spLocks noGrp="1"/>
          </p:cNvSpPr>
          <p:nvPr>
            <p:ph type="dt" sz="half" idx="10"/>
          </p:nvPr>
        </p:nvSpPr>
        <p:spPr>
          <a:xfrm>
            <a:off x="1197178" y="6264639"/>
            <a:ext cx="798599" cy="365125"/>
          </a:xfrm>
        </p:spPr>
        <p:txBody>
          <a:bodyPr/>
          <a:lstStyle>
            <a:lvl1pPr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Libre Franklin SemiBold" panose="00000700000000000000" pitchFamily="2" charset="0"/>
              </a:defRPr>
            </a:lvl1pPr>
          </a:lstStyle>
          <a:p>
            <a:fld id="{952DB438-CDBB-487D-A007-7A142B062D3B}" type="datetime1">
              <a:rPr lang="fr-BE" smtClean="0"/>
              <a:t>31-01-25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033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www.ehealth.fgov.be/file/ad17307cb17006fe0d8cf4f997fca3ebfdbd350a/725de192ed51cd431bba944e9a1a86e9563de984/ehealth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644" y="6244523"/>
            <a:ext cx="1117156" cy="3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2"/>
          </p:nvPr>
        </p:nvSpPr>
        <p:spPr>
          <a:xfrm>
            <a:off x="970280" y="1935163"/>
            <a:ext cx="10383520" cy="3522361"/>
          </a:xfrm>
        </p:spPr>
        <p:txBody>
          <a:bodyPr/>
          <a:lstStyle>
            <a:lvl1pPr marL="0" indent="0">
              <a:buNone/>
              <a:defRPr>
                <a:latin typeface="Libre Franklin" panose="00000500000000000000" pitchFamily="2" charset="0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95777" y="6264639"/>
            <a:ext cx="3490705" cy="365125"/>
          </a:xfrm>
        </p:spPr>
        <p:txBody>
          <a:bodyPr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Libre Franklin SemiBold" panose="000007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1197178" y="6264639"/>
            <a:ext cx="798599" cy="365125"/>
          </a:xfrm>
        </p:spPr>
        <p:txBody>
          <a:bodyPr/>
          <a:lstStyle>
            <a:lvl1pPr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Libre Franklin SemiBold" panose="00000700000000000000" pitchFamily="2" charset="0"/>
              </a:defRPr>
            </a:lvl1pPr>
          </a:lstStyle>
          <a:p>
            <a:fld id="{10B07EC7-E757-404B-A9BC-69D106BF7F9F}" type="datetime1">
              <a:rPr lang="fr-BE" smtClean="0"/>
              <a:t>31-01-25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938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60" y="0"/>
            <a:ext cx="4892040" cy="59847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52901"/>
            <a:ext cx="6080776" cy="74836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2" descr="https://www.ehealth.fgov.be/file/ad17307cb17006fe0d8cf4f997fca3ebfdbd350a/725de192ed51cd431bba944e9a1a86e9563de984/ehealth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644" y="6244523"/>
            <a:ext cx="1117156" cy="3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839789" y="1701265"/>
            <a:ext cx="5589888" cy="68580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87670"/>
                </a:solidFill>
                <a:latin typeface="Libre Franklin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2"/>
          </p:nvPr>
        </p:nvSpPr>
        <p:spPr>
          <a:xfrm>
            <a:off x="838200" y="2569945"/>
            <a:ext cx="5591478" cy="3607017"/>
          </a:xfrm>
        </p:spPr>
        <p:txBody>
          <a:bodyPr>
            <a:normAutofit/>
          </a:bodyPr>
          <a:lstStyle>
            <a:lvl1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Libre Franklin" panose="00000500000000000000" pitchFamily="2" charset="0"/>
              </a:defRPr>
            </a:lvl1pPr>
            <a:lvl2pPr>
              <a:lnSpc>
                <a:spcPct val="150000"/>
              </a:lnSpc>
              <a:defRPr sz="1400">
                <a:solidFill>
                  <a:srgbClr val="1C1C1C"/>
                </a:solidFill>
                <a:latin typeface="Libre Franklin" panose="00000500000000000000" pitchFamily="2" charset="0"/>
              </a:defRPr>
            </a:lvl2pPr>
            <a:lvl3pPr>
              <a:lnSpc>
                <a:spcPct val="150000"/>
              </a:lnSpc>
              <a:defRPr sz="1200">
                <a:solidFill>
                  <a:srgbClr val="1C1C1C"/>
                </a:solidFill>
                <a:latin typeface="Libre Franklin" panose="00000500000000000000" pitchFamily="2" charset="0"/>
              </a:defRPr>
            </a:lvl3pPr>
            <a:lvl4pPr>
              <a:lnSpc>
                <a:spcPct val="150000"/>
              </a:lnSpc>
              <a:defRPr sz="1100">
                <a:solidFill>
                  <a:srgbClr val="1C1C1C"/>
                </a:solidFill>
                <a:latin typeface="Libre Franklin" panose="00000500000000000000" pitchFamily="2" charset="0"/>
              </a:defRPr>
            </a:lvl4pPr>
            <a:lvl5pPr>
              <a:lnSpc>
                <a:spcPct val="150000"/>
              </a:lnSpc>
              <a:defRPr sz="1100">
                <a:solidFill>
                  <a:srgbClr val="1C1C1C"/>
                </a:solidFill>
                <a:latin typeface="Libre Franklin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0" y="596900"/>
            <a:ext cx="5721350" cy="5721350"/>
          </a:xfrm>
          <a:prstGeom prst="rect">
            <a:avLst/>
          </a:prstGeom>
        </p:spPr>
      </p:pic>
      <p:sp>
        <p:nvSpPr>
          <p:cNvPr id="24" name="Picture Placeholder 23"/>
          <p:cNvSpPr>
            <a:spLocks noGrp="1"/>
          </p:cNvSpPr>
          <p:nvPr>
            <p:ph type="pic" sz="quarter" idx="13"/>
          </p:nvPr>
        </p:nvSpPr>
        <p:spPr>
          <a:xfrm>
            <a:off x="7493000" y="1066800"/>
            <a:ext cx="2413000" cy="4864100"/>
          </a:xfrm>
          <a:prstGeom prst="roundRect">
            <a:avLst>
              <a:gd name="adj" fmla="val 9825"/>
            </a:avLst>
          </a:prstGeom>
        </p:spPr>
        <p:txBody>
          <a:bodyPr/>
          <a:lstStyle>
            <a:lvl1pPr>
              <a:defRPr>
                <a:latin typeface="Libre Franklin" panose="00000500000000000000" pitchFamily="2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95777" y="6264639"/>
            <a:ext cx="3490705" cy="365125"/>
          </a:xfrm>
        </p:spPr>
        <p:txBody>
          <a:bodyPr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Libre Franklin SemiBold" panose="000007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1197178" y="6264639"/>
            <a:ext cx="798599" cy="365125"/>
          </a:xfrm>
        </p:spPr>
        <p:txBody>
          <a:bodyPr/>
          <a:lstStyle>
            <a:lvl1pPr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Libre Franklin SemiBold" panose="00000700000000000000" pitchFamily="2" charset="0"/>
              </a:defRPr>
            </a:lvl1pPr>
          </a:lstStyle>
          <a:p>
            <a:fld id="{C206733E-700D-4EA9-960E-F9FF5341DC09}" type="datetime1">
              <a:rPr lang="fr-BE" smtClean="0"/>
              <a:t>31-01-25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515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60" y="0"/>
            <a:ext cx="4892040" cy="59847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52901"/>
            <a:ext cx="6080776" cy="74836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2" descr="https://www.ehealth.fgov.be/file/ad17307cb17006fe0d8cf4f997fca3ebfdbd350a/725de192ed51cd431bba944e9a1a86e9563de984/ehealth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644" y="6244523"/>
            <a:ext cx="1117156" cy="3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839789" y="1701265"/>
            <a:ext cx="5589888" cy="68580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87670"/>
                </a:solidFill>
                <a:latin typeface="Libre Franklin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2"/>
          </p:nvPr>
        </p:nvSpPr>
        <p:spPr>
          <a:xfrm>
            <a:off x="838200" y="2569945"/>
            <a:ext cx="5591478" cy="3607017"/>
          </a:xfrm>
        </p:spPr>
        <p:txBody>
          <a:bodyPr>
            <a:normAutofit/>
          </a:bodyPr>
          <a:lstStyle>
            <a:lvl1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Libre Franklin" panose="00000500000000000000" pitchFamily="2" charset="0"/>
              </a:defRPr>
            </a:lvl1pPr>
            <a:lvl2pPr>
              <a:lnSpc>
                <a:spcPct val="150000"/>
              </a:lnSpc>
              <a:defRPr sz="1400">
                <a:solidFill>
                  <a:srgbClr val="1C1C1C"/>
                </a:solidFill>
                <a:latin typeface="Libre Franklin" panose="00000500000000000000" pitchFamily="2" charset="0"/>
              </a:defRPr>
            </a:lvl2pPr>
            <a:lvl3pPr>
              <a:lnSpc>
                <a:spcPct val="150000"/>
              </a:lnSpc>
              <a:defRPr sz="1200">
                <a:solidFill>
                  <a:srgbClr val="1C1C1C"/>
                </a:solidFill>
                <a:latin typeface="Libre Franklin" panose="00000500000000000000" pitchFamily="2" charset="0"/>
              </a:defRPr>
            </a:lvl3pPr>
            <a:lvl4pPr>
              <a:lnSpc>
                <a:spcPct val="150000"/>
              </a:lnSpc>
              <a:defRPr sz="1100">
                <a:solidFill>
                  <a:srgbClr val="1C1C1C"/>
                </a:solidFill>
                <a:latin typeface="Libre Franklin" panose="00000500000000000000" pitchFamily="2" charset="0"/>
              </a:defRPr>
            </a:lvl4pPr>
            <a:lvl5pPr>
              <a:lnSpc>
                <a:spcPct val="150000"/>
              </a:lnSpc>
              <a:defRPr sz="1100">
                <a:solidFill>
                  <a:srgbClr val="1C1C1C"/>
                </a:solidFill>
                <a:latin typeface="Libre Franklin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677" y="2387065"/>
            <a:ext cx="5251740" cy="3021025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064375" y="2570163"/>
            <a:ext cx="3990975" cy="2484437"/>
          </a:xfrm>
        </p:spPr>
        <p:txBody>
          <a:bodyPr/>
          <a:lstStyle>
            <a:lvl1pPr>
              <a:defRPr>
                <a:latin typeface="Libre Franklin" panose="00000500000000000000" pitchFamily="2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95777" y="6264639"/>
            <a:ext cx="3490705" cy="365125"/>
          </a:xfrm>
        </p:spPr>
        <p:txBody>
          <a:bodyPr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Libre Franklin SemiBold" panose="000007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1197178" y="6264639"/>
            <a:ext cx="798599" cy="365125"/>
          </a:xfrm>
        </p:spPr>
        <p:txBody>
          <a:bodyPr/>
          <a:lstStyle>
            <a:lvl1pPr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Libre Franklin SemiBold" panose="00000700000000000000" pitchFamily="2" charset="0"/>
              </a:defRPr>
            </a:lvl1pPr>
          </a:lstStyle>
          <a:p>
            <a:fld id="{FEAF6666-9461-4A26-973C-55482443EEC8}" type="datetime1">
              <a:rPr lang="fr-BE" smtClean="0"/>
              <a:t>31-01-25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164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 marL="538163" indent="-179388">
              <a:buFont typeface="Calibri" panose="020F0502020204030204" pitchFamily="34" charset="0"/>
              <a:buChar char="-"/>
              <a:defRPr sz="1800">
                <a:solidFill>
                  <a:schemeClr val="tx1"/>
                </a:solidFill>
              </a:defRPr>
            </a:lvl2pPr>
            <a:lvl3pPr marL="896938" indent="-179388">
              <a:defRPr sz="1600"/>
            </a:lvl3pPr>
            <a:lvl4pPr marL="1255713" indent="-179388">
              <a:buFont typeface="Calibri" panose="020F0502020204030204" pitchFamily="34" charset="0"/>
              <a:buChar char="-"/>
              <a:defRPr sz="1400"/>
            </a:lvl4pPr>
            <a:lvl5pPr marL="1703388" indent="-179388"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046374" y="6768444"/>
            <a:ext cx="10078781" cy="61405"/>
          </a:xfrm>
          <a:prstGeom prst="rect">
            <a:avLst/>
          </a:prstGeom>
          <a:solidFill>
            <a:srgbClr val="008CB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257545"/>
            <a:ext cx="10515600" cy="1325563"/>
          </a:xfrm>
        </p:spPr>
        <p:txBody>
          <a:bodyPr>
            <a:normAutofit/>
          </a:bodyPr>
          <a:lstStyle>
            <a:lvl1pPr>
              <a:defRPr sz="3600" baseline="0">
                <a:solidFill>
                  <a:srgbClr val="008CB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6163236" y="1834585"/>
            <a:ext cx="5181600" cy="4351338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 marL="538163" indent="-179388">
              <a:buFont typeface="Calibri" panose="020F0502020204030204" pitchFamily="34" charset="0"/>
              <a:buChar char="-"/>
              <a:defRPr sz="1800">
                <a:solidFill>
                  <a:schemeClr val="tx1"/>
                </a:solidFill>
              </a:defRPr>
            </a:lvl2pPr>
            <a:lvl3pPr marL="896938" indent="-179388">
              <a:defRPr sz="1600"/>
            </a:lvl3pPr>
            <a:lvl4pPr marL="1255713" indent="-179388">
              <a:buFont typeface="Calibri" panose="020F0502020204030204" pitchFamily="34" charset="0"/>
              <a:buChar char="-"/>
              <a:defRPr sz="1400"/>
            </a:lvl4pPr>
            <a:lvl5pPr marL="1703388" indent="-179388"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364688" y="6478599"/>
            <a:ext cx="75088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A7F1E79-8225-48A0-95BD-5254C3720E2D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1364688" y="6478599"/>
            <a:ext cx="75088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A7F1E79-8225-48A0-95BD-5254C3720E2D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250" y="6491299"/>
            <a:ext cx="371475" cy="35242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1708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;p27"/>
          <p:cNvSpPr/>
          <p:nvPr userDrawn="1"/>
        </p:nvSpPr>
        <p:spPr>
          <a:xfrm rot="-5400000" flipH="1">
            <a:off x="1533999" y="817868"/>
            <a:ext cx="34200" cy="1080000"/>
          </a:xfrm>
          <a:prstGeom prst="rect">
            <a:avLst/>
          </a:prstGeom>
          <a:solidFill>
            <a:srgbClr val="07766F"/>
          </a:solidFill>
          <a:ln>
            <a:solidFill>
              <a:srgbClr val="07766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900000" y="116632"/>
            <a:ext cx="10213776" cy="1159527"/>
          </a:xfrm>
        </p:spPr>
        <p:txBody>
          <a:bodyPr anchor="b"/>
          <a:lstStyle>
            <a:lvl1pPr marL="0" indent="0">
              <a:buNone/>
              <a:defRPr sz="3600" b="0" i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00000" y="1439577"/>
            <a:ext cx="10213776" cy="4733641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49263" indent="-268288">
              <a:lnSpc>
                <a:spcPct val="150000"/>
              </a:lnSpc>
              <a:buClr>
                <a:srgbClr val="07766F"/>
              </a:buClr>
              <a:buSzPct val="120000"/>
              <a:buFont typeface="Arial" panose="020B0604020202020204" pitchFamily="34" charset="0"/>
              <a:buChar char="ǀ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715963" indent="-266700">
              <a:lnSpc>
                <a:spcPct val="150000"/>
              </a:lnSpc>
              <a:buClr>
                <a:schemeClr val="bg1">
                  <a:lumMod val="65000"/>
                </a:schemeClr>
              </a:buClr>
              <a:buSzPct val="120000"/>
              <a:buFont typeface="Arial" panose="020B0604020202020204" pitchFamily="34" charset="0"/>
              <a:buChar char="ǀ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85838" indent="-228600">
              <a:lnSpc>
                <a:spcPct val="150000"/>
              </a:lnSpc>
              <a:buFont typeface="Open Sans" panose="020B0606030504020204" pitchFamily="34" charset="0"/>
              <a:buChar char="ı"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0694079" y="6349281"/>
            <a:ext cx="419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E1356E26-996F-433A-9CA0-83DB24D6E075}" type="slidenum">
              <a:rPr lang="en-US" sz="1100" smtClean="0">
                <a:solidFill>
                  <a:srgbClr val="087670"/>
                </a:solidFill>
                <a:latin typeface="Libre Franklin SemiBold" panose="00000700000000000000" pitchFamily="2" charset="0"/>
              </a:rPr>
              <a:pPr algn="l"/>
              <a:t>‹nr.›</a:t>
            </a:fld>
            <a:endParaRPr lang="en-US" sz="1100" dirty="0">
              <a:solidFill>
                <a:srgbClr val="087670"/>
              </a:solidFill>
              <a:latin typeface="Libre Franklin SemiBold" panose="00000700000000000000" pitchFamily="2" charset="0"/>
            </a:endParaRPr>
          </a:p>
        </p:txBody>
      </p:sp>
      <p:pic>
        <p:nvPicPr>
          <p:cNvPr id="9" name="Google Shape;64;g21a3bf64467_0_16"/>
          <p:cNvPicPr preferRelativeResize="0"/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839416" y="6173219"/>
            <a:ext cx="1287500" cy="352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5789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324" y="0"/>
            <a:ext cx="5165675" cy="6319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321200"/>
            <a:ext cx="4590473" cy="238760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49255"/>
            <a:ext cx="4590473" cy="1655762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rgbClr val="087670"/>
                </a:solidFill>
                <a:latin typeface="Libre Franklin Medium" panose="000006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Libre Franklin SemiBold" panose="00000700000000000000" pitchFamily="2" charset="0"/>
              </a:defRPr>
            </a:lvl1pPr>
          </a:lstStyle>
          <a:p>
            <a:fld id="{BE17D322-9C37-44E1-B2E0-5C464C1995CC}" type="datetime1">
              <a:rPr lang="fr-BE" smtClean="0"/>
              <a:t>31-01-25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7481887" y="282287"/>
            <a:ext cx="4894839" cy="4894839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to add picture</a:t>
            </a:r>
          </a:p>
        </p:txBody>
      </p:sp>
      <p:pic>
        <p:nvPicPr>
          <p:cNvPr id="1026" name="Picture 2" descr="https://www.ehealth.fgov.be/file/ad17307cb17006fe0d8cf4f997fca3ebfdbd350a/725de192ed51cd431bba944e9a1a86e9563de984/ehealth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468385"/>
            <a:ext cx="1117156" cy="3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808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324" y="0"/>
            <a:ext cx="5165675" cy="6319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199" y="1510001"/>
            <a:ext cx="5100783" cy="10300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rgbClr val="087670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2835563"/>
            <a:ext cx="4542323" cy="3341399"/>
          </a:xfrm>
        </p:spPr>
        <p:txBody>
          <a:bodyPr>
            <a:normAutofit/>
          </a:bodyPr>
          <a:lstStyle>
            <a:lvl1pPr marL="0" indent="0" defTabSz="914400">
              <a:lnSpc>
                <a:spcPct val="150000"/>
              </a:lnSpc>
              <a:buFont typeface="Arial" panose="020B0604020202020204" pitchFamily="34" charset="0"/>
              <a:buNone/>
              <a:tabLst>
                <a:tab pos="4572000" algn="l"/>
              </a:tabLst>
              <a:defRPr lang="en-US" sz="1600" b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Font typeface="+mj-lt"/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Font typeface="+mj-lt"/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 typeface="+mj-lt"/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 typeface="+mj-lt"/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2" descr="https://www.ehealth.fgov.be/file/ad17307cb17006fe0d8cf4f997fca3ebfdbd350a/725de192ed51cd431bba944e9a1a86e9563de984/ehealth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468385"/>
            <a:ext cx="1117156" cy="3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7481887" y="282287"/>
            <a:ext cx="4894839" cy="4894839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baseline="0">
                <a:latin typeface="Libre Franklin" panose="00000500000000000000" pitchFamily="2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435270" y="2835562"/>
            <a:ext cx="520762" cy="3341399"/>
          </a:xfrm>
        </p:spPr>
        <p:txBody>
          <a:bodyPr>
            <a:normAutofit/>
          </a:bodyPr>
          <a:lstStyle>
            <a:lvl1pPr marL="0" indent="0" algn="r" defTabSz="914400">
              <a:lnSpc>
                <a:spcPct val="150000"/>
              </a:lnSpc>
              <a:buFont typeface="Arial" panose="020B0604020202020204" pitchFamily="34" charset="0"/>
              <a:buNone/>
              <a:tabLst>
                <a:tab pos="4572000" algn="l"/>
              </a:tabLst>
              <a:defRPr lang="en-US" sz="1600" b="1" i="0" baseline="0" dirty="0" smtClean="0">
                <a:solidFill>
                  <a:srgbClr val="087670"/>
                </a:solidFill>
                <a:latin typeface="Libre Franklin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Font typeface="+mj-lt"/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Font typeface="+mj-lt"/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 typeface="+mj-lt"/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 typeface="+mj-lt"/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95777" y="6264639"/>
            <a:ext cx="3490705" cy="365125"/>
          </a:xfrm>
        </p:spPr>
        <p:txBody>
          <a:bodyPr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Libre Franklin SemiBold" panose="000007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1197178" y="6264639"/>
            <a:ext cx="798599" cy="365125"/>
          </a:xfrm>
        </p:spPr>
        <p:txBody>
          <a:bodyPr/>
          <a:lstStyle>
            <a:lvl1pPr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Libre Franklin SemiBold" panose="00000700000000000000" pitchFamily="2" charset="0"/>
              </a:defRPr>
            </a:lvl1pPr>
          </a:lstStyle>
          <a:p>
            <a:fld id="{C2DCFA56-C045-4981-8173-2BC3B78DBA62}" type="datetime1">
              <a:rPr lang="fr-BE" smtClean="0"/>
              <a:t>31-01-25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175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ibre Franklin" panose="00000500000000000000" pitchFamily="2" charset="0"/>
            </a:endParaRPr>
          </a:p>
        </p:txBody>
      </p:sp>
      <p:pic>
        <p:nvPicPr>
          <p:cNvPr id="7" name="Picture 2" descr="https://www.ehealth.fgov.be/file/ad17307cb17006fe0d8cf4f997fca3ebfdbd350a/725de192ed51cd431bba944e9a1a86e9563de984/ehealth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294" y="6298599"/>
            <a:ext cx="1117156" cy="3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33587" y="2310062"/>
            <a:ext cx="7324825" cy="2545305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4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95777" y="6264639"/>
            <a:ext cx="3490705" cy="365125"/>
          </a:xfrm>
        </p:spPr>
        <p:txBody>
          <a:bodyPr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Libre Franklin SemiBold" panose="000007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1197178" y="6264639"/>
            <a:ext cx="798599" cy="365125"/>
          </a:xfrm>
        </p:spPr>
        <p:txBody>
          <a:bodyPr/>
          <a:lstStyle>
            <a:lvl1pPr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Libre Franklin SemiBold" panose="00000700000000000000" pitchFamily="2" charset="0"/>
              </a:defRPr>
            </a:lvl1pPr>
          </a:lstStyle>
          <a:p>
            <a:fld id="{A5C32EF3-08CC-49A8-9D3B-A99AEF0E613D}" type="datetime1">
              <a:rPr lang="fr-BE" smtClean="0"/>
              <a:t>31-01-25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87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ibre Franklin" panose="00000500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294" y="6308563"/>
            <a:ext cx="1117156" cy="3312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3587" y="2310062"/>
            <a:ext cx="7324825" cy="2545305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95777" y="6264639"/>
            <a:ext cx="3490705" cy="365125"/>
          </a:xfrm>
        </p:spPr>
        <p:txBody>
          <a:bodyPr/>
          <a:lstStyle>
            <a:lvl1pPr algn="l">
              <a:defRPr sz="1100">
                <a:solidFill>
                  <a:schemeClr val="bg1"/>
                </a:solidFill>
                <a:latin typeface="Libre Franklin SemiBold" panose="000007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1197178" y="6264639"/>
            <a:ext cx="798599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Libre Franklin SemiBold" panose="00000700000000000000" pitchFamily="2" charset="0"/>
              </a:defRPr>
            </a:lvl1pPr>
          </a:lstStyle>
          <a:p>
            <a:fld id="{06121D08-81C9-44EA-8E83-65AE540B0D51}" type="datetime1">
              <a:rPr lang="fr-BE" smtClean="0"/>
              <a:t>31-01-25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250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3768"/>
            <a:ext cx="10515600" cy="101692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572636"/>
            <a:ext cx="10256519" cy="3604326"/>
          </a:xfrm>
        </p:spPr>
        <p:txBody>
          <a:bodyPr>
            <a:normAutofit/>
          </a:bodyPr>
          <a:lstStyle>
            <a:lvl1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Libre Franklin" panose="00000500000000000000" pitchFamily="2" charset="0"/>
              </a:defRPr>
            </a:lvl1pPr>
            <a:lvl2pPr>
              <a:lnSpc>
                <a:spcPct val="150000"/>
              </a:lnSpc>
              <a:defRPr sz="1400">
                <a:solidFill>
                  <a:srgbClr val="1C1C1C"/>
                </a:solidFill>
                <a:latin typeface="Libre Franklin" panose="00000500000000000000" pitchFamily="2" charset="0"/>
              </a:defRPr>
            </a:lvl2pPr>
            <a:lvl3pPr>
              <a:lnSpc>
                <a:spcPct val="150000"/>
              </a:lnSpc>
              <a:defRPr sz="1200">
                <a:solidFill>
                  <a:srgbClr val="1C1C1C"/>
                </a:solidFill>
                <a:latin typeface="Libre Franklin" panose="00000500000000000000" pitchFamily="2" charset="0"/>
              </a:defRPr>
            </a:lvl3pPr>
            <a:lvl4pPr>
              <a:lnSpc>
                <a:spcPct val="150000"/>
              </a:lnSpc>
              <a:defRPr sz="1100">
                <a:solidFill>
                  <a:srgbClr val="1C1C1C"/>
                </a:solidFill>
                <a:latin typeface="Libre Franklin" panose="00000500000000000000" pitchFamily="2" charset="0"/>
              </a:defRPr>
            </a:lvl4pPr>
            <a:lvl5pPr>
              <a:lnSpc>
                <a:spcPct val="150000"/>
              </a:lnSpc>
              <a:defRPr sz="1100">
                <a:solidFill>
                  <a:srgbClr val="1C1C1C"/>
                </a:solidFill>
                <a:latin typeface="Libre Franklin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2" descr="https://www.ehealth.fgov.be/file/ad17307cb17006fe0d8cf4f997fca3ebfdbd350a/725de192ed51cd431bba944e9a1a86e9563de984/ehealth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644" y="6244523"/>
            <a:ext cx="1117156" cy="3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2"/>
          <p:cNvSpPr>
            <a:spLocks noGrp="1"/>
          </p:cNvSpPr>
          <p:nvPr>
            <p:ph type="body" idx="12"/>
          </p:nvPr>
        </p:nvSpPr>
        <p:spPr>
          <a:xfrm>
            <a:off x="839788" y="1758249"/>
            <a:ext cx="10514012" cy="746826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rgbClr val="087670"/>
                </a:solidFill>
                <a:latin typeface="Libre Franklin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95777" y="6264639"/>
            <a:ext cx="3490705" cy="365125"/>
          </a:xfrm>
        </p:spPr>
        <p:txBody>
          <a:bodyPr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Libre Franklin SemiBold" panose="000007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1197178" y="6264639"/>
            <a:ext cx="798599" cy="365125"/>
          </a:xfrm>
        </p:spPr>
        <p:txBody>
          <a:bodyPr/>
          <a:lstStyle>
            <a:lvl1pPr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Libre Franklin SemiBold" panose="00000700000000000000" pitchFamily="2" charset="0"/>
              </a:defRPr>
            </a:lvl1pPr>
          </a:lstStyle>
          <a:p>
            <a:fld id="{51C068E7-F8FB-44AE-B3E6-B13B164A2211}" type="datetime1">
              <a:rPr lang="fr-BE" smtClean="0"/>
              <a:t>31-01-25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437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87670"/>
                </a:solidFill>
                <a:latin typeface="Libre Franklin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600">
                <a:latin typeface="Libre Franklin" panose="00000500000000000000" pitchFamily="2" charset="0"/>
              </a:defRPr>
            </a:lvl1pPr>
            <a:lvl2pPr>
              <a:lnSpc>
                <a:spcPct val="150000"/>
              </a:lnSpc>
              <a:defRPr sz="1400">
                <a:latin typeface="Libre Franklin" panose="00000500000000000000" pitchFamily="2" charset="0"/>
              </a:defRPr>
            </a:lvl2pPr>
            <a:lvl3pPr>
              <a:lnSpc>
                <a:spcPct val="150000"/>
              </a:lnSpc>
              <a:defRPr sz="1200">
                <a:latin typeface="Libre Franklin" panose="00000500000000000000" pitchFamily="2" charset="0"/>
              </a:defRPr>
            </a:lvl3pPr>
            <a:lvl4pPr>
              <a:lnSpc>
                <a:spcPct val="150000"/>
              </a:lnSpc>
              <a:defRPr sz="1100">
                <a:latin typeface="Libre Franklin" panose="00000500000000000000" pitchFamily="2" charset="0"/>
              </a:defRPr>
            </a:lvl4pPr>
            <a:lvl5pPr>
              <a:lnSpc>
                <a:spcPct val="150000"/>
              </a:lnSpc>
              <a:defRPr sz="1100">
                <a:latin typeface="Libre Franklin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87670"/>
                </a:solidFill>
                <a:latin typeface="Libre Franklin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600">
                <a:latin typeface="Libre Franklin" panose="00000500000000000000" pitchFamily="2" charset="0"/>
              </a:defRPr>
            </a:lvl1pPr>
            <a:lvl2pPr>
              <a:lnSpc>
                <a:spcPct val="150000"/>
              </a:lnSpc>
              <a:defRPr sz="1400">
                <a:latin typeface="Libre Franklin" panose="00000500000000000000" pitchFamily="2" charset="0"/>
              </a:defRPr>
            </a:lvl2pPr>
            <a:lvl3pPr>
              <a:lnSpc>
                <a:spcPct val="150000"/>
              </a:lnSpc>
              <a:defRPr sz="1200">
                <a:latin typeface="Libre Franklin" panose="00000500000000000000" pitchFamily="2" charset="0"/>
              </a:defRPr>
            </a:lvl3pPr>
            <a:lvl4pPr>
              <a:lnSpc>
                <a:spcPct val="150000"/>
              </a:lnSpc>
              <a:defRPr sz="1100">
                <a:latin typeface="Libre Franklin" panose="00000500000000000000" pitchFamily="2" charset="0"/>
              </a:defRPr>
            </a:lvl4pPr>
            <a:lvl5pPr>
              <a:lnSpc>
                <a:spcPct val="150000"/>
              </a:lnSpc>
              <a:defRPr sz="1100">
                <a:latin typeface="Libre Franklin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2" descr="https://www.ehealth.fgov.be/file/ad17307cb17006fe0d8cf4f997fca3ebfdbd350a/725de192ed51cd431bba944e9a1a86e9563de984/ehealth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644" y="6244523"/>
            <a:ext cx="1117156" cy="3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95777" y="6264639"/>
            <a:ext cx="3490705" cy="365125"/>
          </a:xfrm>
        </p:spPr>
        <p:txBody>
          <a:bodyPr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Libre Franklin SemiBold" panose="000007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1197178" y="6264639"/>
            <a:ext cx="798599" cy="365125"/>
          </a:xfrm>
        </p:spPr>
        <p:txBody>
          <a:bodyPr/>
          <a:lstStyle>
            <a:lvl1pPr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Libre Franklin SemiBold" panose="00000700000000000000" pitchFamily="2" charset="0"/>
              </a:defRPr>
            </a:lvl1pPr>
          </a:lstStyle>
          <a:p>
            <a:fld id="{C0F7BD02-0DE3-4EC6-8CED-583F1C7A64B7}" type="datetime1">
              <a:rPr lang="fr-BE" smtClean="0"/>
              <a:t>31-01-25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753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70" y="0"/>
            <a:ext cx="343793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673768"/>
            <a:ext cx="7237396" cy="101692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2572636"/>
            <a:ext cx="7237397" cy="3604326"/>
          </a:xfrm>
        </p:spPr>
        <p:txBody>
          <a:bodyPr>
            <a:normAutofit/>
          </a:bodyPr>
          <a:lstStyle>
            <a:lvl1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Libre Franklin" panose="00000500000000000000" pitchFamily="2" charset="0"/>
              </a:defRPr>
            </a:lvl1pPr>
            <a:lvl2pPr>
              <a:lnSpc>
                <a:spcPct val="150000"/>
              </a:lnSpc>
              <a:defRPr sz="1400">
                <a:solidFill>
                  <a:srgbClr val="1C1C1C"/>
                </a:solidFill>
                <a:latin typeface="Libre Franklin" panose="00000500000000000000" pitchFamily="2" charset="0"/>
              </a:defRPr>
            </a:lvl2pPr>
            <a:lvl3pPr>
              <a:lnSpc>
                <a:spcPct val="150000"/>
              </a:lnSpc>
              <a:defRPr sz="1200">
                <a:solidFill>
                  <a:srgbClr val="1C1C1C"/>
                </a:solidFill>
                <a:latin typeface="Libre Franklin" panose="00000500000000000000" pitchFamily="2" charset="0"/>
              </a:defRPr>
            </a:lvl3pPr>
            <a:lvl4pPr>
              <a:lnSpc>
                <a:spcPct val="150000"/>
              </a:lnSpc>
              <a:defRPr sz="1100">
                <a:solidFill>
                  <a:srgbClr val="1C1C1C"/>
                </a:solidFill>
                <a:latin typeface="Libre Franklin" panose="00000500000000000000" pitchFamily="2" charset="0"/>
              </a:defRPr>
            </a:lvl4pPr>
            <a:lvl5pPr>
              <a:lnSpc>
                <a:spcPct val="150000"/>
              </a:lnSpc>
              <a:defRPr sz="1100">
                <a:solidFill>
                  <a:srgbClr val="1C1C1C"/>
                </a:solidFill>
                <a:latin typeface="Libre Franklin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2" descr="https://www.ehealth.fgov.be/file/ad17307cb17006fe0d8cf4f997fca3ebfdbd350a/725de192ed51cd431bba944e9a1a86e9563de984/ehealth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644" y="6244523"/>
            <a:ext cx="1117156" cy="3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2"/>
          <p:cNvSpPr>
            <a:spLocks noGrp="1"/>
          </p:cNvSpPr>
          <p:nvPr>
            <p:ph type="body" idx="12"/>
          </p:nvPr>
        </p:nvSpPr>
        <p:spPr>
          <a:xfrm>
            <a:off x="839788" y="1758249"/>
            <a:ext cx="7236303" cy="746826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rgbClr val="087670"/>
                </a:solidFill>
                <a:latin typeface="Libre Franklin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8970210" y="985520"/>
            <a:ext cx="3247190" cy="4429820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baseline="0">
                <a:latin typeface="Libre Franklin" panose="00000500000000000000" pitchFamily="2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95777" y="6264639"/>
            <a:ext cx="3490705" cy="365125"/>
          </a:xfrm>
        </p:spPr>
        <p:txBody>
          <a:bodyPr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Libre Franklin SemiBold" panose="000007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1197178" y="6264639"/>
            <a:ext cx="798599" cy="365125"/>
          </a:xfrm>
        </p:spPr>
        <p:txBody>
          <a:bodyPr/>
          <a:lstStyle>
            <a:lvl1pPr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Libre Franklin SemiBold" panose="00000700000000000000" pitchFamily="2" charset="0"/>
              </a:defRPr>
            </a:lvl1pPr>
          </a:lstStyle>
          <a:p>
            <a:fld id="{3D0D2C73-2A9D-465E-B1D0-0BAAAE7301E0}" type="datetime1">
              <a:rPr lang="fr-BE" smtClean="0"/>
              <a:t>31-01-25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049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3793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1481" y="673768"/>
            <a:ext cx="7193280" cy="101692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1479" y="2572636"/>
            <a:ext cx="7193281" cy="3604326"/>
          </a:xfrm>
        </p:spPr>
        <p:txBody>
          <a:bodyPr>
            <a:normAutofit/>
          </a:bodyPr>
          <a:lstStyle>
            <a:lvl1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Libre Franklin" panose="00000500000000000000" pitchFamily="2" charset="0"/>
              </a:defRPr>
            </a:lvl1pPr>
            <a:lvl2pPr>
              <a:lnSpc>
                <a:spcPct val="150000"/>
              </a:lnSpc>
              <a:defRPr sz="1400">
                <a:solidFill>
                  <a:srgbClr val="1C1C1C"/>
                </a:solidFill>
                <a:latin typeface="Libre Franklin" panose="00000500000000000000" pitchFamily="2" charset="0"/>
              </a:defRPr>
            </a:lvl2pPr>
            <a:lvl3pPr>
              <a:lnSpc>
                <a:spcPct val="150000"/>
              </a:lnSpc>
              <a:defRPr sz="1200">
                <a:solidFill>
                  <a:srgbClr val="1C1C1C"/>
                </a:solidFill>
                <a:latin typeface="Libre Franklin" panose="00000500000000000000" pitchFamily="2" charset="0"/>
              </a:defRPr>
            </a:lvl3pPr>
            <a:lvl4pPr>
              <a:lnSpc>
                <a:spcPct val="150000"/>
              </a:lnSpc>
              <a:defRPr sz="1100">
                <a:solidFill>
                  <a:srgbClr val="1C1C1C"/>
                </a:solidFill>
                <a:latin typeface="Libre Franklin" panose="00000500000000000000" pitchFamily="2" charset="0"/>
              </a:defRPr>
            </a:lvl4pPr>
            <a:lvl5pPr>
              <a:lnSpc>
                <a:spcPct val="150000"/>
              </a:lnSpc>
              <a:defRPr sz="1100">
                <a:solidFill>
                  <a:srgbClr val="1C1C1C"/>
                </a:solidFill>
                <a:latin typeface="Libre Franklin" panose="000005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2" descr="https://www.ehealth.fgov.be/file/ad17307cb17006fe0d8cf4f997fca3ebfdbd350a/725de192ed51cd431bba944e9a1a86e9563de984/ehealth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644" y="6244523"/>
            <a:ext cx="1117156" cy="3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2"/>
          <p:cNvSpPr>
            <a:spLocks noGrp="1"/>
          </p:cNvSpPr>
          <p:nvPr>
            <p:ph type="body" idx="12"/>
          </p:nvPr>
        </p:nvSpPr>
        <p:spPr>
          <a:xfrm>
            <a:off x="4223068" y="1758249"/>
            <a:ext cx="7192194" cy="746826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rgbClr val="087670"/>
                </a:solidFill>
                <a:latin typeface="Libre Franklin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-35560" y="985520"/>
            <a:ext cx="3247190" cy="4429820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baseline="0">
                <a:latin typeface="Libre Franklin" panose="00000500000000000000" pitchFamily="2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95777" y="6264639"/>
            <a:ext cx="3490705" cy="365125"/>
          </a:xfrm>
        </p:spPr>
        <p:txBody>
          <a:bodyPr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Libre Franklin SemiBold" panose="000007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1197178" y="6264639"/>
            <a:ext cx="798599" cy="365125"/>
          </a:xfrm>
        </p:spPr>
        <p:txBody>
          <a:bodyPr/>
          <a:lstStyle>
            <a:lvl1pPr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Libre Franklin SemiBold" panose="00000700000000000000" pitchFamily="2" charset="0"/>
              </a:defRPr>
            </a:lvl1pPr>
          </a:lstStyle>
          <a:p>
            <a:fld id="{40CA8E5C-DECA-4037-B3A5-4897C164F140}" type="datetime1">
              <a:rPr lang="fr-BE" smtClean="0"/>
              <a:t>31-01-25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650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ibre Franklin" panose="00000500000000000000" pitchFamily="2" charset="0"/>
              </a:defRPr>
            </a:lvl1pPr>
          </a:lstStyle>
          <a:p>
            <a:fld id="{640C37DD-D265-4366-8E36-721B70C8F5A0}" type="datetime1">
              <a:rPr lang="fr-BE" smtClean="0"/>
              <a:t>31-01-25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Libre Franklin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Libre Franklin" panose="00000500000000000000" pitchFamily="2" charset="0"/>
              </a:defRPr>
            </a:lvl1pPr>
          </a:lstStyle>
          <a:p>
            <a:fld id="{E1356E26-996F-433A-9CA0-83DB24D6E07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072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4" r:id="rId2"/>
    <p:sldLayoutId id="2147483650" r:id="rId3"/>
    <p:sldLayoutId id="2147483651" r:id="rId4"/>
    <p:sldLayoutId id="2147483661" r:id="rId5"/>
    <p:sldLayoutId id="2147483660" r:id="rId6"/>
    <p:sldLayoutId id="2147483653" r:id="rId7"/>
    <p:sldLayoutId id="2147483662" r:id="rId8"/>
    <p:sldLayoutId id="2147483667" r:id="rId9"/>
    <p:sldLayoutId id="2147483672" r:id="rId10"/>
    <p:sldLayoutId id="2147483663" r:id="rId11"/>
    <p:sldLayoutId id="2147483664" r:id="rId12"/>
    <p:sldLayoutId id="2147483657" r:id="rId13"/>
    <p:sldLayoutId id="2147483666" r:id="rId14"/>
    <p:sldLayoutId id="2147483675" r:id="rId15"/>
    <p:sldLayoutId id="2147483677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Libre Franklin SemiBold" panose="000007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87670"/>
        </a:buClr>
        <a:buSzPct val="120000"/>
        <a:buFont typeface="Arial" panose="020B0604020202020204" pitchFamily="34" charset="0"/>
        <a:buChar char="•"/>
        <a:defRPr sz="1400" kern="1200">
          <a:solidFill>
            <a:schemeClr val="tx1">
              <a:lumMod val="90000"/>
              <a:lumOff val="10000"/>
            </a:schemeClr>
          </a:solidFill>
          <a:latin typeface="Libre Franklin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B2500"/>
        </a:buClr>
        <a:buSzPct val="120000"/>
        <a:buFont typeface="Arial" panose="020B0604020202020204" pitchFamily="34" charset="0"/>
        <a:buChar char="•"/>
        <a:defRPr sz="1200" kern="1200">
          <a:solidFill>
            <a:schemeClr val="tx1">
              <a:lumMod val="90000"/>
              <a:lumOff val="10000"/>
            </a:schemeClr>
          </a:solidFill>
          <a:latin typeface="Libre Franklin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0EEED"/>
        </a:buClr>
        <a:buSzPct val="120000"/>
        <a:buFont typeface="Arial" panose="020B0604020202020204" pitchFamily="34" charset="0"/>
        <a:buChar char="•"/>
        <a:defRPr sz="1100" kern="1200">
          <a:solidFill>
            <a:schemeClr val="tx1">
              <a:lumMod val="90000"/>
              <a:lumOff val="10000"/>
            </a:schemeClr>
          </a:solidFill>
          <a:latin typeface="Libre Franklin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C5B7"/>
        </a:buClr>
        <a:buSzPct val="120000"/>
        <a:buFont typeface="Arial" panose="020B0604020202020204" pitchFamily="34" charset="0"/>
        <a:buChar char="•"/>
        <a:defRPr sz="1050" kern="1200">
          <a:solidFill>
            <a:schemeClr val="tx1">
              <a:lumMod val="90000"/>
              <a:lumOff val="10000"/>
            </a:schemeClr>
          </a:solidFill>
          <a:latin typeface="Libre Franklin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87670"/>
        </a:buClr>
        <a:buSzPct val="120000"/>
        <a:buFont typeface="Arial" panose="020B0604020202020204" pitchFamily="34" charset="0"/>
        <a:buChar char="•"/>
        <a:defRPr sz="1050" kern="1200">
          <a:solidFill>
            <a:schemeClr val="tx1">
              <a:lumMod val="90000"/>
              <a:lumOff val="10000"/>
            </a:schemeClr>
          </a:solidFill>
          <a:latin typeface="Libre Franklin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mygov.be/help-center/3939b7c9-39b6-410f-addd-5f4b98298a50" TargetMode="External"/><Relationship Id="rId2" Type="http://schemas.openxmlformats.org/officeDocument/2006/relationships/hyperlink" Target="https://mygov.be/" TargetMode="Externa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nl-BE" dirty="0"/>
            </a:br>
            <a:r>
              <a:rPr lang="fr-FR" sz="4000" dirty="0"/>
              <a:t>Réalisations 2024  Perspectives 2025</a:t>
            </a:r>
            <a:br>
              <a:rPr lang="fr-FR" dirty="0"/>
            </a:br>
            <a:br>
              <a:rPr lang="fr-FR" b="1" dirty="0"/>
            </a:br>
            <a:r>
              <a:rPr lang="fr-FR" sz="1600" b="1" dirty="0"/>
              <a:t>31/01/2025</a:t>
            </a:r>
            <a:br>
              <a:rPr lang="nl-BE" dirty="0"/>
            </a:br>
            <a:br>
              <a:rPr lang="nl-BE" dirty="0"/>
            </a:br>
            <a:endParaRPr lang="nl-BE" dirty="0"/>
          </a:p>
        </p:txBody>
      </p:sp>
      <p:sp>
        <p:nvSpPr>
          <p:cNvPr id="14" name="Subtitle 1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Plate-</a:t>
            </a:r>
            <a:r>
              <a:rPr lang="en-US" dirty="0" err="1"/>
              <a:t>forme</a:t>
            </a:r>
            <a:r>
              <a:rPr lang="en-US" dirty="0"/>
              <a:t> eHealth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0" t="15055" r="340" b="18228"/>
          <a:stretch/>
        </p:blipFill>
        <p:spPr>
          <a:xfrm>
            <a:off x="7297161" y="307225"/>
            <a:ext cx="4894839" cy="4894839"/>
          </a:xfrm>
        </p:spPr>
      </p:pic>
    </p:spTree>
    <p:extLst>
      <p:ext uri="{BB962C8B-B14F-4D97-AF65-F5344CB8AC3E}">
        <p14:creationId xmlns:p14="http://schemas.microsoft.com/office/powerpoint/2010/main" val="1758150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32714C-FC96-44D5-9D09-897A57C62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Actieplan </a:t>
            </a:r>
            <a:r>
              <a:rPr lang="nl-NL" dirty="0" err="1"/>
              <a:t>eGezondheid</a:t>
            </a:r>
            <a:r>
              <a:rPr lang="nl-NL" dirty="0"/>
              <a:t> 2025-2027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D733AD8-1DF7-4BA7-92AA-11F5FD91E399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dirty="0"/>
              <a:t>Basis &gt; Clusters van het </a:t>
            </a:r>
            <a:r>
              <a:rPr lang="en-US" dirty="0" err="1"/>
              <a:t>vorige</a:t>
            </a:r>
            <a:r>
              <a:rPr lang="en-US" dirty="0"/>
              <a:t> </a:t>
            </a:r>
            <a:r>
              <a:rPr lang="en-US" dirty="0" err="1"/>
              <a:t>actieplan</a:t>
            </a:r>
            <a:endParaRPr lang="en-BE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47A98742-919E-46F8-AFC9-C6E22B8FFC1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042" y="2505075"/>
            <a:ext cx="8056345" cy="3443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1290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D1E79-CEF2-4A8E-84CC-781E3F948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68"/>
            <a:ext cx="10515600" cy="1016920"/>
          </a:xfrm>
        </p:spPr>
        <p:txBody>
          <a:bodyPr/>
          <a:lstStyle/>
          <a:p>
            <a:r>
              <a:rPr lang="nl-NL" dirty="0"/>
              <a:t>Actieplan </a:t>
            </a:r>
            <a:r>
              <a:rPr lang="nl-NL" dirty="0" err="1"/>
              <a:t>eGezondheid</a:t>
            </a:r>
            <a:r>
              <a:rPr lang="nl-NL" dirty="0"/>
              <a:t> 2025-2027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C707C-1D35-45BA-B98C-43A4CEE62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572636"/>
            <a:ext cx="10256519" cy="3604326"/>
          </a:xfrm>
        </p:spPr>
        <p:txBody>
          <a:bodyPr>
            <a:normAutofit fontScale="92500" lnSpcReduction="20000"/>
          </a:bodyPr>
          <a:lstStyle/>
          <a:p>
            <a:r>
              <a:rPr lang="nl-NL" dirty="0"/>
              <a:t>gezamenlijke federale, gewestelijke en gemeenschappelijke context</a:t>
            </a:r>
            <a:endParaRPr lang="nl-BE" dirty="0"/>
          </a:p>
          <a:p>
            <a:r>
              <a:rPr lang="nl-BE" dirty="0"/>
              <a:t>strategische doelstellingen</a:t>
            </a:r>
          </a:p>
          <a:p>
            <a:pPr lvl="1"/>
            <a:r>
              <a:rPr lang="nl-BE" dirty="0"/>
              <a:t>geïntegreerde zorg: </a:t>
            </a:r>
            <a:r>
              <a:rPr lang="nl-NL" dirty="0"/>
              <a:t>meer integrale benadering van zorg en welzijn met een populatiegerichte benadering (in overeenstemming met het protocolakkoord voor het </a:t>
            </a:r>
            <a:r>
              <a:rPr lang="nl-NL" dirty="0" err="1"/>
              <a:t>Interfederaal</a:t>
            </a:r>
            <a:r>
              <a:rPr lang="nl-NL" dirty="0"/>
              <a:t> Plan Geïntegreerde Zorg)</a:t>
            </a:r>
          </a:p>
          <a:p>
            <a:pPr lvl="1"/>
            <a:r>
              <a:rPr lang="nl-BE" dirty="0"/>
              <a:t>end-</a:t>
            </a:r>
            <a:r>
              <a:rPr lang="nl-BE" dirty="0" err="1"/>
              <a:t>to</a:t>
            </a:r>
            <a:r>
              <a:rPr lang="nl-BE" dirty="0"/>
              <a:t>-end care delivery: een </a:t>
            </a:r>
            <a:r>
              <a:rPr lang="nl-NL" dirty="0"/>
              <a:t>continue en coherente gezondheidszorg </a:t>
            </a:r>
            <a:r>
              <a:rPr lang="nl-BE" dirty="0"/>
              <a:t>doorheen de levensloop</a:t>
            </a:r>
          </a:p>
          <a:p>
            <a:pPr lvl="1"/>
            <a:r>
              <a:rPr lang="nl-NL" dirty="0"/>
              <a:t>verminderen van de hoge werklast voor de gezondheidszorgbeoefenaar</a:t>
            </a:r>
          </a:p>
          <a:p>
            <a:pPr lvl="1"/>
            <a:r>
              <a:rPr lang="nl-NL" dirty="0"/>
              <a:t>realiseren van de EU doelstelling over digitalisering in de gezondheidszorg (European Health Data Space (EHDS))</a:t>
            </a:r>
          </a:p>
          <a:p>
            <a:pPr lvl="2"/>
            <a:r>
              <a:rPr lang="nl-NL" dirty="0"/>
              <a:t>bevorderen van het primair gebruik van gezondheidsgegevens met </a:t>
            </a:r>
            <a:r>
              <a:rPr lang="nl-NL" dirty="0">
                <a:solidFill>
                  <a:srgbClr val="087670"/>
                </a:solidFill>
              </a:rPr>
              <a:t>eHealth</a:t>
            </a:r>
            <a:r>
              <a:rPr lang="nl-NL" dirty="0"/>
              <a:t>-platform als coördinator</a:t>
            </a:r>
          </a:p>
          <a:p>
            <a:pPr lvl="2"/>
            <a:r>
              <a:rPr lang="nl-NL" dirty="0" err="1"/>
              <a:t>bevordenren</a:t>
            </a:r>
            <a:r>
              <a:rPr lang="nl-NL" dirty="0"/>
              <a:t> van secundair gebruik van gezondheidsgegevens met het Health Data Agency (HDA) als coördinator</a:t>
            </a:r>
          </a:p>
          <a:p>
            <a:pPr lvl="2"/>
            <a:r>
              <a:rPr lang="nl-NL" dirty="0"/>
              <a:t>eengemaakte markt voor elektronische patiëntendossiers, relevante medische apparaten en AI-systemen</a:t>
            </a:r>
          </a:p>
          <a:p>
            <a:pPr lvl="1"/>
            <a:r>
              <a:rPr lang="nl-NL" dirty="0"/>
              <a:t>responsabilisering stakeholders</a:t>
            </a:r>
            <a:endParaRPr lang="en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11B46E-7001-4780-B7A8-85A3A498CAA7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9788" y="1758249"/>
            <a:ext cx="10514012" cy="746826"/>
          </a:xfrm>
        </p:spPr>
        <p:txBody>
          <a:bodyPr/>
          <a:lstStyle/>
          <a:p>
            <a:r>
              <a:rPr lang="nl-BE" dirty="0"/>
              <a:t>Doelstellingen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460234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D1E79-CEF2-4A8E-84CC-781E3F948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Actieplan </a:t>
            </a:r>
            <a:r>
              <a:rPr lang="nl-NL" dirty="0" err="1"/>
              <a:t>eGezondheid</a:t>
            </a:r>
            <a:r>
              <a:rPr lang="nl-NL" dirty="0"/>
              <a:t> 2025-2027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C707C-1D35-45BA-B98C-43A4CEE624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operationele doelstellingen, </a:t>
            </a:r>
            <a:r>
              <a:rPr lang="nl-NL" dirty="0"/>
              <a:t>met een centrale rol voor het </a:t>
            </a:r>
            <a:r>
              <a:rPr lang="en-US" dirty="0"/>
              <a:t>Belgian Integrated Health Record (BIHR)</a:t>
            </a:r>
            <a:endParaRPr lang="nl-BE" dirty="0"/>
          </a:p>
          <a:p>
            <a:pPr lvl="1"/>
            <a:r>
              <a:rPr lang="nl-NL" dirty="0"/>
              <a:t>vergemakkelijken van integratie en interoperabiliteit</a:t>
            </a:r>
          </a:p>
          <a:p>
            <a:pPr lvl="1"/>
            <a:r>
              <a:rPr lang="nl-NL" dirty="0"/>
              <a:t>verminderen van administratieve last</a:t>
            </a:r>
          </a:p>
          <a:p>
            <a:pPr lvl="1"/>
            <a:r>
              <a:rPr lang="nl-NL" dirty="0"/>
              <a:t>verbeteren van het gegevensbeheer</a:t>
            </a:r>
          </a:p>
          <a:p>
            <a:pPr lvl="1"/>
            <a:r>
              <a:rPr lang="nl-NL" dirty="0"/>
              <a:t>optimaliseren van bestaande middelen</a:t>
            </a:r>
          </a:p>
          <a:p>
            <a:pPr lvl="1"/>
            <a:r>
              <a:rPr lang="nl-NL" dirty="0"/>
              <a:t>verbeteren van de veiligheid en vertrouwelijkheid van de gegevens</a:t>
            </a:r>
          </a:p>
          <a:p>
            <a:pPr lvl="1"/>
            <a:r>
              <a:rPr lang="nl-NL" dirty="0"/>
              <a:t>personaliseren van zorg en empowerment van </a:t>
            </a:r>
            <a:r>
              <a:rPr lang="nl-NL"/>
              <a:t>de gezondheidszorggebruikers </a:t>
            </a:r>
            <a:r>
              <a:rPr lang="nl-NL" dirty="0"/>
              <a:t>en –beoefenaars</a:t>
            </a:r>
          </a:p>
          <a:p>
            <a:pPr lvl="1"/>
            <a:r>
              <a:rPr lang="nl-NL" dirty="0"/>
              <a:t>ondersteunen van </a:t>
            </a:r>
            <a:r>
              <a:rPr lang="nl-NL" dirty="0" err="1"/>
              <a:t>governance</a:t>
            </a:r>
            <a:r>
              <a:rPr lang="nl-NL" dirty="0"/>
              <a:t> en kwaliteit van zorg via monitoring van gegevens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11B46E-7001-4780-B7A8-85A3A498CAA7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nl-BE" dirty="0"/>
              <a:t>Doelstellingen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545819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944ED-AF03-47F6-BD92-5483E9B04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B-IHR</a:t>
            </a:r>
            <a:endParaRPr lang="en-BE" dirty="0"/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nl-BE" altLang="nl-BE" dirty="0"/>
              <a:t>een omgeving waar</a:t>
            </a:r>
          </a:p>
          <a:p>
            <a:pPr lvl="1"/>
            <a:r>
              <a:rPr lang="nl-BE" altLang="nl-BE" dirty="0"/>
              <a:t>een burger/patiënt een helder zicht heeft op zijn/haar eigen </a:t>
            </a:r>
            <a:r>
              <a:rPr lang="nl-BE" altLang="nl-BE" dirty="0" err="1"/>
              <a:t>gezondheids</a:t>
            </a:r>
            <a:r>
              <a:rPr lang="nl-BE" altLang="nl-BE" dirty="0"/>
              <a:t>(zorg)- en </a:t>
            </a:r>
            <a:r>
              <a:rPr lang="nl-BE" altLang="nl-BE" dirty="0" err="1"/>
              <a:t>welzijns</a:t>
            </a:r>
            <a:r>
              <a:rPr lang="nl-BE" altLang="nl-BE" dirty="0"/>
              <a:t>(zorg)gegevens</a:t>
            </a:r>
          </a:p>
          <a:p>
            <a:pPr lvl="1"/>
            <a:r>
              <a:rPr lang="nl-BE" altLang="nl-BE" dirty="0"/>
              <a:t>iedereen die voor die persoon zorgt een zicht heeft op alle gegevens die belangrijk zijn om hoogwaardige zorg te kunnen verlenen</a:t>
            </a:r>
          </a:p>
          <a:p>
            <a:r>
              <a:rPr lang="nl-BE" altLang="nl-BE" dirty="0"/>
              <a:t>iedere betrokkene kan actief bijdragen om de informatie actueel en correct te houden</a:t>
            </a:r>
          </a:p>
          <a:p>
            <a:r>
              <a:rPr lang="nl-BE" altLang="nl-BE" dirty="0"/>
              <a:t>betere systemen voor het invoeren, structureren en ordenen van alle beschikbare informatie, met meer toegevoegde waarde voor de zorg</a:t>
            </a:r>
          </a:p>
          <a:p>
            <a:r>
              <a:rPr lang="nl-BE" altLang="nl-BE" dirty="0"/>
              <a:t>ondersteuning van intensief (secundair) hergebruik van gegevens voor</a:t>
            </a:r>
          </a:p>
          <a:p>
            <a:pPr lvl="1"/>
            <a:r>
              <a:rPr lang="nl-BE" altLang="nl-BE" dirty="0"/>
              <a:t>wetenschappelijk onderzoek, ontwikkeling en innovatie</a:t>
            </a:r>
          </a:p>
          <a:p>
            <a:pPr lvl="1"/>
            <a:r>
              <a:rPr lang="nl-BE" altLang="nl-BE" dirty="0"/>
              <a:t>beleidsondersteuning</a:t>
            </a:r>
          </a:p>
          <a:p>
            <a:pPr lvl="1"/>
            <a:r>
              <a:rPr lang="nl-BE" altLang="nl-BE" dirty="0"/>
              <a:t>populatiemanagement</a:t>
            </a:r>
          </a:p>
          <a:p>
            <a:endParaRPr lang="nl-BE" altLang="nl-BE" dirty="0"/>
          </a:p>
          <a:p>
            <a:pPr lvl="1"/>
            <a:endParaRPr lang="fr-FR" dirty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nl-NL" dirty="0" err="1"/>
              <a:t>Belgian</a:t>
            </a:r>
            <a:r>
              <a:rPr lang="nl-NL" dirty="0"/>
              <a:t> </a:t>
            </a:r>
            <a:r>
              <a:rPr lang="nl-NL" dirty="0" err="1"/>
              <a:t>Integrated</a:t>
            </a:r>
            <a:r>
              <a:rPr lang="nl-NL" dirty="0"/>
              <a:t> Health Record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236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C0B3A1-1E7C-4019-B291-3A928AB43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68"/>
            <a:ext cx="10515600" cy="1016920"/>
          </a:xfrm>
        </p:spPr>
        <p:txBody>
          <a:bodyPr/>
          <a:lstStyle/>
          <a:p>
            <a:r>
              <a:rPr lang="en-US" dirty="0"/>
              <a:t>Be-</a:t>
            </a:r>
            <a:r>
              <a:rPr lang="en-US" dirty="0" err="1"/>
              <a:t>SafeShare</a:t>
            </a:r>
            <a:r>
              <a:rPr lang="en-US" dirty="0"/>
              <a:t> </a:t>
            </a:r>
            <a:r>
              <a:rPr lang="en-US" dirty="0" err="1"/>
              <a:t>CareSets</a:t>
            </a:r>
            <a:endParaRPr lang="en-B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AFC4E7-42CF-464F-844B-75A59B685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572636"/>
            <a:ext cx="10256519" cy="3604326"/>
          </a:xfrm>
        </p:spPr>
        <p:txBody>
          <a:bodyPr>
            <a:normAutofit/>
          </a:bodyPr>
          <a:lstStyle/>
          <a:p>
            <a:r>
              <a:rPr lang="fr-FR" dirty="0"/>
              <a:t>se veut évolutif, dynamique, modulaire et historisé</a:t>
            </a:r>
          </a:p>
          <a:p>
            <a:r>
              <a:rPr lang="fr-FR" dirty="0"/>
              <a:t>via des « </a:t>
            </a:r>
            <a:r>
              <a:rPr lang="fr-FR" dirty="0" err="1"/>
              <a:t>CareSets</a:t>
            </a:r>
            <a:r>
              <a:rPr lang="fr-FR" dirty="0"/>
              <a:t> »</a:t>
            </a:r>
          </a:p>
          <a:p>
            <a:pPr lvl="1"/>
            <a:r>
              <a:rPr lang="fr-FR" dirty="0"/>
              <a:t>set de données de santé mises à jour en continu</a:t>
            </a:r>
            <a:endParaRPr lang="nl-BE" dirty="0"/>
          </a:p>
          <a:p>
            <a:pPr lvl="1"/>
            <a:r>
              <a:rPr lang="fr-FR" dirty="0"/>
              <a:t>partagés à travers le réseau </a:t>
            </a:r>
            <a:r>
              <a:rPr lang="fr-FR" dirty="0" err="1"/>
              <a:t>eSanté</a:t>
            </a:r>
            <a:r>
              <a:rPr lang="fr-FR" dirty="0"/>
              <a:t> </a:t>
            </a:r>
          </a:p>
          <a:p>
            <a:pPr lvl="1"/>
            <a:r>
              <a:rPr lang="fr-FR" dirty="0"/>
              <a:t>hébergés dans les coffres forts régionaux de santé</a:t>
            </a:r>
          </a:p>
          <a:p>
            <a:pPr lvl="2"/>
            <a:r>
              <a:rPr lang="fr-FR" dirty="0"/>
              <a:t>Réseau Santé Bruxellois (RSB)</a:t>
            </a:r>
          </a:p>
          <a:p>
            <a:pPr lvl="2"/>
            <a:r>
              <a:rPr lang="fr-FR" dirty="0"/>
              <a:t>Réseau Santé Wallon (RSW)</a:t>
            </a:r>
          </a:p>
          <a:p>
            <a:pPr lvl="2"/>
            <a:r>
              <a:rPr lang="fr-FR" dirty="0" err="1"/>
              <a:t>Vitalink</a:t>
            </a:r>
            <a:endParaRPr lang="fr-FR" dirty="0"/>
          </a:p>
          <a:p>
            <a:endParaRPr lang="en-B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216D06A-2DEE-4A53-9699-6EDF8AD65AF2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9788" y="1758249"/>
            <a:ext cx="10514012" cy="746826"/>
          </a:xfrm>
        </p:spPr>
        <p:txBody>
          <a:bodyPr/>
          <a:lstStyle/>
          <a:p>
            <a:r>
              <a:rPr lang="en-US" dirty="0" err="1"/>
              <a:t>Organisation</a:t>
            </a:r>
            <a:r>
              <a:rPr lang="en-US" dirty="0"/>
              <a:t> d’un partage de </a:t>
            </a:r>
            <a:r>
              <a:rPr lang="en-US" dirty="0" err="1"/>
              <a:t>données</a:t>
            </a:r>
            <a:r>
              <a:rPr lang="en-US" dirty="0"/>
              <a:t> </a:t>
            </a:r>
            <a:r>
              <a:rPr lang="en-US" dirty="0" err="1"/>
              <a:t>multidisciplinaire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4104403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32714C-FC96-44D5-9D09-897A57C62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/>
              <a:t>Actieplan </a:t>
            </a:r>
            <a:r>
              <a:rPr lang="nl-NL" dirty="0" err="1"/>
              <a:t>eGezondheid</a:t>
            </a:r>
            <a:r>
              <a:rPr lang="nl-NL" dirty="0"/>
              <a:t> 2025-2027</a:t>
            </a:r>
            <a:br>
              <a:rPr lang="nl-NL" dirty="0"/>
            </a:br>
            <a:endParaRPr lang="en-B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822AEA-4581-4B69-9829-87F51A1E0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/>
          <a:lstStyle/>
          <a:p>
            <a:r>
              <a:rPr lang="en-US" dirty="0"/>
              <a:t>Governance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19D2E-A85D-4553-8F50-CBCFC1D908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 fontScale="92500" lnSpcReduction="10000"/>
          </a:bodyPr>
          <a:lstStyle/>
          <a:p>
            <a:r>
              <a:rPr lang="nl-NL" dirty="0"/>
              <a:t>coördinatie over </a:t>
            </a:r>
            <a:r>
              <a:rPr lang="nl-NL" dirty="0" err="1"/>
              <a:t>eGezondheidsprojecten</a:t>
            </a:r>
            <a:r>
              <a:rPr lang="nl-NL" dirty="0"/>
              <a:t> heen</a:t>
            </a:r>
          </a:p>
          <a:p>
            <a:r>
              <a:rPr lang="nl-NL" dirty="0"/>
              <a:t>aandacht voor de </a:t>
            </a:r>
            <a:r>
              <a:rPr lang="nl-NL" dirty="0" err="1"/>
              <a:t>interfederale</a:t>
            </a:r>
            <a:r>
              <a:rPr lang="nl-NL" dirty="0"/>
              <a:t> samenwerking: organen die zich situeren op de volgende niveaus: </a:t>
            </a:r>
          </a:p>
          <a:p>
            <a:pPr lvl="1"/>
            <a:r>
              <a:rPr lang="nl-NL" dirty="0"/>
              <a:t>politiek/administratief strategisch niveau – beslissingsorganen </a:t>
            </a:r>
          </a:p>
          <a:p>
            <a:pPr lvl="1"/>
            <a:r>
              <a:rPr lang="nl-NL" dirty="0"/>
              <a:t>tactisch en operationeel niveau – coördinerende, voorbereidende en uitvoerende organen</a:t>
            </a:r>
          </a:p>
          <a:p>
            <a:r>
              <a:rPr lang="nl-NL" dirty="0" err="1"/>
              <a:t>use</a:t>
            </a:r>
            <a:r>
              <a:rPr lang="nl-NL" dirty="0"/>
              <a:t> cases: </a:t>
            </a:r>
            <a:r>
              <a:rPr lang="nl-NL" dirty="0" err="1"/>
              <a:t>interfederale</a:t>
            </a:r>
            <a:r>
              <a:rPr lang="nl-NL" dirty="0"/>
              <a:t> programma’s m.b.t. perinatale zorg, kwetsbare personen en obesitas bij kinderen en jongeren</a:t>
            </a:r>
          </a:p>
          <a:p>
            <a:endParaRPr lang="en-B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46428A-64AD-4D8C-ADE5-1E0AED6D7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933" y="1941781"/>
            <a:ext cx="5641173" cy="421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07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670BDC-3059-4198-B9BB-4BDCCB3C2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68"/>
            <a:ext cx="10515600" cy="1016920"/>
          </a:xfrm>
        </p:spPr>
        <p:txBody>
          <a:bodyPr/>
          <a:lstStyle/>
          <a:p>
            <a:r>
              <a:rPr lang="fr-BE" dirty="0" err="1"/>
              <a:t>Actieplan</a:t>
            </a:r>
            <a:r>
              <a:rPr lang="fr-BE" dirty="0"/>
              <a:t> </a:t>
            </a:r>
            <a:r>
              <a:rPr lang="fr-BE" dirty="0" err="1"/>
              <a:t>eGezondheid</a:t>
            </a:r>
            <a:r>
              <a:rPr lang="fr-BE" dirty="0"/>
              <a:t> 2025-2027</a:t>
            </a:r>
            <a:endParaRPr lang="en-B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CC0C76-6C9C-4BB6-B40C-88E3AD57BF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0487" y="2768715"/>
            <a:ext cx="8449788" cy="3212870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BD15795-5C93-4E6C-BD20-DEA9AEFAC275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9788" y="1758249"/>
            <a:ext cx="10514012" cy="746826"/>
          </a:xfrm>
        </p:spPr>
        <p:txBody>
          <a:bodyPr/>
          <a:lstStyle/>
          <a:p>
            <a:r>
              <a:rPr lang="en-BE" dirty="0" err="1"/>
              <a:t>Implementatie</a:t>
            </a:r>
            <a:r>
              <a:rPr lang="nl-BE" dirty="0"/>
              <a:t> en projecten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4226060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8DB83-50AA-48A4-AFE9-F43F43F0A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68"/>
            <a:ext cx="10515600" cy="1016920"/>
          </a:xfrm>
        </p:spPr>
        <p:txBody>
          <a:bodyPr/>
          <a:lstStyle/>
          <a:p>
            <a:r>
              <a:rPr lang="nl-BE"/>
              <a:t>Actieplan eGezondheid 2025-2027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CE371-6E89-44AE-B47A-31D6ACFAC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572636"/>
            <a:ext cx="10256519" cy="3604326"/>
          </a:xfrm>
        </p:spPr>
        <p:txBody>
          <a:bodyPr>
            <a:normAutofit/>
          </a:bodyPr>
          <a:lstStyle/>
          <a:p>
            <a:r>
              <a:rPr lang="nl-BE" dirty="0"/>
              <a:t>gelinkt aan de basisdiensten van het </a:t>
            </a:r>
            <a:r>
              <a:rPr lang="nl-BE" dirty="0">
                <a:solidFill>
                  <a:srgbClr val="087670"/>
                </a:solidFill>
              </a:rPr>
              <a:t>eHealth</a:t>
            </a:r>
            <a:r>
              <a:rPr lang="nl-BE" dirty="0"/>
              <a:t>-platform</a:t>
            </a:r>
          </a:p>
          <a:p>
            <a:pPr lvl="1"/>
            <a:r>
              <a:rPr lang="nl-BE" dirty="0"/>
              <a:t>mandaten: </a:t>
            </a:r>
            <a:r>
              <a:rPr lang="nl-NL" dirty="0"/>
              <a:t>laten een burger, zorgverlener of organisatie toe om, volgens bepaalde regels, hun toegang tot toepassingen en gegevens te delegeren aan een persoon of organisatie</a:t>
            </a:r>
            <a:endParaRPr lang="nl-BE" dirty="0"/>
          </a:p>
          <a:p>
            <a:pPr lvl="1"/>
            <a:r>
              <a:rPr lang="nl-BE" dirty="0"/>
              <a:t>ouder-kind relatie: </a:t>
            </a:r>
            <a:r>
              <a:rPr lang="nl-NL" dirty="0"/>
              <a:t>een gegeven uit het Rijksregister dat door het </a:t>
            </a:r>
            <a:r>
              <a:rPr lang="nl-NL" dirty="0">
                <a:solidFill>
                  <a:srgbClr val="087670"/>
                </a:solidFill>
              </a:rPr>
              <a:t>eHealth</a:t>
            </a:r>
            <a:r>
              <a:rPr lang="nl-NL" dirty="0"/>
              <a:t> platform wordt gebruikt om de toegang tot persoonsgegevens m.b.t. de gezondheid van minderjarigen te regelen</a:t>
            </a:r>
          </a:p>
          <a:p>
            <a:r>
              <a:rPr lang="nl-BE" dirty="0"/>
              <a:t>BIHR </a:t>
            </a:r>
            <a:r>
              <a:rPr lang="nl-BE" dirty="0" err="1"/>
              <a:t>Core</a:t>
            </a:r>
            <a:r>
              <a:rPr lang="nl-BE" dirty="0"/>
              <a:t> </a:t>
            </a:r>
            <a:r>
              <a:rPr lang="nl-BE" dirty="0" err="1"/>
              <a:t>Components</a:t>
            </a:r>
            <a:endParaRPr lang="nl-BE" dirty="0"/>
          </a:p>
          <a:p>
            <a:pPr lvl="1"/>
            <a:r>
              <a:rPr lang="nl-NL" dirty="0"/>
              <a:t>ordening van informatie in zorgepisodes enerzijds en per rubriek in de “authentieke bronnen” anderzijds</a:t>
            </a:r>
            <a:endParaRPr lang="nl-BE" dirty="0"/>
          </a:p>
          <a:p>
            <a:pPr lvl="1"/>
            <a:r>
              <a:rPr lang="nl-NL" dirty="0"/>
              <a:t>ontwikkeling van ‘</a:t>
            </a:r>
            <a:r>
              <a:rPr lang="nl-NL" dirty="0" err="1"/>
              <a:t>linking</a:t>
            </a:r>
            <a:r>
              <a:rPr lang="nl-NL" dirty="0"/>
              <a:t> </a:t>
            </a:r>
            <a:r>
              <a:rPr lang="nl-NL" dirty="0" err="1"/>
              <a:t>pathways</a:t>
            </a:r>
            <a:r>
              <a:rPr lang="nl-NL" dirty="0"/>
              <a:t>’ voor een optimale communicatie tussen gezondheidszorgbeoefenaars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B5CF6E-884B-4706-B579-FCCBDBC4D3D4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9788" y="1758249"/>
            <a:ext cx="10514012" cy="746826"/>
          </a:xfrm>
        </p:spPr>
        <p:txBody>
          <a:bodyPr>
            <a:normAutofit lnSpcReduction="10000"/>
          </a:bodyPr>
          <a:lstStyle/>
          <a:p>
            <a:endParaRPr lang="nl-BE" dirty="0"/>
          </a:p>
          <a:p>
            <a:r>
              <a:rPr lang="nl-BE" dirty="0"/>
              <a:t>Enkele voorbeelden (1/2)</a:t>
            </a:r>
          </a:p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642228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8DB83-50AA-48A4-AFE9-F43F43F0A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68"/>
            <a:ext cx="10515600" cy="1016920"/>
          </a:xfrm>
        </p:spPr>
        <p:txBody>
          <a:bodyPr/>
          <a:lstStyle/>
          <a:p>
            <a:r>
              <a:rPr lang="nl-BE"/>
              <a:t>Actieplan eGezondheid 2025-2027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CE371-6E89-44AE-B47A-31D6ACFAC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572636"/>
            <a:ext cx="10256519" cy="3604326"/>
          </a:xfrm>
        </p:spPr>
        <p:txBody>
          <a:bodyPr>
            <a:normAutofit/>
          </a:bodyPr>
          <a:lstStyle/>
          <a:p>
            <a:r>
              <a:rPr lang="nl-BE" dirty="0"/>
              <a:t>specifieke </a:t>
            </a:r>
            <a:r>
              <a:rPr lang="nl-BE" dirty="0" err="1"/>
              <a:t>eGezondheidsprojecten</a:t>
            </a:r>
            <a:endParaRPr lang="nl-BE" dirty="0"/>
          </a:p>
          <a:p>
            <a:pPr lvl="1"/>
            <a:r>
              <a:rPr lang="nl-NL" dirty="0"/>
              <a:t>Be.well.pro: proactieve monitoring van </a:t>
            </a:r>
            <a:r>
              <a:rPr lang="nl-NL" dirty="0" err="1"/>
              <a:t>werkgerelateerd</a:t>
            </a:r>
            <a:r>
              <a:rPr lang="nl-NL" dirty="0"/>
              <a:t> mentaal welzijn van zorg- en hulpverleners</a:t>
            </a:r>
            <a:endParaRPr lang="nl-BE" dirty="0"/>
          </a:p>
          <a:p>
            <a:pPr lvl="1"/>
            <a:r>
              <a:rPr lang="nl-BE" dirty="0"/>
              <a:t>Digital Health </a:t>
            </a:r>
            <a:r>
              <a:rPr lang="nl-BE" dirty="0" err="1"/>
              <a:t>Literacy</a:t>
            </a:r>
            <a:endParaRPr lang="nl-BE" dirty="0"/>
          </a:p>
          <a:p>
            <a:pPr lvl="1"/>
            <a:r>
              <a:rPr lang="nl-BE" dirty="0"/>
              <a:t>cybersecurity</a:t>
            </a:r>
            <a:r>
              <a:rPr lang="nl-NL" dirty="0"/>
              <a:t>: uitvoering van de normen van de NIS 2 in de ziekenhuizen</a:t>
            </a:r>
            <a:endParaRPr lang="nl-BE" dirty="0"/>
          </a:p>
          <a:p>
            <a:pPr lvl="1"/>
            <a:r>
              <a:rPr lang="nl-NL" dirty="0"/>
              <a:t>omkaderende </a:t>
            </a:r>
            <a:r>
              <a:rPr lang="nl-NL" dirty="0" err="1"/>
              <a:t>subprojecten</a:t>
            </a:r>
            <a:r>
              <a:rPr lang="nl-NL" dirty="0"/>
              <a:t> bij de vernieuwde toegangsmatrix (Paradigma Shift) </a:t>
            </a:r>
            <a:endParaRPr lang="nl-BE" dirty="0"/>
          </a:p>
          <a:p>
            <a:endParaRPr lang="en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B5CF6E-884B-4706-B579-FCCBDBC4D3D4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9788" y="1758249"/>
            <a:ext cx="10514012" cy="746826"/>
          </a:xfrm>
        </p:spPr>
        <p:txBody>
          <a:bodyPr>
            <a:normAutofit lnSpcReduction="10000"/>
          </a:bodyPr>
          <a:lstStyle/>
          <a:p>
            <a:endParaRPr lang="nl-BE" dirty="0"/>
          </a:p>
          <a:p>
            <a:r>
              <a:rPr lang="nl-BE" dirty="0"/>
              <a:t>Enkele voorbeelden (2/2)</a:t>
            </a:r>
          </a:p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707870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2" b="8702"/>
          <a:stretch>
            <a:fillRect/>
          </a:stretch>
        </p:blipFill>
        <p:spPr/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European Health Data Space - EHDS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214443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2" b="8702"/>
          <a:stretch>
            <a:fillRect/>
          </a:stretch>
        </p:blipFill>
        <p:spPr/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Quelques chiffres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038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6DCC670-7592-4064-B267-C216C0B3E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EHDS</a:t>
            </a:r>
            <a:endParaRPr lang="en-BE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3531140" y="3774332"/>
            <a:ext cx="7822659" cy="2402630"/>
          </a:xfrm>
        </p:spPr>
        <p:txBody>
          <a:bodyPr/>
          <a:lstStyle/>
          <a:p>
            <a:pPr marL="0" indent="0">
              <a:buNone/>
            </a:pPr>
            <a:endParaRPr lang="fr-BE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nl-BE" dirty="0"/>
              <a:t>European Health Data Space</a:t>
            </a:r>
            <a:endParaRPr lang="fr-B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13FB4F-0D1D-4C1D-9582-8F78741B4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855" y="2394687"/>
            <a:ext cx="10095512" cy="391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86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DA5B7F7-87E3-432C-96EA-B300745A2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68"/>
            <a:ext cx="10515600" cy="1016920"/>
          </a:xfrm>
        </p:spPr>
        <p:txBody>
          <a:bodyPr/>
          <a:lstStyle/>
          <a:p>
            <a:r>
              <a:rPr lang="nl-BE" dirty="0"/>
              <a:t>EHDS -Verordening</a:t>
            </a:r>
            <a:endParaRPr lang="en-BE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097280" y="2572636"/>
            <a:ext cx="10256519" cy="3604326"/>
          </a:xfrm>
        </p:spPr>
        <p:txBody>
          <a:bodyPr>
            <a:normAutofit/>
          </a:bodyPr>
          <a:lstStyle/>
          <a:p>
            <a:r>
              <a:rPr lang="nl-BE" dirty="0"/>
              <a:t>empowerment van de zorggebruikers</a:t>
            </a:r>
          </a:p>
          <a:p>
            <a:r>
              <a:rPr lang="nl-BE" dirty="0"/>
              <a:t>elektronische verwerking van gezondheidsgegevens ondersteunen met als doel  </a:t>
            </a:r>
          </a:p>
          <a:p>
            <a:pPr lvl="1"/>
            <a:r>
              <a:rPr lang="nl-BE" dirty="0"/>
              <a:t>verstrekken van kwalitatieve, continue en geïntegreerde zorg</a:t>
            </a:r>
          </a:p>
          <a:p>
            <a:pPr lvl="1"/>
            <a:r>
              <a:rPr lang="nl-BE" dirty="0"/>
              <a:t>onderzoeksondersteuning</a:t>
            </a:r>
          </a:p>
          <a:p>
            <a:pPr lvl="1"/>
            <a:r>
              <a:rPr lang="nl-BE" dirty="0"/>
              <a:t>stimuleren van innovatie</a:t>
            </a:r>
          </a:p>
          <a:p>
            <a:pPr lvl="1"/>
            <a:r>
              <a:rPr lang="nl-BE" dirty="0"/>
              <a:t>beleidsondersteuning en -evaluatie</a:t>
            </a:r>
          </a:p>
          <a:p>
            <a:endParaRPr lang="fr-BE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2"/>
          </p:nvPr>
        </p:nvSpPr>
        <p:spPr>
          <a:xfrm>
            <a:off x="839788" y="1758249"/>
            <a:ext cx="10514012" cy="746826"/>
          </a:xfrm>
        </p:spPr>
        <p:txBody>
          <a:bodyPr/>
          <a:lstStyle/>
          <a:p>
            <a:r>
              <a:rPr lang="nl-BE" dirty="0"/>
              <a:t>Doelstellingen (1/2)</a:t>
            </a:r>
          </a:p>
        </p:txBody>
      </p:sp>
    </p:spTree>
    <p:extLst>
      <p:ext uri="{BB962C8B-B14F-4D97-AF65-F5344CB8AC3E}">
        <p14:creationId xmlns:p14="http://schemas.microsoft.com/office/powerpoint/2010/main" val="3282909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DA5B7F7-87E3-432C-96EA-B300745A2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68"/>
            <a:ext cx="10515600" cy="1016920"/>
          </a:xfrm>
        </p:spPr>
        <p:txBody>
          <a:bodyPr/>
          <a:lstStyle/>
          <a:p>
            <a:r>
              <a:rPr lang="nl-BE" dirty="0"/>
              <a:t>EHDS -Verordening</a:t>
            </a:r>
            <a:endParaRPr lang="en-BE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097280" y="2572636"/>
            <a:ext cx="10256519" cy="3604326"/>
          </a:xfrm>
        </p:spPr>
        <p:txBody>
          <a:bodyPr>
            <a:normAutofit/>
          </a:bodyPr>
          <a:lstStyle/>
          <a:p>
            <a:r>
              <a:rPr lang="nl-BE" dirty="0"/>
              <a:t>waarborgen van gegevensdeling doorheen de hele EU</a:t>
            </a:r>
          </a:p>
          <a:p>
            <a:pPr lvl="1"/>
            <a:r>
              <a:rPr lang="nl-BE" dirty="0"/>
              <a:t>veilig</a:t>
            </a:r>
          </a:p>
          <a:p>
            <a:pPr lvl="2"/>
            <a:r>
              <a:rPr lang="nl-BE" dirty="0"/>
              <a:t>‘Algemene Verordening Gegevensbescherming’ blijft van toepassing</a:t>
            </a:r>
          </a:p>
          <a:p>
            <a:pPr lvl="2"/>
            <a:r>
              <a:rPr lang="nl-BE" dirty="0"/>
              <a:t>machtigingen voor </a:t>
            </a:r>
            <a:r>
              <a:rPr lang="nl-BE" dirty="0" err="1"/>
              <a:t>secondary</a:t>
            </a:r>
            <a:r>
              <a:rPr lang="nl-BE" dirty="0"/>
              <a:t> </a:t>
            </a:r>
            <a:r>
              <a:rPr lang="nl-BE" dirty="0" err="1"/>
              <a:t>use</a:t>
            </a:r>
            <a:endParaRPr lang="nl-BE" dirty="0"/>
          </a:p>
          <a:p>
            <a:pPr lvl="1"/>
            <a:r>
              <a:rPr lang="nl-BE" dirty="0" err="1"/>
              <a:t>interoperabel</a:t>
            </a:r>
            <a:endParaRPr lang="nl-BE" dirty="0"/>
          </a:p>
          <a:p>
            <a:pPr lvl="2"/>
            <a:r>
              <a:rPr lang="nl-BE" dirty="0"/>
              <a:t>softwarepakketten moeten standaarden volgen om op de EU-markt aangeboden te mogen worden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2"/>
          </p:nvPr>
        </p:nvSpPr>
        <p:spPr>
          <a:xfrm>
            <a:off x="839788" y="1758249"/>
            <a:ext cx="10514012" cy="746826"/>
          </a:xfrm>
        </p:spPr>
        <p:txBody>
          <a:bodyPr/>
          <a:lstStyle/>
          <a:p>
            <a:r>
              <a:rPr lang="nl-BE" dirty="0"/>
              <a:t>Doelstellingen (2/2)</a:t>
            </a:r>
          </a:p>
        </p:txBody>
      </p:sp>
    </p:spTree>
    <p:extLst>
      <p:ext uri="{BB962C8B-B14F-4D97-AF65-F5344CB8AC3E}">
        <p14:creationId xmlns:p14="http://schemas.microsoft.com/office/powerpoint/2010/main" val="20466431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C22CC7C-AB8F-473F-8A14-6ECDD9C37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68"/>
            <a:ext cx="10515600" cy="1016920"/>
          </a:xfrm>
        </p:spPr>
        <p:txBody>
          <a:bodyPr/>
          <a:lstStyle/>
          <a:p>
            <a:r>
              <a:rPr lang="fr-BE" dirty="0"/>
              <a:t>EHDS -</a:t>
            </a:r>
            <a:r>
              <a:rPr lang="fr-BE" dirty="0" err="1"/>
              <a:t>Verordening</a:t>
            </a:r>
            <a:endParaRPr lang="en-BE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097280" y="2572636"/>
            <a:ext cx="10256519" cy="3604326"/>
          </a:xfrm>
        </p:spPr>
        <p:txBody>
          <a:bodyPr/>
          <a:lstStyle/>
          <a:p>
            <a:r>
              <a:rPr lang="nl-BE" dirty="0" err="1"/>
              <a:t>primary</a:t>
            </a:r>
            <a:r>
              <a:rPr lang="nl-BE" dirty="0"/>
              <a:t> </a:t>
            </a:r>
            <a:r>
              <a:rPr lang="nl-BE" dirty="0" err="1"/>
              <a:t>use</a:t>
            </a:r>
            <a:r>
              <a:rPr lang="nl-BE" dirty="0"/>
              <a:t> &gt; het gebruik van gezondheidsgegevens voor zorgverstrekking</a:t>
            </a:r>
          </a:p>
          <a:p>
            <a:pPr lvl="1"/>
            <a:r>
              <a:rPr lang="nl-BE" dirty="0"/>
              <a:t>ondersteuning van de EHDS bij de aanmaak en de ontwikkeling van projecten </a:t>
            </a:r>
          </a:p>
          <a:p>
            <a:pPr lvl="1"/>
            <a:r>
              <a:rPr lang="nl-BE" dirty="0"/>
              <a:t>het nut van de ‘</a:t>
            </a:r>
            <a:r>
              <a:rPr lang="nl-BE" dirty="0" err="1"/>
              <a:t>primary</a:t>
            </a:r>
            <a:r>
              <a:rPr lang="nl-BE" dirty="0"/>
              <a:t> </a:t>
            </a:r>
            <a:r>
              <a:rPr lang="nl-BE" dirty="0" err="1"/>
              <a:t>use</a:t>
            </a:r>
            <a:r>
              <a:rPr lang="nl-BE" dirty="0"/>
              <a:t>’-systemen is gebleken tijdens de Covid-19-pandemie</a:t>
            </a:r>
          </a:p>
          <a:p>
            <a:r>
              <a:rPr lang="nl-BE" dirty="0" err="1"/>
              <a:t>secondary</a:t>
            </a:r>
            <a:r>
              <a:rPr lang="nl-BE" dirty="0"/>
              <a:t> </a:t>
            </a:r>
            <a:r>
              <a:rPr lang="nl-BE" dirty="0" err="1"/>
              <a:t>use</a:t>
            </a:r>
            <a:r>
              <a:rPr lang="nl-BE" dirty="0"/>
              <a:t>: gebruik van geanonimiseerde of </a:t>
            </a:r>
            <a:r>
              <a:rPr lang="nl-BE" dirty="0" err="1"/>
              <a:t>gepseudonimiseerde</a:t>
            </a:r>
            <a:r>
              <a:rPr lang="nl-BE" dirty="0"/>
              <a:t> gezondheidsgegevens, bijvoorbeeld door onderzoekers, beleidsmakers, vernieuwers en ondernemingen </a:t>
            </a:r>
          </a:p>
          <a:p>
            <a:pPr lvl="1"/>
            <a:r>
              <a:rPr lang="nl-BE" dirty="0"/>
              <a:t>facilitering</a:t>
            </a:r>
          </a:p>
          <a:p>
            <a:pPr lvl="1"/>
            <a:r>
              <a:rPr lang="nl-BE" dirty="0"/>
              <a:t>machtigingen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2"/>
          </p:nvPr>
        </p:nvSpPr>
        <p:spPr>
          <a:xfrm>
            <a:off x="839788" y="1758249"/>
            <a:ext cx="10514012" cy="746826"/>
          </a:xfrm>
        </p:spPr>
        <p:txBody>
          <a:bodyPr/>
          <a:lstStyle/>
          <a:p>
            <a:r>
              <a:rPr lang="nl-BE" dirty="0" err="1"/>
              <a:t>Primary</a:t>
            </a:r>
            <a:r>
              <a:rPr lang="nl-BE" dirty="0"/>
              <a:t> </a:t>
            </a:r>
            <a:r>
              <a:rPr lang="nl-BE" dirty="0" err="1"/>
              <a:t>use</a:t>
            </a:r>
            <a:r>
              <a:rPr lang="nl-BE" dirty="0"/>
              <a:t> </a:t>
            </a:r>
            <a:r>
              <a:rPr lang="nl-BE" dirty="0" err="1"/>
              <a:t>vs</a:t>
            </a:r>
            <a:r>
              <a:rPr lang="nl-BE" dirty="0"/>
              <a:t> </a:t>
            </a:r>
            <a:r>
              <a:rPr lang="nl-BE" dirty="0" err="1"/>
              <a:t>Secondary</a:t>
            </a:r>
            <a:r>
              <a:rPr lang="nl-BE" dirty="0"/>
              <a:t> </a:t>
            </a:r>
            <a:r>
              <a:rPr lang="nl-BE" dirty="0" err="1"/>
              <a:t>use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170238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A3A58B3-D507-4633-B289-C5DE86FA8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Governance</a:t>
            </a:r>
            <a:r>
              <a:rPr lang="nl-BE" dirty="0"/>
              <a:t> van de EHDS</a:t>
            </a:r>
            <a:endParaRPr lang="en-BE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oprichting in voorbereiding</a:t>
            </a:r>
          </a:p>
          <a:p>
            <a:r>
              <a:rPr lang="nl-BE" dirty="0"/>
              <a:t>zal worden samengesteld uit vertegenwoordigers van de digitale gezondheidsautoriteiten en van de nieuwe instanties die verantwoordelijk zijn voor de toegang tot de gezondheidsgegevens</a:t>
            </a:r>
          </a:p>
          <a:p>
            <a:pPr lvl="1"/>
            <a:r>
              <a:rPr lang="nl-BE" dirty="0"/>
              <a:t>van alle Lidstaten</a:t>
            </a:r>
          </a:p>
          <a:p>
            <a:pPr lvl="1"/>
            <a:r>
              <a:rPr lang="nl-BE" dirty="0"/>
              <a:t>van de Commissie </a:t>
            </a:r>
          </a:p>
          <a:p>
            <a:pPr lvl="1"/>
            <a:r>
              <a:rPr lang="nl-BE" dirty="0"/>
              <a:t>van waarnemers</a:t>
            </a:r>
          </a:p>
          <a:p>
            <a:r>
              <a:rPr lang="nl-BE" dirty="0"/>
              <a:t>doelstelling: een coherente toepassing van de regels in de hele EU in samenwerking met andere instanties van de EU, onder meer de patiëntenorganisaties</a:t>
            </a:r>
          </a:p>
          <a:p>
            <a:endParaRPr lang="fr-BE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nl-BE" dirty="0"/>
              <a:t>Comité van de Europese ruimte voor gezondheidsgegevens</a:t>
            </a:r>
          </a:p>
        </p:txBody>
      </p:sp>
    </p:spTree>
    <p:extLst>
      <p:ext uri="{BB962C8B-B14F-4D97-AF65-F5344CB8AC3E}">
        <p14:creationId xmlns:p14="http://schemas.microsoft.com/office/powerpoint/2010/main" val="2145053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A3A58B3-D507-4633-B289-C5DE86FA8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68"/>
            <a:ext cx="10515600" cy="1016920"/>
          </a:xfrm>
        </p:spPr>
        <p:txBody>
          <a:bodyPr/>
          <a:lstStyle/>
          <a:p>
            <a:r>
              <a:rPr lang="nl-BE" dirty="0" err="1"/>
              <a:t>Governance</a:t>
            </a:r>
            <a:r>
              <a:rPr lang="nl-BE" dirty="0"/>
              <a:t> van de EHDS</a:t>
            </a:r>
            <a:endParaRPr lang="en-BE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097280" y="2572636"/>
            <a:ext cx="10256519" cy="3604326"/>
          </a:xfrm>
        </p:spPr>
        <p:txBody>
          <a:bodyPr/>
          <a:lstStyle/>
          <a:p>
            <a:pPr lvl="0"/>
            <a:r>
              <a:rPr lang="nl-BE" dirty="0"/>
              <a:t>oprichting van een werkgroep die als opdracht heeft om voor de uitwisseling van gegevens op Europees niveau het volgende vast te leggen</a:t>
            </a:r>
            <a:endParaRPr lang="en-BE" dirty="0"/>
          </a:p>
          <a:p>
            <a:pPr lvl="1"/>
            <a:r>
              <a:rPr lang="nl-BE" dirty="0"/>
              <a:t>de noodzakelijke basisdiensten</a:t>
            </a:r>
            <a:endParaRPr lang="en-BE" dirty="0"/>
          </a:p>
          <a:p>
            <a:pPr lvl="1"/>
            <a:r>
              <a:rPr lang="nl-BE" dirty="0"/>
              <a:t>de architectuur en de organisatie van de testomgeving</a:t>
            </a:r>
            <a:endParaRPr lang="en-BE" dirty="0"/>
          </a:p>
          <a:p>
            <a:pPr lvl="0"/>
            <a:r>
              <a:rPr lang="nl-BE" dirty="0"/>
              <a:t>werkgroep voorgezeten door de Europese Commissie en het </a:t>
            </a:r>
            <a:r>
              <a:rPr lang="nl-BE" dirty="0">
                <a:solidFill>
                  <a:srgbClr val="087670"/>
                </a:solidFill>
              </a:rPr>
              <a:t>eHealth</a:t>
            </a:r>
            <a:r>
              <a:rPr lang="nl-BE" dirty="0"/>
              <a:t>-platform</a:t>
            </a:r>
            <a:endParaRPr lang="en-BE" dirty="0"/>
          </a:p>
          <a:p>
            <a:pPr lvl="1"/>
            <a:endParaRPr lang="fr-BE" dirty="0"/>
          </a:p>
          <a:p>
            <a:pPr lvl="1"/>
            <a:endParaRPr lang="fr-BE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2"/>
          </p:nvPr>
        </p:nvSpPr>
        <p:spPr>
          <a:xfrm>
            <a:off x="839788" y="1758249"/>
            <a:ext cx="10514012" cy="746826"/>
          </a:xfrm>
        </p:spPr>
        <p:txBody>
          <a:bodyPr/>
          <a:lstStyle/>
          <a:p>
            <a:r>
              <a:rPr lang="nl-BE" dirty="0"/>
              <a:t>Comité van de Europese ruimte voor gezondheidsgegevens</a:t>
            </a:r>
          </a:p>
        </p:txBody>
      </p:sp>
    </p:spTree>
    <p:extLst>
      <p:ext uri="{BB962C8B-B14F-4D97-AF65-F5344CB8AC3E}">
        <p14:creationId xmlns:p14="http://schemas.microsoft.com/office/powerpoint/2010/main" val="28167179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2" b="8702"/>
          <a:stretch>
            <a:fillRect/>
          </a:stretch>
        </p:blipFill>
        <p:spPr/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Projecten</a:t>
            </a:r>
            <a:r>
              <a:rPr lang="en-US" dirty="0"/>
              <a:t> &amp; </a:t>
            </a:r>
            <a:r>
              <a:rPr lang="en-US" dirty="0" err="1"/>
              <a:t>Perspectieven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0528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Pseudonimiseringsdiensten</a:t>
            </a:r>
            <a:endParaRPr lang="nl-BE" dirty="0">
              <a:highlight>
                <a:srgbClr val="FFFF00"/>
              </a:highligh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BE" dirty="0" err="1"/>
              <a:t>opstarten</a:t>
            </a:r>
            <a:r>
              <a:rPr lang="en-BE" dirty="0"/>
              <a:t> </a:t>
            </a:r>
            <a:r>
              <a:rPr lang="en-BE" dirty="0" err="1"/>
              <a:t>overleg</a:t>
            </a:r>
            <a:r>
              <a:rPr lang="en-BE" dirty="0"/>
              <a:t> </a:t>
            </a:r>
            <a:r>
              <a:rPr lang="en-BE" dirty="0" err="1"/>
              <a:t>tussen</a:t>
            </a:r>
            <a:r>
              <a:rPr lang="en-BE" dirty="0"/>
              <a:t> </a:t>
            </a:r>
            <a:r>
              <a:rPr lang="en-BE" dirty="0">
                <a:solidFill>
                  <a:srgbClr val="087670"/>
                </a:solidFill>
              </a:rPr>
              <a:t>eHealth</a:t>
            </a:r>
            <a:r>
              <a:rPr lang="en-BE" dirty="0"/>
              <a:t> </a:t>
            </a:r>
            <a:r>
              <a:rPr lang="en-BE" dirty="0" err="1"/>
              <a:t>en</a:t>
            </a:r>
            <a:r>
              <a:rPr lang="en-BE" dirty="0"/>
              <a:t> </a:t>
            </a:r>
            <a:r>
              <a:rPr lang="en-BE" dirty="0" err="1"/>
              <a:t>Vitalink</a:t>
            </a:r>
            <a:r>
              <a:rPr lang="en-BE" dirty="0"/>
              <a:t> m.b.t. het </a:t>
            </a:r>
            <a:r>
              <a:rPr lang="nl-BE" dirty="0"/>
              <a:t>pseudo-</a:t>
            </a:r>
            <a:r>
              <a:rPr lang="nl-BE" dirty="0" err="1"/>
              <a:t>aware</a:t>
            </a:r>
            <a:r>
              <a:rPr lang="nl-BE" dirty="0"/>
              <a:t> maken van de basisdienst </a:t>
            </a:r>
            <a:r>
              <a:rPr lang="nl-BE" dirty="0" err="1"/>
              <a:t>metahub</a:t>
            </a:r>
            <a:endParaRPr lang="en-BE" dirty="0"/>
          </a:p>
          <a:p>
            <a:r>
              <a:rPr lang="en-BE" dirty="0"/>
              <a:t>beslissing genomen voor de interkluizen communicatie</a:t>
            </a:r>
            <a:endParaRPr lang="en-US" dirty="0"/>
          </a:p>
          <a:p>
            <a:pPr lvl="1"/>
            <a:r>
              <a:rPr lang="en-BE" dirty="0"/>
              <a:t>RSW </a:t>
            </a:r>
            <a:r>
              <a:rPr lang="en-BE" dirty="0" err="1"/>
              <a:t>en</a:t>
            </a:r>
            <a:r>
              <a:rPr lang="en-BE" dirty="0"/>
              <a:t> RSB </a:t>
            </a:r>
            <a:r>
              <a:rPr lang="en-BE" dirty="0" err="1"/>
              <a:t>implementeren</a:t>
            </a:r>
            <a:r>
              <a:rPr lang="en-BE" dirty="0"/>
              <a:t> blinded pseudonymization om </a:t>
            </a:r>
            <a:r>
              <a:rPr lang="en-BE" dirty="0" err="1"/>
              <a:t>te</a:t>
            </a:r>
            <a:r>
              <a:rPr lang="en-BE" dirty="0"/>
              <a:t> </a:t>
            </a:r>
            <a:r>
              <a:rPr lang="en-BE" dirty="0" err="1"/>
              <a:t>kunnen</a:t>
            </a:r>
            <a:r>
              <a:rPr lang="en-BE" dirty="0"/>
              <a:t> </a:t>
            </a:r>
            <a:r>
              <a:rPr lang="en-BE" dirty="0" err="1"/>
              <a:t>communiceren</a:t>
            </a:r>
            <a:r>
              <a:rPr lang="en-BE" dirty="0"/>
              <a:t> met </a:t>
            </a:r>
            <a:r>
              <a:rPr lang="en-BE" dirty="0" err="1"/>
              <a:t>Vitalink</a:t>
            </a:r>
            <a:endParaRPr lang="nl-BE" dirty="0"/>
          </a:p>
          <a:p>
            <a:r>
              <a:rPr lang="en-BE" dirty="0" err="1"/>
              <a:t>opstellen</a:t>
            </a:r>
            <a:r>
              <a:rPr lang="en-BE" dirty="0"/>
              <a:t> van de </a:t>
            </a:r>
            <a:r>
              <a:rPr lang="en-BE" dirty="0" err="1"/>
              <a:t>tijdelijke</a:t>
            </a:r>
            <a:r>
              <a:rPr lang="en-BE" dirty="0"/>
              <a:t> procedure </a:t>
            </a:r>
            <a:r>
              <a:rPr lang="en-BE" dirty="0" err="1"/>
              <a:t>voor</a:t>
            </a:r>
            <a:r>
              <a:rPr lang="en-BE" dirty="0"/>
              <a:t> het </a:t>
            </a:r>
            <a:r>
              <a:rPr lang="en-BE" dirty="0" err="1"/>
              <a:t>beheer</a:t>
            </a:r>
            <a:r>
              <a:rPr lang="en-BE" dirty="0"/>
              <a:t> van </a:t>
            </a:r>
            <a:r>
              <a:rPr lang="en-BE" dirty="0" err="1"/>
              <a:t>domeinen</a:t>
            </a:r>
            <a:endParaRPr lang="en-BE" dirty="0"/>
          </a:p>
          <a:p>
            <a:r>
              <a:rPr lang="nl-BE" dirty="0"/>
              <a:t>vastleggen van de definitieve organisatie voor het beheer van domeinen en </a:t>
            </a:r>
            <a:r>
              <a:rPr lang="nl-BE" dirty="0" err="1"/>
              <a:t>key</a:t>
            </a:r>
            <a:r>
              <a:rPr lang="nl-BE" dirty="0"/>
              <a:t> ceremonies</a:t>
            </a:r>
            <a:endParaRPr lang="en-US" dirty="0"/>
          </a:p>
          <a:p>
            <a:pPr lvl="1"/>
            <a:r>
              <a:rPr lang="en-BE" dirty="0" err="1"/>
              <a:t>Smals</a:t>
            </a:r>
            <a:r>
              <a:rPr lang="en-BE" dirty="0"/>
              <a:t> (IAM Support team) </a:t>
            </a:r>
            <a:r>
              <a:rPr lang="en-BE" dirty="0" err="1"/>
              <a:t>zal</a:t>
            </a:r>
            <a:r>
              <a:rPr lang="en-BE" dirty="0"/>
              <a:t> </a:t>
            </a:r>
            <a:r>
              <a:rPr lang="en-BE" dirty="0" err="1"/>
              <a:t>dit</a:t>
            </a:r>
            <a:r>
              <a:rPr lang="en-BE" dirty="0"/>
              <a:t> </a:t>
            </a:r>
            <a:r>
              <a:rPr lang="en-BE" dirty="0" err="1"/>
              <a:t>beheer</a:t>
            </a:r>
            <a:r>
              <a:rPr lang="en-BE" dirty="0"/>
              <a:t> </a:t>
            </a:r>
            <a:r>
              <a:rPr lang="en-BE" dirty="0" err="1"/>
              <a:t>voor</a:t>
            </a:r>
            <a:r>
              <a:rPr lang="en-BE" dirty="0"/>
              <a:t> </a:t>
            </a:r>
            <a:r>
              <a:rPr lang="en-BE" dirty="0" err="1"/>
              <a:t>zijn</a:t>
            </a:r>
            <a:r>
              <a:rPr lang="en-BE" dirty="0"/>
              <a:t> </a:t>
            </a:r>
            <a:r>
              <a:rPr lang="en-BE" dirty="0" err="1"/>
              <a:t>rekening</a:t>
            </a:r>
            <a:r>
              <a:rPr lang="en-BE" dirty="0"/>
              <a:t> </a:t>
            </a:r>
            <a:r>
              <a:rPr lang="en-BE" dirty="0" err="1"/>
              <a:t>nemen</a:t>
            </a:r>
            <a:r>
              <a:rPr lang="en-BE" dirty="0"/>
              <a:t> </a:t>
            </a:r>
            <a:r>
              <a:rPr lang="en-BE" dirty="0" err="1"/>
              <a:t>na</a:t>
            </a:r>
            <a:r>
              <a:rPr lang="en-BE" dirty="0"/>
              <a:t> </a:t>
            </a:r>
            <a:r>
              <a:rPr lang="en-BE" dirty="0" err="1"/>
              <a:t>uitwerking</a:t>
            </a:r>
            <a:r>
              <a:rPr lang="en-BE" dirty="0"/>
              <a:t> van de procedure </a:t>
            </a:r>
            <a:r>
              <a:rPr lang="en-BE" dirty="0" err="1"/>
              <a:t>terzake</a:t>
            </a:r>
            <a:endParaRPr lang="nl-BE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dirty="0"/>
              <a:t>2024 (1/2)</a:t>
            </a:r>
          </a:p>
        </p:txBody>
      </p:sp>
    </p:spTree>
    <p:extLst>
      <p:ext uri="{BB962C8B-B14F-4D97-AF65-F5344CB8AC3E}">
        <p14:creationId xmlns:p14="http://schemas.microsoft.com/office/powerpoint/2010/main" val="12671335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Pseudonimiseringsdiensten</a:t>
            </a:r>
            <a:endParaRPr lang="nl-BE" dirty="0">
              <a:highlight>
                <a:srgbClr val="FFFF00"/>
              </a:highligh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/>
              <a:t>documenteren aan de hand van procedures en vastleggen van richtlijnen voor een correcte implementatie van deze diensten door onze partners</a:t>
            </a:r>
          </a:p>
          <a:p>
            <a:r>
              <a:rPr lang="nl-BE" dirty="0"/>
              <a:t>monitoring van de diensten in productie gedurende de eerste 3 maanden en publicatie van de SLA</a:t>
            </a:r>
          </a:p>
          <a:p>
            <a:r>
              <a:rPr lang="nl-BE" dirty="0"/>
              <a:t>volume 2024 : </a:t>
            </a:r>
            <a:r>
              <a:rPr lang="nl-BE" dirty="0">
                <a:solidFill>
                  <a:srgbClr val="087670"/>
                </a:solidFill>
              </a:rPr>
              <a:t>85.711.039</a:t>
            </a:r>
            <a:r>
              <a:rPr lang="nl-BE" dirty="0"/>
              <a:t> oproepen</a:t>
            </a:r>
          </a:p>
          <a:p>
            <a:pPr lvl="1"/>
            <a:r>
              <a:rPr lang="nl-BE" dirty="0"/>
              <a:t>gebruikt door </a:t>
            </a:r>
            <a:r>
              <a:rPr lang="nl-BE" dirty="0" err="1"/>
              <a:t>Fertidata</a:t>
            </a:r>
            <a:r>
              <a:rPr lang="nl-BE" dirty="0"/>
              <a:t>, </a:t>
            </a:r>
            <a:r>
              <a:rPr lang="nl-BE" dirty="0" err="1"/>
              <a:t>Alivia</a:t>
            </a:r>
            <a:r>
              <a:rPr lang="nl-BE" dirty="0"/>
              <a:t>, CVKO (Kankerregister) en Vitalink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dirty="0"/>
              <a:t>2024 (2/2)</a:t>
            </a:r>
          </a:p>
        </p:txBody>
      </p:sp>
    </p:spTree>
    <p:extLst>
      <p:ext uri="{BB962C8B-B14F-4D97-AF65-F5344CB8AC3E}">
        <p14:creationId xmlns:p14="http://schemas.microsoft.com/office/powerpoint/2010/main" val="29836181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Pseudonimiseringsdiensten</a:t>
            </a:r>
            <a:endParaRPr lang="nl-BE" dirty="0">
              <a:highlight>
                <a:srgbClr val="FFFF00"/>
              </a:highligh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</a:t>
            </a:r>
            <a:r>
              <a:rPr lang="en-BE" dirty="0"/>
              <a:t>itwerken van de procedure en tools voor het beheer van domeinen in het kader van </a:t>
            </a:r>
            <a:r>
              <a:rPr lang="nl-BE" dirty="0"/>
              <a:t>b</a:t>
            </a:r>
            <a:r>
              <a:rPr lang="en-BE" dirty="0"/>
              <a:t>linded pseudonymization door Smals</a:t>
            </a:r>
          </a:p>
          <a:p>
            <a:r>
              <a:rPr lang="en-US" dirty="0"/>
              <a:t>v</a:t>
            </a:r>
            <a:r>
              <a:rPr lang="en-BE" dirty="0" err="1"/>
              <a:t>erder</a:t>
            </a:r>
            <a:r>
              <a:rPr lang="en-BE" dirty="0"/>
              <a:t> </a:t>
            </a:r>
            <a:r>
              <a:rPr lang="en-BE" dirty="0" err="1"/>
              <a:t>begeleiden</a:t>
            </a:r>
            <a:r>
              <a:rPr lang="en-BE" dirty="0"/>
              <a:t> van het </a:t>
            </a:r>
            <a:r>
              <a:rPr lang="en-BE" dirty="0" err="1"/>
              <a:t>overleg</a:t>
            </a:r>
            <a:r>
              <a:rPr lang="en-BE" dirty="0"/>
              <a:t> </a:t>
            </a:r>
            <a:r>
              <a:rPr lang="en-BE" dirty="0" err="1"/>
              <a:t>tussen</a:t>
            </a:r>
            <a:r>
              <a:rPr lang="en-BE" dirty="0"/>
              <a:t> de hubs</a:t>
            </a:r>
            <a:endParaRPr lang="en-US" dirty="0"/>
          </a:p>
          <a:p>
            <a:pPr lvl="1"/>
            <a:r>
              <a:rPr lang="en-BE" dirty="0"/>
              <a:t>beslissing voor de aanpassing van de dienst </a:t>
            </a:r>
            <a:r>
              <a:rPr lang="nl-BE" dirty="0"/>
              <a:t>m</a:t>
            </a:r>
            <a:r>
              <a:rPr lang="en-BE" dirty="0"/>
              <a:t>etahub in het kader van blinded pseudonymization</a:t>
            </a:r>
            <a:endParaRPr lang="en-US" dirty="0"/>
          </a:p>
          <a:p>
            <a:pPr lvl="1"/>
            <a:r>
              <a:rPr lang="en-BE" dirty="0"/>
              <a:t>aanpassing van de dienst </a:t>
            </a:r>
            <a:r>
              <a:rPr lang="nl-BE" dirty="0"/>
              <a:t>m</a:t>
            </a:r>
            <a:r>
              <a:rPr lang="en-BE" dirty="0"/>
              <a:t>etahu</a:t>
            </a:r>
            <a:r>
              <a:rPr lang="nl-BE" dirty="0"/>
              <a:t>b</a:t>
            </a:r>
          </a:p>
          <a:p>
            <a:pPr marL="0" indent="0">
              <a:buNone/>
            </a:pPr>
            <a:endParaRPr lang="nl-BE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dirty="0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4101030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Services de base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2424" cy="823912"/>
          </a:xfrm>
        </p:spPr>
        <p:txBody>
          <a:bodyPr/>
          <a:lstStyle/>
          <a:p>
            <a:r>
              <a:rPr lang="nl-BE" dirty="0" err="1"/>
              <a:t>Nombre</a:t>
            </a:r>
            <a:r>
              <a:rPr lang="nl-BE" dirty="0"/>
              <a:t> de transactions via les services de la </a:t>
            </a:r>
            <a:r>
              <a:rPr lang="nl-BE" dirty="0" err="1"/>
              <a:t>plate-forme</a:t>
            </a:r>
            <a:r>
              <a:rPr lang="nl-BE" dirty="0"/>
              <a:t> eHealth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839788" y="2687443"/>
            <a:ext cx="5157787" cy="3646449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nl-BE" dirty="0"/>
              <a:t>18.025.871.980 en 2020</a:t>
            </a:r>
          </a:p>
          <a:p>
            <a:pPr lvl="1"/>
            <a:r>
              <a:rPr lang="nl-BE" dirty="0"/>
              <a:t>19.596.213.165 en 2021</a:t>
            </a:r>
          </a:p>
          <a:p>
            <a:pPr lvl="1"/>
            <a:r>
              <a:rPr lang="nl-BE" dirty="0"/>
              <a:t>20.260.988.149 en 2022</a:t>
            </a:r>
          </a:p>
          <a:p>
            <a:pPr lvl="1"/>
            <a:r>
              <a:rPr lang="fr-BE" dirty="0"/>
              <a:t>20.568.890.744 </a:t>
            </a:r>
            <a:r>
              <a:rPr lang="nl-BE" dirty="0"/>
              <a:t> en 2023</a:t>
            </a:r>
          </a:p>
          <a:p>
            <a:pPr lvl="1"/>
            <a:r>
              <a:rPr lang="nl-BE" b="1" dirty="0">
                <a:solidFill>
                  <a:srgbClr val="087670"/>
                </a:solidFill>
              </a:rPr>
              <a:t>2024 </a:t>
            </a:r>
          </a:p>
          <a:p>
            <a:pPr lvl="1"/>
            <a:r>
              <a:rPr lang="fr-FR" dirty="0"/>
              <a:t>mise à jour des règles d'accès de plusieurs applications pour limiter les appels depuis UAM PDP (</a:t>
            </a:r>
            <a:r>
              <a:rPr lang="fr-BE" b="0" i="0" dirty="0">
                <a:solidFill>
                  <a:srgbClr val="041917"/>
                </a:solidFill>
                <a:effectLst/>
                <a:latin typeface="Libre Franklin" pitchFamily="2" charset="0"/>
              </a:rPr>
              <a:t>Policy </a:t>
            </a:r>
            <a:r>
              <a:rPr lang="fr-BE" b="0" i="0" dirty="0" err="1">
                <a:solidFill>
                  <a:srgbClr val="041917"/>
                </a:solidFill>
                <a:effectLst/>
                <a:latin typeface="Libre Franklin" pitchFamily="2" charset="0"/>
              </a:rPr>
              <a:t>Decision</a:t>
            </a:r>
            <a:r>
              <a:rPr lang="fr-BE" b="0" i="0" dirty="0">
                <a:solidFill>
                  <a:srgbClr val="041917"/>
                </a:solidFill>
                <a:effectLst/>
                <a:latin typeface="Libre Franklin" pitchFamily="2" charset="0"/>
              </a:rPr>
              <a:t> Point) </a:t>
            </a:r>
            <a:r>
              <a:rPr lang="fr-FR" dirty="0"/>
              <a:t>vers IAM AA (</a:t>
            </a:r>
            <a:r>
              <a:rPr lang="fr-FR" dirty="0" err="1"/>
              <a:t>Attribute</a:t>
            </a:r>
            <a:r>
              <a:rPr lang="fr-FR" dirty="0"/>
              <a:t> </a:t>
            </a:r>
            <a:r>
              <a:rPr lang="fr-FR" dirty="0" err="1"/>
              <a:t>Authority</a:t>
            </a:r>
            <a:r>
              <a:rPr lang="fr-FR" dirty="0"/>
              <a:t>)</a:t>
            </a:r>
          </a:p>
          <a:p>
            <a:pPr lvl="1"/>
            <a:r>
              <a:rPr lang="nl-BE" dirty="0" err="1"/>
              <a:t>meilleure</a:t>
            </a:r>
            <a:r>
              <a:rPr lang="nl-BE" dirty="0"/>
              <a:t> </a:t>
            </a:r>
            <a:r>
              <a:rPr lang="nl-BE" dirty="0" err="1"/>
              <a:t>efficience</a:t>
            </a:r>
            <a:r>
              <a:rPr lang="nl-BE" dirty="0"/>
              <a:t> des services &gt; impact </a:t>
            </a:r>
            <a:r>
              <a:rPr lang="nl-BE" dirty="0" err="1"/>
              <a:t>sur</a:t>
            </a:r>
            <a:r>
              <a:rPr lang="nl-BE" dirty="0"/>
              <a:t> </a:t>
            </a:r>
            <a:r>
              <a:rPr lang="nl-BE" dirty="0" err="1"/>
              <a:t>le</a:t>
            </a:r>
            <a:r>
              <a:rPr lang="nl-BE" dirty="0"/>
              <a:t> </a:t>
            </a:r>
            <a:r>
              <a:rPr lang="nl-BE" dirty="0" err="1"/>
              <a:t>nombre</a:t>
            </a:r>
            <a:r>
              <a:rPr lang="nl-BE" dirty="0"/>
              <a:t> </a:t>
            </a:r>
            <a:r>
              <a:rPr lang="nl-BE" dirty="0" err="1"/>
              <a:t>d’appels</a:t>
            </a:r>
            <a:r>
              <a:rPr lang="nl-BE" dirty="0"/>
              <a:t> nécessaires</a:t>
            </a:r>
          </a:p>
          <a:p>
            <a:pPr lvl="1"/>
            <a:r>
              <a:rPr lang="nl-BE" dirty="0">
                <a:solidFill>
                  <a:srgbClr val="087670"/>
                </a:solidFill>
              </a:rPr>
              <a:t>17.068.955.703</a:t>
            </a:r>
            <a:r>
              <a:rPr lang="nl-BE" dirty="0"/>
              <a:t> appels en 2024 (-17,02%)</a:t>
            </a:r>
          </a:p>
          <a:p>
            <a:pPr lvl="2"/>
            <a:endParaRPr lang="nl-BE" dirty="0"/>
          </a:p>
          <a:p>
            <a:pPr lvl="2"/>
            <a:endParaRPr lang="nl-BE" dirty="0"/>
          </a:p>
          <a:p>
            <a:pPr lvl="2"/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  <a:p>
            <a:pPr lvl="1"/>
            <a:endParaRPr lang="en-GB" dirty="0"/>
          </a:p>
          <a:p>
            <a:pPr lvl="1"/>
            <a:endParaRPr lang="nl-BE" dirty="0"/>
          </a:p>
          <a:p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00000000-0008-0000-02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0650036"/>
              </p:ext>
            </p:extLst>
          </p:nvPr>
        </p:nvGraphicFramePr>
        <p:xfrm>
          <a:off x="6780212" y="287143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907946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673768"/>
            <a:ext cx="10515600" cy="1016920"/>
          </a:xfrm>
        </p:spPr>
        <p:txBody>
          <a:bodyPr/>
          <a:lstStyle/>
          <a:p>
            <a:r>
              <a:rPr lang="nl-BE" dirty="0"/>
              <a:t>VIDIS (</a:t>
            </a:r>
            <a:r>
              <a:rPr lang="fr-BE" dirty="0"/>
              <a:t>Virtual Integrated Drug Information System)</a:t>
            </a:r>
            <a:endParaRPr lang="nl-BE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97280" y="2572636"/>
            <a:ext cx="10256519" cy="3604326"/>
          </a:xfrm>
        </p:spPr>
        <p:txBody>
          <a:bodyPr>
            <a:normAutofit fontScale="92500" lnSpcReduction="10000"/>
          </a:bodyPr>
          <a:lstStyle/>
          <a:p>
            <a:r>
              <a:rPr lang="en-BE" dirty="0" err="1"/>
              <a:t>opstart</a:t>
            </a:r>
            <a:r>
              <a:rPr lang="en-BE" dirty="0"/>
              <a:t> van de </a:t>
            </a:r>
            <a:r>
              <a:rPr lang="en-BE" dirty="0" err="1"/>
              <a:t>integratie</a:t>
            </a:r>
            <a:r>
              <a:rPr lang="en-BE" dirty="0"/>
              <a:t> </a:t>
            </a:r>
            <a:endParaRPr lang="en-US" dirty="0"/>
          </a:p>
          <a:p>
            <a:pPr lvl="1"/>
            <a:r>
              <a:rPr lang="en-BE" dirty="0"/>
              <a:t>met RSW </a:t>
            </a:r>
            <a:r>
              <a:rPr lang="en-BE" dirty="0" err="1"/>
              <a:t>en</a:t>
            </a:r>
            <a:r>
              <a:rPr lang="en-BE" dirty="0"/>
              <a:t> RSB </a:t>
            </a:r>
            <a:r>
              <a:rPr lang="en-BE" dirty="0" err="1"/>
              <a:t>voor</a:t>
            </a:r>
            <a:r>
              <a:rPr lang="en-BE" dirty="0"/>
              <a:t> </a:t>
            </a:r>
            <a:r>
              <a:rPr lang="en-BE" dirty="0" err="1"/>
              <a:t>zorgverleners</a:t>
            </a:r>
            <a:endParaRPr lang="en-US" dirty="0"/>
          </a:p>
          <a:p>
            <a:pPr lvl="1"/>
            <a:r>
              <a:rPr lang="en-BE" dirty="0"/>
              <a:t>van info over de </a:t>
            </a:r>
            <a:r>
              <a:rPr lang="en-BE" dirty="0" err="1"/>
              <a:t>afleveringen</a:t>
            </a:r>
            <a:r>
              <a:rPr lang="en-BE" dirty="0"/>
              <a:t> van </a:t>
            </a:r>
            <a:r>
              <a:rPr lang="en-BE" dirty="0" err="1"/>
              <a:t>medicamenten</a:t>
            </a:r>
            <a:r>
              <a:rPr lang="en-BE" dirty="0"/>
              <a:t> van </a:t>
            </a:r>
            <a:r>
              <a:rPr lang="en-BE" dirty="0" err="1"/>
              <a:t>Farmaflux</a:t>
            </a:r>
            <a:endParaRPr lang="en-BE" dirty="0"/>
          </a:p>
          <a:p>
            <a:r>
              <a:rPr lang="nl-BE" dirty="0"/>
              <a:t>bevorderen van de interoperabiliteit van het </a:t>
            </a:r>
            <a:r>
              <a:rPr lang="nl-BE" dirty="0" err="1"/>
              <a:t>medicatieSchema</a:t>
            </a:r>
            <a:r>
              <a:rPr lang="nl-BE" dirty="0"/>
              <a:t> door toegang te verlenen (schrijfrechten) aan</a:t>
            </a:r>
          </a:p>
          <a:p>
            <a:pPr lvl="1"/>
            <a:r>
              <a:rPr lang="nl-BE" dirty="0"/>
              <a:t>apothekers, tandartsen en vroedvrouwen</a:t>
            </a:r>
          </a:p>
          <a:p>
            <a:pPr lvl="1"/>
            <a:r>
              <a:rPr lang="nl-BE" dirty="0"/>
              <a:t>organisaties zoals woonzorgcentra en ziekenhuizen</a:t>
            </a:r>
          </a:p>
          <a:p>
            <a:r>
              <a:rPr lang="fr-BE" dirty="0" err="1"/>
              <a:t>uitbreiding</a:t>
            </a:r>
            <a:r>
              <a:rPr lang="en-BE" dirty="0"/>
              <a:t> van de V</a:t>
            </a:r>
            <a:r>
              <a:rPr lang="en-US" dirty="0"/>
              <a:t>IDIS</a:t>
            </a:r>
            <a:r>
              <a:rPr lang="en-BE" dirty="0"/>
              <a:t> </a:t>
            </a:r>
            <a:r>
              <a:rPr lang="nl-BE" dirty="0"/>
              <a:t>m</a:t>
            </a:r>
            <a:r>
              <a:rPr lang="en-BE" dirty="0"/>
              <a:t>obile </a:t>
            </a:r>
            <a:r>
              <a:rPr lang="nl-BE" dirty="0"/>
              <a:t>a</a:t>
            </a:r>
            <a:r>
              <a:rPr lang="en-BE" dirty="0"/>
              <a:t>pp naar een uitgebreidere app MijnGezondheid</a:t>
            </a:r>
          </a:p>
          <a:p>
            <a:r>
              <a:rPr lang="fr-BE" dirty="0"/>
              <a:t>de</a:t>
            </a:r>
            <a:r>
              <a:rPr lang="en-BE" dirty="0"/>
              <a:t> realisatie van webcomponenten om V</a:t>
            </a:r>
            <a:r>
              <a:rPr lang="nl-BE" dirty="0"/>
              <a:t>IDIS</a:t>
            </a:r>
            <a:r>
              <a:rPr lang="en-BE" dirty="0"/>
              <a:t> te integreren in andere </a:t>
            </a:r>
            <a:r>
              <a:rPr lang="nl-BE" dirty="0"/>
              <a:t>toepassingen</a:t>
            </a:r>
            <a:endParaRPr lang="en-BE" dirty="0"/>
          </a:p>
          <a:p>
            <a:r>
              <a:rPr lang="fr-BE" dirty="0" err="1"/>
              <a:t>opstellen</a:t>
            </a:r>
            <a:r>
              <a:rPr lang="en-BE" dirty="0"/>
              <a:t> van een F</a:t>
            </a:r>
            <a:r>
              <a:rPr lang="nl-BE" dirty="0"/>
              <a:t>HIR</a:t>
            </a:r>
            <a:r>
              <a:rPr lang="en-BE" dirty="0"/>
              <a:t> bericht voor de jou</a:t>
            </a:r>
            <a:r>
              <a:rPr lang="nl-BE" dirty="0"/>
              <a:t>r</a:t>
            </a:r>
            <a:r>
              <a:rPr lang="en-BE" dirty="0" err="1"/>
              <a:t>naalnotities</a:t>
            </a:r>
            <a:endParaRPr lang="nl-BE" dirty="0"/>
          </a:p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2"/>
          </p:nvPr>
        </p:nvSpPr>
        <p:spPr>
          <a:xfrm>
            <a:off x="839788" y="1758249"/>
            <a:ext cx="10514012" cy="746826"/>
          </a:xfrm>
        </p:spPr>
        <p:txBody>
          <a:bodyPr/>
          <a:lstStyle/>
          <a:p>
            <a:r>
              <a:rPr lang="en-US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5142970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VIDIS (</a:t>
            </a:r>
            <a:r>
              <a:rPr lang="fr-BE" dirty="0"/>
              <a:t>Virtual Integrated Drug Information System)</a:t>
            </a:r>
            <a:r>
              <a:rPr lang="nl-BE" dirty="0"/>
              <a:t>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err="1"/>
              <a:t>uitbreiding</a:t>
            </a:r>
            <a:r>
              <a:rPr lang="en-BE" dirty="0"/>
              <a:t> van de V</a:t>
            </a:r>
            <a:r>
              <a:rPr lang="en-US" dirty="0"/>
              <a:t>IDIS</a:t>
            </a:r>
            <a:r>
              <a:rPr lang="en-BE" dirty="0"/>
              <a:t> </a:t>
            </a:r>
            <a:r>
              <a:rPr lang="nl-BE" dirty="0"/>
              <a:t>m</a:t>
            </a:r>
            <a:r>
              <a:rPr lang="en-BE" dirty="0"/>
              <a:t>obile </a:t>
            </a:r>
            <a:r>
              <a:rPr lang="nl-BE" dirty="0"/>
              <a:t>a</a:t>
            </a:r>
            <a:r>
              <a:rPr lang="en-BE" dirty="0"/>
              <a:t>pp naar een uitgebreidere app MijnGezondheid - verderzetting</a:t>
            </a:r>
          </a:p>
          <a:p>
            <a:r>
              <a:rPr lang="fr-BE" dirty="0" err="1"/>
              <a:t>verdere</a:t>
            </a:r>
            <a:r>
              <a:rPr lang="en-BE" dirty="0"/>
              <a:t> </a:t>
            </a:r>
            <a:r>
              <a:rPr lang="en-BE" dirty="0" err="1"/>
              <a:t>integratie</a:t>
            </a:r>
            <a:r>
              <a:rPr lang="en-BE" dirty="0"/>
              <a:t> met RSW </a:t>
            </a:r>
            <a:r>
              <a:rPr lang="en-BE" dirty="0" err="1"/>
              <a:t>en</a:t>
            </a:r>
            <a:r>
              <a:rPr lang="en-BE" dirty="0"/>
              <a:t> RSB</a:t>
            </a:r>
          </a:p>
          <a:p>
            <a:r>
              <a:rPr lang="fr-BE" dirty="0" err="1"/>
              <a:t>afwerken</a:t>
            </a:r>
            <a:r>
              <a:rPr lang="en-BE" dirty="0"/>
              <a:t> van de </a:t>
            </a:r>
            <a:r>
              <a:rPr lang="en-BE" dirty="0" err="1"/>
              <a:t>integratie</a:t>
            </a:r>
            <a:r>
              <a:rPr lang="en-BE" dirty="0"/>
              <a:t> met </a:t>
            </a:r>
            <a:r>
              <a:rPr lang="en-BE" dirty="0" err="1"/>
              <a:t>Farmaflux</a:t>
            </a:r>
            <a:endParaRPr lang="en-BE" dirty="0"/>
          </a:p>
          <a:p>
            <a:r>
              <a:rPr lang="fr-BE" dirty="0" err="1"/>
              <a:t>integratie</a:t>
            </a:r>
            <a:r>
              <a:rPr lang="en-BE" dirty="0"/>
              <a:t> van de </a:t>
            </a:r>
            <a:r>
              <a:rPr lang="en-BE" dirty="0" err="1"/>
              <a:t>terugbetalingen</a:t>
            </a:r>
            <a:r>
              <a:rPr lang="en-BE" dirty="0"/>
              <a:t> (H</a:t>
            </a:r>
            <a:r>
              <a:rPr lang="en-US" dirty="0" err="1"/>
              <a:t>oo</a:t>
            </a:r>
            <a:r>
              <a:rPr lang="en-BE" dirty="0" err="1"/>
              <a:t>fdst</a:t>
            </a:r>
            <a:r>
              <a:rPr lang="en-US" dirty="0" err="1"/>
              <a:t>uk</a:t>
            </a:r>
            <a:r>
              <a:rPr lang="en-BE" dirty="0"/>
              <a:t> IV)</a:t>
            </a:r>
          </a:p>
          <a:p>
            <a:r>
              <a:rPr lang="en-BE" dirty="0" err="1"/>
              <a:t>juridisch</a:t>
            </a:r>
            <a:r>
              <a:rPr lang="en-BE" dirty="0"/>
              <a:t> </a:t>
            </a:r>
            <a:r>
              <a:rPr lang="en-BE" dirty="0" err="1"/>
              <a:t>verplicht</a:t>
            </a:r>
            <a:r>
              <a:rPr lang="en-BE" dirty="0"/>
              <a:t> </a:t>
            </a:r>
            <a:r>
              <a:rPr lang="en-BE" dirty="0" err="1"/>
              <a:t>maken</a:t>
            </a:r>
            <a:r>
              <a:rPr lang="en-BE" dirty="0"/>
              <a:t> van het </a:t>
            </a:r>
            <a:r>
              <a:rPr lang="en-BE" dirty="0" err="1"/>
              <a:t>gebruik</a:t>
            </a:r>
            <a:r>
              <a:rPr lang="en-BE" dirty="0"/>
              <a:t> van het </a:t>
            </a:r>
            <a:r>
              <a:rPr lang="en-BE" dirty="0" err="1"/>
              <a:t>medicatieschema</a:t>
            </a:r>
            <a:r>
              <a:rPr lang="en-BE" dirty="0"/>
              <a:t> om </a:t>
            </a:r>
            <a:r>
              <a:rPr lang="en-BE" dirty="0" err="1"/>
              <a:t>vanuit</a:t>
            </a:r>
            <a:r>
              <a:rPr lang="en-BE" dirty="0"/>
              <a:t> het schema </a:t>
            </a:r>
            <a:r>
              <a:rPr lang="en-BE" dirty="0" err="1"/>
              <a:t>voor</a:t>
            </a:r>
            <a:r>
              <a:rPr lang="en-BE" dirty="0"/>
              <a:t> </a:t>
            </a:r>
            <a:r>
              <a:rPr lang="en-BE" dirty="0" err="1"/>
              <a:t>te</a:t>
            </a:r>
            <a:r>
              <a:rPr lang="en-BE" dirty="0"/>
              <a:t> </a:t>
            </a:r>
            <a:r>
              <a:rPr lang="en-BE" dirty="0" err="1"/>
              <a:t>schrijven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dirty="0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4242167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2" b="8702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80578"/>
            <a:ext cx="6427405" cy="1453422"/>
          </a:xfrm>
        </p:spPr>
        <p:txBody>
          <a:bodyPr/>
          <a:lstStyle/>
          <a:p>
            <a:r>
              <a:rPr lang="nl-BE" dirty="0"/>
              <a:t>Mijngezondheid - Vidéo</a:t>
            </a:r>
          </a:p>
        </p:txBody>
      </p:sp>
    </p:spTree>
    <p:extLst>
      <p:ext uri="{BB962C8B-B14F-4D97-AF65-F5344CB8AC3E}">
        <p14:creationId xmlns:p14="http://schemas.microsoft.com/office/powerpoint/2010/main" val="9874365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2" b="8702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80578"/>
            <a:ext cx="6427405" cy="1453422"/>
          </a:xfrm>
        </p:spPr>
        <p:txBody>
          <a:bodyPr/>
          <a:lstStyle/>
          <a:p>
            <a:r>
              <a:rPr lang="nl-BE" dirty="0"/>
              <a:t>Mijngezondheid - Vidéo</a:t>
            </a:r>
          </a:p>
        </p:txBody>
      </p:sp>
      <p:pic>
        <p:nvPicPr>
          <p:cNvPr id="3" name="CB40D188">
            <a:hlinkClick r:id="" action="ppaction://media"/>
            <a:extLst>
              <a:ext uri="{FF2B5EF4-FFF2-40B4-BE49-F238E27FC236}">
                <a16:creationId xmlns:a16="http://schemas.microsoft.com/office/drawing/2014/main" id="{78E4C6AF-56F4-4F5F-83C7-F35D08E4AD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42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3768"/>
            <a:ext cx="10515600" cy="1016920"/>
          </a:xfrm>
        </p:spPr>
        <p:txBody>
          <a:bodyPr/>
          <a:lstStyle/>
          <a:p>
            <a:r>
              <a:rPr lang="nl-BE" dirty="0" err="1"/>
              <a:t>BelRAI</a:t>
            </a:r>
            <a:r>
              <a:rPr lang="nl-BE" dirty="0"/>
              <a:t> Federaal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097280" y="2572636"/>
            <a:ext cx="10256519" cy="3604326"/>
          </a:xfrm>
        </p:spPr>
        <p:txBody>
          <a:bodyPr>
            <a:normAutofit/>
          </a:bodyPr>
          <a:lstStyle/>
          <a:p>
            <a:r>
              <a:rPr lang="nl-NL" dirty="0"/>
              <a:t>dossiers voor </a:t>
            </a:r>
            <a:r>
              <a:rPr lang="nl-NL" dirty="0" err="1"/>
              <a:t>BelRai</a:t>
            </a:r>
            <a:r>
              <a:rPr lang="nl-NL" dirty="0"/>
              <a:t> federaal</a:t>
            </a:r>
          </a:p>
          <a:p>
            <a:pPr lvl="1"/>
            <a:r>
              <a:rPr lang="nl-NL" dirty="0"/>
              <a:t> webapp, </a:t>
            </a:r>
            <a:r>
              <a:rPr lang="nl-NL" dirty="0" err="1"/>
              <a:t>webservice</a:t>
            </a:r>
            <a:r>
              <a:rPr lang="nl-NL" dirty="0"/>
              <a:t> en REST API ontwikkeld en in validatiefase voor acceptatie</a:t>
            </a:r>
          </a:p>
          <a:p>
            <a:r>
              <a:rPr lang="nl-NL" dirty="0" err="1"/>
              <a:t>inproductiestelling</a:t>
            </a:r>
            <a:r>
              <a:rPr lang="nl-NL" dirty="0"/>
              <a:t> van de toepassingen in Q1</a:t>
            </a:r>
          </a:p>
          <a:p>
            <a:pPr lvl="1"/>
            <a:r>
              <a:rPr lang="nl-NL" dirty="0"/>
              <a:t>webapp</a:t>
            </a:r>
          </a:p>
          <a:p>
            <a:pPr lvl="1"/>
            <a:r>
              <a:rPr lang="nl-NL" dirty="0" err="1"/>
              <a:t>webservice</a:t>
            </a:r>
            <a:r>
              <a:rPr lang="nl-NL" dirty="0"/>
              <a:t> </a:t>
            </a:r>
          </a:p>
          <a:p>
            <a:pPr lvl="1"/>
            <a:r>
              <a:rPr lang="nl-NL" dirty="0"/>
              <a:t>service REST API </a:t>
            </a:r>
          </a:p>
          <a:p>
            <a:endParaRPr lang="nl-NL" dirty="0"/>
          </a:p>
          <a:p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  <a:p>
            <a:endParaRPr lang="nl-BE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2"/>
          </p:nvPr>
        </p:nvSpPr>
        <p:spPr>
          <a:xfrm>
            <a:off x="839788" y="1768882"/>
            <a:ext cx="10514012" cy="746826"/>
          </a:xfrm>
        </p:spPr>
        <p:txBody>
          <a:bodyPr/>
          <a:lstStyle/>
          <a:p>
            <a:r>
              <a:rPr lang="en-US" dirty="0"/>
              <a:t>2024- 2025</a:t>
            </a:r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3" y="228600"/>
            <a:ext cx="5636419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3017658" y="5298672"/>
            <a:ext cx="6172200" cy="14041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408319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3768"/>
            <a:ext cx="10515600" cy="1016920"/>
          </a:xfrm>
        </p:spPr>
        <p:txBody>
          <a:bodyPr/>
          <a:lstStyle/>
          <a:p>
            <a:r>
              <a:rPr lang="nl-BE" dirty="0"/>
              <a:t>Standards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097280" y="2572636"/>
            <a:ext cx="10256519" cy="3604326"/>
          </a:xfrm>
        </p:spPr>
        <p:txBody>
          <a:bodyPr>
            <a:normAutofit/>
          </a:bodyPr>
          <a:lstStyle/>
          <a:p>
            <a:r>
              <a:rPr lang="fr-BE" dirty="0"/>
              <a:t>soutien aux projets des partenaires</a:t>
            </a:r>
          </a:p>
          <a:p>
            <a:pPr lvl="1"/>
            <a:r>
              <a:rPr lang="fr-BE" dirty="0"/>
              <a:t>INAMI &gt; </a:t>
            </a:r>
            <a:r>
              <a:rPr lang="fr-BE" dirty="0" err="1"/>
              <a:t>BeSafeShare</a:t>
            </a:r>
            <a:r>
              <a:rPr lang="fr-BE" dirty="0"/>
              <a:t> </a:t>
            </a:r>
            <a:r>
              <a:rPr lang="fr-BE" dirty="0" err="1"/>
              <a:t>Caresets</a:t>
            </a:r>
            <a:r>
              <a:rPr lang="fr-BE" dirty="0"/>
              <a:t>, </a:t>
            </a:r>
            <a:r>
              <a:rPr lang="fr-BE" dirty="0" err="1"/>
              <a:t>Uhmep</a:t>
            </a:r>
            <a:r>
              <a:rPr lang="fr-BE" dirty="0"/>
              <a:t>, PSS, </a:t>
            </a:r>
            <a:r>
              <a:rPr lang="fr-BE" dirty="0" err="1"/>
              <a:t>Telemonitoring</a:t>
            </a:r>
            <a:r>
              <a:rPr lang="fr-BE" dirty="0"/>
              <a:t> Prescription</a:t>
            </a:r>
          </a:p>
          <a:p>
            <a:pPr lvl="1"/>
            <a:r>
              <a:rPr lang="fr-BE" dirty="0"/>
              <a:t>SPF Santé </a:t>
            </a:r>
            <a:r>
              <a:rPr lang="fr-BE" dirty="0" err="1"/>
              <a:t>publiqe</a:t>
            </a:r>
            <a:r>
              <a:rPr lang="fr-BE" dirty="0"/>
              <a:t> &gt; Data </a:t>
            </a:r>
            <a:r>
              <a:rPr lang="fr-BE" dirty="0" err="1"/>
              <a:t>Capabilities</a:t>
            </a:r>
            <a:r>
              <a:rPr lang="fr-BE" dirty="0"/>
              <a:t>, Data Innovations</a:t>
            </a:r>
          </a:p>
          <a:p>
            <a:pPr lvl="1"/>
            <a:r>
              <a:rPr lang="fr-BE" dirty="0" err="1"/>
              <a:t>Sciensano</a:t>
            </a:r>
            <a:r>
              <a:rPr lang="fr-BE" dirty="0"/>
              <a:t> &gt; </a:t>
            </a:r>
            <a:r>
              <a:rPr lang="fr-BE" dirty="0" err="1"/>
              <a:t>Belgian</a:t>
            </a:r>
            <a:r>
              <a:rPr lang="fr-BE" dirty="0"/>
              <a:t> Cancer </a:t>
            </a:r>
            <a:r>
              <a:rPr lang="fr-BE" dirty="0" err="1"/>
              <a:t>Register</a:t>
            </a:r>
            <a:endParaRPr lang="fr-BE" dirty="0"/>
          </a:p>
          <a:p>
            <a:pPr lvl="1"/>
            <a:r>
              <a:rPr lang="fr-BE" dirty="0"/>
              <a:t>Régions&gt; </a:t>
            </a:r>
            <a:r>
              <a:rPr lang="fr-BE" dirty="0" err="1"/>
              <a:t>Alivia</a:t>
            </a:r>
            <a:r>
              <a:rPr lang="fr-BE" dirty="0"/>
              <a:t>, </a:t>
            </a:r>
            <a:r>
              <a:rPr lang="fr-BE" dirty="0" err="1"/>
              <a:t>Vaccinet</a:t>
            </a:r>
            <a:r>
              <a:rPr lang="fr-BE" dirty="0"/>
              <a:t> V2</a:t>
            </a:r>
          </a:p>
          <a:p>
            <a:r>
              <a:rPr lang="fr-BE" dirty="0"/>
              <a:t>gestion du projet DIGIRELAB	</a:t>
            </a:r>
          </a:p>
          <a:p>
            <a:pPr lvl="1"/>
            <a:r>
              <a:rPr lang="fr-BE" dirty="0"/>
              <a:t>homologation des logiciels en médecine générale et suivi des déploiements dans les labos</a:t>
            </a:r>
          </a:p>
          <a:p>
            <a:pPr lvl="1"/>
            <a:r>
              <a:rPr lang="fr-BE" dirty="0"/>
              <a:t>préparation des phases 2 (partage via Hubs) et 3 (requêtes spécifiques en LOINC)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2"/>
          </p:nvPr>
        </p:nvSpPr>
        <p:spPr>
          <a:xfrm>
            <a:off x="839788" y="1758249"/>
            <a:ext cx="10514012" cy="746826"/>
          </a:xfrm>
        </p:spPr>
        <p:txBody>
          <a:bodyPr/>
          <a:lstStyle/>
          <a:p>
            <a:r>
              <a:rPr lang="en-US" dirty="0"/>
              <a:t>2024 (1/2)</a:t>
            </a:r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1679576" y="-838200"/>
            <a:ext cx="75152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5808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3768"/>
            <a:ext cx="10515600" cy="1016920"/>
          </a:xfrm>
        </p:spPr>
        <p:txBody>
          <a:bodyPr/>
          <a:lstStyle/>
          <a:p>
            <a:r>
              <a:rPr lang="nl-BE" dirty="0"/>
              <a:t>Standards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097280" y="2572636"/>
            <a:ext cx="10256519" cy="3604326"/>
          </a:xfrm>
        </p:spPr>
        <p:txBody>
          <a:bodyPr>
            <a:normAutofit/>
          </a:bodyPr>
          <a:lstStyle/>
          <a:p>
            <a:r>
              <a:rPr lang="fr-BE" dirty="0"/>
              <a:t>soutien actif à l’organisation des 2 FHIR-a-thon (+ 250 participants)</a:t>
            </a:r>
          </a:p>
          <a:p>
            <a:r>
              <a:rPr lang="fr-BE" dirty="0"/>
              <a:t>soutien aux travaux liés à EHDS (</a:t>
            </a:r>
            <a:r>
              <a:rPr lang="fr-BE" dirty="0" err="1"/>
              <a:t>European</a:t>
            </a:r>
            <a:r>
              <a:rPr lang="fr-BE" dirty="0"/>
              <a:t> </a:t>
            </a:r>
            <a:r>
              <a:rPr lang="fr-BE" dirty="0" err="1"/>
              <a:t>Health</a:t>
            </a:r>
            <a:r>
              <a:rPr lang="fr-BE" dirty="0"/>
              <a:t> Data </a:t>
            </a:r>
            <a:r>
              <a:rPr lang="fr-BE" dirty="0" err="1"/>
              <a:t>Space</a:t>
            </a:r>
            <a:r>
              <a:rPr lang="fr-BE" dirty="0"/>
              <a:t>) (</a:t>
            </a:r>
            <a:r>
              <a:rPr lang="fr-BE" dirty="0" err="1"/>
              <a:t>Xt</a:t>
            </a:r>
            <a:r>
              <a:rPr lang="fr-BE" dirty="0"/>
              <a:t>-EHR, </a:t>
            </a:r>
            <a:r>
              <a:rPr lang="fr-BE" dirty="0" err="1"/>
              <a:t>TestServer</a:t>
            </a:r>
            <a:r>
              <a:rPr lang="fr-BE" dirty="0"/>
              <a:t>, </a:t>
            </a:r>
            <a:r>
              <a:rPr lang="fr-BE" dirty="0" err="1"/>
              <a:t>eHN</a:t>
            </a:r>
            <a:r>
              <a:rPr lang="fr-BE" dirty="0"/>
              <a:t>)</a:t>
            </a:r>
          </a:p>
          <a:p>
            <a:r>
              <a:rPr lang="fr-BE" dirty="0"/>
              <a:t>soutien aux projets </a:t>
            </a:r>
            <a:r>
              <a:rPr lang="fr-BE" dirty="0" err="1"/>
              <a:t>Kmehr</a:t>
            </a:r>
            <a:r>
              <a:rPr lang="fr-BE" dirty="0"/>
              <a:t> (</a:t>
            </a:r>
            <a:r>
              <a:rPr lang="fr-BE" dirty="0" err="1"/>
              <a:t>Mult-eMediatt</a:t>
            </a:r>
            <a:r>
              <a:rPr lang="fr-BE" dirty="0"/>
              <a:t>)</a:t>
            </a:r>
          </a:p>
          <a:p>
            <a:endParaRPr lang="fr-BE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2"/>
          </p:nvPr>
        </p:nvSpPr>
        <p:spPr>
          <a:xfrm>
            <a:off x="839788" y="1758249"/>
            <a:ext cx="10514012" cy="746826"/>
          </a:xfrm>
        </p:spPr>
        <p:txBody>
          <a:bodyPr/>
          <a:lstStyle/>
          <a:p>
            <a:r>
              <a:rPr lang="en-US" dirty="0"/>
              <a:t>2024 (2/2)</a:t>
            </a:r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1679576" y="-838200"/>
            <a:ext cx="75152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2901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3768"/>
            <a:ext cx="10515600" cy="1016920"/>
          </a:xfrm>
        </p:spPr>
        <p:txBody>
          <a:bodyPr/>
          <a:lstStyle/>
          <a:p>
            <a:r>
              <a:rPr lang="nl-BE" dirty="0"/>
              <a:t>Standards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097280" y="2572636"/>
            <a:ext cx="10256519" cy="3604326"/>
          </a:xfrm>
        </p:spPr>
        <p:txBody>
          <a:bodyPr>
            <a:normAutofit/>
          </a:bodyPr>
          <a:lstStyle/>
          <a:p>
            <a:r>
              <a:rPr lang="fr-BE" dirty="0"/>
              <a:t>continuité du soutien aux projets des partenaires (INAMI, SPF SP, </a:t>
            </a:r>
            <a:r>
              <a:rPr lang="fr-BE" dirty="0" err="1"/>
              <a:t>Sciensano</a:t>
            </a:r>
            <a:r>
              <a:rPr lang="fr-BE" dirty="0"/>
              <a:t>, Régions) + BHIR Basic</a:t>
            </a:r>
          </a:p>
          <a:p>
            <a:r>
              <a:rPr lang="fr-BE" dirty="0"/>
              <a:t>gestion du projet DIGIRELAB:	</a:t>
            </a:r>
          </a:p>
          <a:p>
            <a:pPr lvl="1"/>
            <a:r>
              <a:rPr lang="fr-BE" dirty="0" err="1"/>
              <a:t>incentives</a:t>
            </a:r>
            <a:r>
              <a:rPr lang="fr-BE" dirty="0"/>
              <a:t> pour la finalisation de la phase 1 du côté des labos</a:t>
            </a:r>
          </a:p>
          <a:p>
            <a:pPr lvl="1"/>
            <a:r>
              <a:rPr lang="fr-BE" dirty="0"/>
              <a:t>déploiement des phases 2 (partage via Hubs) et 3 (requêtes spécifiques en LOINC)</a:t>
            </a:r>
          </a:p>
          <a:p>
            <a:r>
              <a:rPr lang="fr-BE" dirty="0"/>
              <a:t>soutien actif à l’organisation des FHIR-a-thon prévus en 2025</a:t>
            </a:r>
          </a:p>
          <a:p>
            <a:r>
              <a:rPr lang="fr-BE" dirty="0"/>
              <a:t>soutien aux travaux liés à EHDS (</a:t>
            </a:r>
            <a:r>
              <a:rPr lang="fr-BE" dirty="0" err="1"/>
              <a:t>Xt</a:t>
            </a:r>
            <a:r>
              <a:rPr lang="fr-BE" dirty="0"/>
              <a:t>-EHR, </a:t>
            </a:r>
            <a:r>
              <a:rPr lang="fr-BE" dirty="0" err="1"/>
              <a:t>TestServer</a:t>
            </a:r>
            <a:r>
              <a:rPr lang="fr-BE" dirty="0"/>
              <a:t>, </a:t>
            </a:r>
            <a:r>
              <a:rPr lang="fr-BE" dirty="0" err="1"/>
              <a:t>eHN</a:t>
            </a:r>
            <a:r>
              <a:rPr lang="fr-BE" dirty="0"/>
              <a:t>)</a:t>
            </a:r>
          </a:p>
          <a:p>
            <a:endParaRPr lang="fr-BE" dirty="0"/>
          </a:p>
          <a:p>
            <a:endParaRPr lang="fr-BE" dirty="0"/>
          </a:p>
          <a:p>
            <a:endParaRPr lang="fr-BE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2"/>
          </p:nvPr>
        </p:nvSpPr>
        <p:spPr>
          <a:xfrm>
            <a:off x="839788" y="1758249"/>
            <a:ext cx="10514012" cy="746826"/>
          </a:xfrm>
        </p:spPr>
        <p:txBody>
          <a:bodyPr/>
          <a:lstStyle/>
          <a:p>
            <a:r>
              <a:rPr lang="en-US" dirty="0"/>
              <a:t>2025 (1/2)</a:t>
            </a:r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1679576" y="-838200"/>
            <a:ext cx="75152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0236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3768"/>
            <a:ext cx="10515600" cy="1016920"/>
          </a:xfrm>
        </p:spPr>
        <p:txBody>
          <a:bodyPr/>
          <a:lstStyle/>
          <a:p>
            <a:r>
              <a:rPr lang="nl-BE" dirty="0"/>
              <a:t>Standards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097280" y="2572636"/>
            <a:ext cx="10256519" cy="3604326"/>
          </a:xfrm>
        </p:spPr>
        <p:txBody>
          <a:bodyPr>
            <a:normAutofit/>
          </a:bodyPr>
          <a:lstStyle/>
          <a:p>
            <a:r>
              <a:rPr lang="fr-BE" dirty="0"/>
              <a:t>industrialisation du </a:t>
            </a:r>
            <a:r>
              <a:rPr lang="fr-BE" dirty="0" err="1"/>
              <a:t>TestServer</a:t>
            </a:r>
            <a:r>
              <a:rPr lang="fr-BE" dirty="0"/>
              <a:t>, pour soutenir</a:t>
            </a:r>
          </a:p>
          <a:p>
            <a:pPr lvl="1"/>
            <a:r>
              <a:rPr lang="fr-BE" dirty="0"/>
              <a:t>l’INAMI (Software Registration)</a:t>
            </a:r>
          </a:p>
          <a:p>
            <a:pPr lvl="1"/>
            <a:r>
              <a:rPr lang="fr-BE" dirty="0"/>
              <a:t>la Commission Européenne (homologations vs EHDS)</a:t>
            </a:r>
          </a:p>
          <a:p>
            <a:r>
              <a:rPr lang="fr-FR" dirty="0"/>
              <a:t>soutien au déploiement de </a:t>
            </a:r>
            <a:r>
              <a:rPr lang="fr-FR" dirty="0" err="1"/>
              <a:t>Snomed</a:t>
            </a:r>
            <a:r>
              <a:rPr lang="fr-FR" dirty="0"/>
              <a:t>-CT (SPF Santé publique)</a:t>
            </a:r>
          </a:p>
          <a:p>
            <a:pPr lvl="1"/>
            <a:r>
              <a:rPr lang="fr-FR" dirty="0"/>
              <a:t>création d’un ‘serveur de terminologie’ sous forme d’un Docker facilement déployable par les fournisseurs de logiciels</a:t>
            </a:r>
          </a:p>
          <a:p>
            <a:pPr lvl="1"/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2"/>
          </p:nvPr>
        </p:nvSpPr>
        <p:spPr>
          <a:xfrm>
            <a:off x="839788" y="1758249"/>
            <a:ext cx="10514012" cy="746826"/>
          </a:xfrm>
        </p:spPr>
        <p:txBody>
          <a:bodyPr/>
          <a:lstStyle/>
          <a:p>
            <a:r>
              <a:rPr lang="en-US" dirty="0"/>
              <a:t>2025 (2/2)</a:t>
            </a:r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1679576" y="-838200"/>
            <a:ext cx="75152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1125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CoBRHA</a:t>
            </a:r>
            <a:r>
              <a:rPr lang="nl-BE" dirty="0"/>
              <a:t>+ 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mise </a:t>
            </a:r>
            <a:r>
              <a:rPr lang="en-US" dirty="0" err="1"/>
              <a:t>en</a:t>
            </a:r>
            <a:r>
              <a:rPr lang="en-US" dirty="0"/>
              <a:t> place des </a:t>
            </a:r>
            <a:r>
              <a:rPr lang="en-US" dirty="0" err="1"/>
              <a:t>environnements</a:t>
            </a:r>
            <a:r>
              <a:rPr lang="en-US" dirty="0"/>
              <a:t> </a:t>
            </a:r>
            <a:r>
              <a:rPr lang="en-US" dirty="0" err="1"/>
              <a:t>d’acceptation</a:t>
            </a:r>
            <a:r>
              <a:rPr lang="en-US" dirty="0"/>
              <a:t> et de production </a:t>
            </a:r>
            <a:r>
              <a:rPr lang="en-US" dirty="0" err="1"/>
              <a:t>cachée</a:t>
            </a:r>
            <a:endParaRPr lang="en-US" dirty="0"/>
          </a:p>
          <a:p>
            <a:r>
              <a:rPr lang="en-US" dirty="0"/>
              <a:t>tests </a:t>
            </a:r>
            <a:r>
              <a:rPr lang="en-US" dirty="0" err="1"/>
              <a:t>d’intégration</a:t>
            </a:r>
            <a:r>
              <a:rPr lang="en-US" dirty="0"/>
              <a:t> des données dans </a:t>
            </a:r>
            <a:r>
              <a:rPr lang="en-US" dirty="0" err="1"/>
              <a:t>CoBHRA</a:t>
            </a:r>
            <a:r>
              <a:rPr lang="en-US" dirty="0"/>
              <a:t>+ </a:t>
            </a:r>
            <a:r>
              <a:rPr lang="en-US" dirty="0" err="1"/>
              <a:t>depuis</a:t>
            </a:r>
            <a:r>
              <a:rPr lang="en-US" dirty="0"/>
              <a:t> les sources </a:t>
            </a:r>
            <a:r>
              <a:rPr lang="en-US" dirty="0" err="1"/>
              <a:t>authentiques</a:t>
            </a:r>
            <a:endParaRPr lang="en-US" dirty="0"/>
          </a:p>
          <a:p>
            <a:r>
              <a:rPr lang="en-US" dirty="0" err="1"/>
              <a:t>alignement</a:t>
            </a:r>
            <a:r>
              <a:rPr lang="en-US" dirty="0"/>
              <a:t> et corrections des injections de </a:t>
            </a:r>
            <a:r>
              <a:rPr lang="en-US" dirty="0" err="1"/>
              <a:t>données</a:t>
            </a:r>
            <a:endParaRPr lang="en-US" dirty="0"/>
          </a:p>
          <a:p>
            <a:endParaRPr lang="en-US" dirty="0"/>
          </a:p>
          <a:p>
            <a:endParaRPr lang="nl-BE" dirty="0"/>
          </a:p>
          <a:p>
            <a:pPr lvl="2"/>
            <a:endParaRPr lang="fr-BE" dirty="0"/>
          </a:p>
          <a:p>
            <a:endParaRPr lang="fr-BE" dirty="0"/>
          </a:p>
          <a:p>
            <a:endParaRPr lang="fr-BE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dirty="0"/>
              <a:t>2024</a:t>
            </a:r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1679575" y="-876300"/>
            <a:ext cx="75152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524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 err="1">
                <a:solidFill>
                  <a:srgbClr val="087670"/>
                </a:solidFill>
              </a:rPr>
              <a:t>eHealth</a:t>
            </a:r>
            <a:r>
              <a:rPr lang="en-US" dirty="0" err="1"/>
              <a:t>Box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506B763-DD14-4394-B383-EDF9EA6032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2021 </a:t>
            </a:r>
          </a:p>
          <a:p>
            <a:pPr lvl="1"/>
            <a:r>
              <a:rPr lang="en-US" dirty="0"/>
              <a:t>&gt; 214.371.720 messages </a:t>
            </a:r>
            <a:r>
              <a:rPr lang="en-US" dirty="0" err="1"/>
              <a:t>envoyés</a:t>
            </a:r>
            <a:r>
              <a:rPr lang="en-US" dirty="0"/>
              <a:t> (SOAP)</a:t>
            </a:r>
          </a:p>
          <a:p>
            <a:pPr lvl="1"/>
            <a:r>
              <a:rPr lang="en-US" dirty="0"/>
              <a:t>&gt; 5.750 messages </a:t>
            </a:r>
            <a:r>
              <a:rPr lang="en-US" dirty="0" err="1"/>
              <a:t>envoyés</a:t>
            </a:r>
            <a:r>
              <a:rPr lang="en-US" dirty="0"/>
              <a:t> (REST)</a:t>
            </a:r>
          </a:p>
          <a:p>
            <a:r>
              <a:rPr lang="en-US" dirty="0"/>
              <a:t>2022 </a:t>
            </a:r>
          </a:p>
          <a:p>
            <a:pPr lvl="1"/>
            <a:r>
              <a:rPr lang="en-US" dirty="0"/>
              <a:t>&gt; 171.044.364 messages </a:t>
            </a:r>
            <a:r>
              <a:rPr lang="en-US" dirty="0" err="1"/>
              <a:t>envoyés</a:t>
            </a:r>
            <a:r>
              <a:rPr lang="en-US" dirty="0"/>
              <a:t> (SOAP)</a:t>
            </a:r>
          </a:p>
          <a:p>
            <a:pPr lvl="1"/>
            <a:r>
              <a:rPr lang="en-US" dirty="0"/>
              <a:t>&gt; 13.005 messages </a:t>
            </a:r>
            <a:r>
              <a:rPr lang="en-US" dirty="0" err="1"/>
              <a:t>envoyés</a:t>
            </a:r>
            <a:r>
              <a:rPr lang="en-US" dirty="0"/>
              <a:t> (REST)</a:t>
            </a:r>
          </a:p>
          <a:p>
            <a:r>
              <a:rPr lang="en-US" dirty="0"/>
              <a:t>2023 </a:t>
            </a:r>
          </a:p>
          <a:p>
            <a:pPr lvl="1"/>
            <a:r>
              <a:rPr lang="en-US" dirty="0"/>
              <a:t>&gt; 141.831.881 messages </a:t>
            </a:r>
            <a:r>
              <a:rPr lang="en-US" dirty="0" err="1"/>
              <a:t>envoyés</a:t>
            </a:r>
            <a:r>
              <a:rPr lang="en-US" dirty="0"/>
              <a:t> (SOAP)</a:t>
            </a:r>
          </a:p>
          <a:p>
            <a:pPr lvl="1"/>
            <a:r>
              <a:rPr lang="en-US" dirty="0"/>
              <a:t>&gt; 47.202 messages </a:t>
            </a:r>
            <a:r>
              <a:rPr lang="en-US" dirty="0" err="1"/>
              <a:t>envoyés</a:t>
            </a:r>
            <a:r>
              <a:rPr lang="en-US" dirty="0"/>
              <a:t> (REST)</a:t>
            </a:r>
          </a:p>
          <a:p>
            <a:r>
              <a:rPr lang="en-US" dirty="0">
                <a:solidFill>
                  <a:srgbClr val="087670"/>
                </a:solidFill>
              </a:rPr>
              <a:t>2024 </a:t>
            </a:r>
          </a:p>
          <a:p>
            <a:pPr lvl="1"/>
            <a:r>
              <a:rPr lang="en-US" dirty="0">
                <a:solidFill>
                  <a:srgbClr val="087670"/>
                </a:solidFill>
              </a:rPr>
              <a:t>&gt; 120.325.400 messages </a:t>
            </a:r>
            <a:r>
              <a:rPr lang="en-US" dirty="0" err="1">
                <a:solidFill>
                  <a:srgbClr val="087670"/>
                </a:solidFill>
              </a:rPr>
              <a:t>envoyés</a:t>
            </a:r>
            <a:r>
              <a:rPr lang="en-US" dirty="0">
                <a:solidFill>
                  <a:srgbClr val="087670"/>
                </a:solidFill>
              </a:rPr>
              <a:t> (SOAP)</a:t>
            </a:r>
          </a:p>
          <a:p>
            <a:pPr lvl="1"/>
            <a:r>
              <a:rPr lang="en-US" dirty="0">
                <a:solidFill>
                  <a:srgbClr val="087670"/>
                </a:solidFill>
              </a:rPr>
              <a:t>&gt; 483.443  </a:t>
            </a:r>
            <a:r>
              <a:rPr lang="en-US" dirty="0"/>
              <a:t>messages </a:t>
            </a:r>
            <a:r>
              <a:rPr lang="en-US" dirty="0" err="1"/>
              <a:t>envoyés</a:t>
            </a:r>
            <a:r>
              <a:rPr lang="en-US" dirty="0"/>
              <a:t> (REST)</a:t>
            </a:r>
          </a:p>
          <a:p>
            <a:endParaRPr lang="en-US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F594AE22-9F6A-4B27-80D1-AA505A3C127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30618093"/>
              </p:ext>
            </p:extLst>
          </p:nvPr>
        </p:nvGraphicFramePr>
        <p:xfrm>
          <a:off x="839788" y="2505075"/>
          <a:ext cx="5157787" cy="368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815981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CoBRHA</a:t>
            </a:r>
            <a:r>
              <a:rPr lang="nl-BE" dirty="0"/>
              <a:t>+ 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finalisation</a:t>
            </a:r>
            <a:r>
              <a:rPr lang="en-US" dirty="0"/>
              <a:t> du planning de </a:t>
            </a:r>
            <a:r>
              <a:rPr lang="en-US" dirty="0" err="1"/>
              <a:t>déploiement</a:t>
            </a:r>
            <a:r>
              <a:rPr lang="en-US" dirty="0"/>
              <a:t> 2025, par public-</a:t>
            </a:r>
            <a:r>
              <a:rPr lang="en-US" dirty="0" err="1"/>
              <a:t>cibles</a:t>
            </a:r>
            <a:endParaRPr lang="en-US" dirty="0"/>
          </a:p>
          <a:p>
            <a:r>
              <a:rPr lang="en-US" dirty="0"/>
              <a:t>plan de communication pour les </a:t>
            </a:r>
            <a:r>
              <a:rPr lang="en-US" dirty="0" err="1"/>
              <a:t>utilisateurs</a:t>
            </a:r>
            <a:r>
              <a:rPr lang="en-US" dirty="0"/>
              <a:t>, </a:t>
            </a:r>
            <a:r>
              <a:rPr lang="en-US" dirty="0" err="1"/>
              <a:t>prestataires</a:t>
            </a:r>
            <a:r>
              <a:rPr lang="en-US" dirty="0"/>
              <a:t> et </a:t>
            </a:r>
            <a:r>
              <a:rPr lang="en-US" dirty="0" err="1"/>
              <a:t>partenaires</a:t>
            </a:r>
            <a:endParaRPr lang="en-US" dirty="0"/>
          </a:p>
          <a:p>
            <a:r>
              <a:rPr lang="en-US" dirty="0" err="1"/>
              <a:t>vérification</a:t>
            </a:r>
            <a:r>
              <a:rPr lang="en-US" dirty="0"/>
              <a:t> de la </a:t>
            </a:r>
            <a:r>
              <a:rPr lang="en-US" dirty="0" err="1"/>
              <a:t>qualité</a:t>
            </a:r>
            <a:r>
              <a:rPr lang="en-US" dirty="0"/>
              <a:t> et de la </a:t>
            </a:r>
            <a:r>
              <a:rPr lang="en-US" dirty="0" err="1"/>
              <a:t>compatibilité</a:t>
            </a:r>
            <a:r>
              <a:rPr lang="en-US" dirty="0"/>
              <a:t> des snapshots </a:t>
            </a:r>
            <a:r>
              <a:rPr lang="en-US" dirty="0" err="1"/>
              <a:t>avant</a:t>
            </a:r>
            <a:r>
              <a:rPr lang="en-US" dirty="0"/>
              <a:t> la migration</a:t>
            </a:r>
          </a:p>
          <a:p>
            <a:r>
              <a:rPr lang="en-US" dirty="0"/>
              <a:t>mise </a:t>
            </a:r>
            <a:r>
              <a:rPr lang="en-US" dirty="0" err="1"/>
              <a:t>en</a:t>
            </a:r>
            <a:r>
              <a:rPr lang="en-US" dirty="0"/>
              <a:t> production entre Q2 2025 et Q1 2026 </a:t>
            </a:r>
          </a:p>
          <a:p>
            <a:endParaRPr lang="nl-BE" dirty="0"/>
          </a:p>
          <a:p>
            <a:pPr lvl="2"/>
            <a:endParaRPr lang="fr-BE" dirty="0"/>
          </a:p>
          <a:p>
            <a:endParaRPr lang="fr-BE" dirty="0"/>
          </a:p>
          <a:p>
            <a:endParaRPr lang="fr-BE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dirty="0"/>
              <a:t>2025</a:t>
            </a:r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1679576" y="-838200"/>
            <a:ext cx="75152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8344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Elektronisch voorschrift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/>
              <a:t>implementatie toegangsmodaliteiten voor raadpleging door voorschrijvers van niet-eigen voorschriften</a:t>
            </a:r>
          </a:p>
          <a:p>
            <a:endParaRPr lang="nl-BE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dirty="0"/>
              <a:t>2024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2" t="4450" r="37789" b="151"/>
          <a:stretch/>
        </p:blipFill>
        <p:spPr/>
      </p:pic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3" y="228600"/>
            <a:ext cx="5636419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3017658" y="5298672"/>
            <a:ext cx="6172200" cy="14041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848144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3768"/>
            <a:ext cx="10515600" cy="1016920"/>
          </a:xfrm>
        </p:spPr>
        <p:txBody>
          <a:bodyPr/>
          <a:lstStyle/>
          <a:p>
            <a:r>
              <a:rPr lang="nl-BE" dirty="0"/>
              <a:t>Elektronisch voorschrift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097280" y="2572636"/>
            <a:ext cx="10256519" cy="3604326"/>
          </a:xfrm>
        </p:spPr>
        <p:txBody>
          <a:bodyPr>
            <a:normAutofit/>
          </a:bodyPr>
          <a:lstStyle/>
          <a:p>
            <a:r>
              <a:rPr lang="nl-BE" dirty="0"/>
              <a:t>uitbreiding </a:t>
            </a:r>
            <a:r>
              <a:rPr lang="nl-BE" dirty="0" err="1"/>
              <a:t>Recip</a:t>
            </a:r>
            <a:r>
              <a:rPr lang="nl-BE" dirty="0"/>
              <a:t>-e </a:t>
            </a:r>
            <a:r>
              <a:rPr lang="nl-BE" dirty="0" err="1"/>
              <a:t>prescriber</a:t>
            </a:r>
            <a:r>
              <a:rPr lang="nl-BE" dirty="0"/>
              <a:t> </a:t>
            </a:r>
            <a:r>
              <a:rPr lang="nl-BE" dirty="0" err="1"/>
              <a:t>webservice</a:t>
            </a:r>
            <a:endParaRPr lang="nl-BE" dirty="0"/>
          </a:p>
          <a:p>
            <a:pPr lvl="1"/>
            <a:r>
              <a:rPr lang="nl-BE" dirty="0"/>
              <a:t>raadpleging  van lijst niet-eigen voorschriften door de doelgroep vroedvrouwen</a:t>
            </a:r>
          </a:p>
          <a:p>
            <a:pPr lvl="2"/>
            <a:r>
              <a:rPr lang="nl-NL" dirty="0"/>
              <a:t>vroedvrouwen kunnen dankzij de consultatie van voorschriften van andere vroedvrouwen de situatie waarin zij de zorg uitoefenen beter inschatten.</a:t>
            </a:r>
            <a:endParaRPr lang="nl-BE" dirty="0"/>
          </a:p>
          <a:p>
            <a:pPr lvl="1"/>
            <a:r>
              <a:rPr lang="nl-BE" dirty="0"/>
              <a:t>raadpleging van lijst niet-eigen voorschriften door de doelgroep tandartsen</a:t>
            </a:r>
            <a:endParaRPr lang="nl-NL" dirty="0"/>
          </a:p>
          <a:p>
            <a:pPr lvl="2"/>
            <a:r>
              <a:rPr lang="nl-NL" dirty="0"/>
              <a:t>analoog voor tandartsen</a:t>
            </a:r>
          </a:p>
          <a:p>
            <a:pPr lvl="1"/>
            <a:r>
              <a:rPr lang="nl-BE" dirty="0">
                <a:solidFill>
                  <a:srgbClr val="087670"/>
                </a:solidFill>
              </a:rPr>
              <a:t>eHealth</a:t>
            </a:r>
            <a:r>
              <a:rPr lang="nl-BE" dirty="0"/>
              <a:t>:  toegelaten lezers KGSS </a:t>
            </a:r>
          </a:p>
          <a:p>
            <a:pPr lvl="1"/>
            <a:r>
              <a:rPr lang="nl-NL" dirty="0"/>
              <a:t>volgens de geldende </a:t>
            </a:r>
            <a:r>
              <a:rPr lang="nl-NL" dirty="0">
                <a:solidFill>
                  <a:srgbClr val="087670"/>
                </a:solidFill>
              </a:rPr>
              <a:t>eHealth</a:t>
            </a:r>
            <a:r>
              <a:rPr lang="nl-NL" dirty="0"/>
              <a:t> toegangsmatrix binnen de eigen beroepsgroep</a:t>
            </a:r>
            <a:endParaRPr lang="nl-BE" dirty="0"/>
          </a:p>
          <a:p>
            <a:r>
              <a:rPr lang="nl-NL" dirty="0"/>
              <a:t>business functionaliteiten via FHIR omzetting &gt;  2026</a:t>
            </a:r>
            <a:endParaRPr lang="nl-BE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2"/>
          </p:nvPr>
        </p:nvSpPr>
        <p:spPr>
          <a:xfrm>
            <a:off x="839788" y="1758249"/>
            <a:ext cx="10514012" cy="746826"/>
          </a:xfrm>
        </p:spPr>
        <p:txBody>
          <a:bodyPr/>
          <a:lstStyle/>
          <a:p>
            <a:r>
              <a:rPr lang="en-US" dirty="0"/>
              <a:t>2025</a:t>
            </a:r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3" y="228600"/>
            <a:ext cx="5636419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026846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2CF31-ECE4-453A-88BF-FA2EFCDB3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68"/>
            <a:ext cx="10515600" cy="1016920"/>
          </a:xfrm>
        </p:spPr>
        <p:txBody>
          <a:bodyPr/>
          <a:lstStyle/>
          <a:p>
            <a:r>
              <a:rPr lang="en-US" dirty="0"/>
              <a:t>UHMEP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46CA6-19B1-41FA-B9DE-DAEAB355B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572636"/>
            <a:ext cx="10256519" cy="360432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Unaddressed </a:t>
            </a:r>
            <a:r>
              <a:rPr lang="en-GB" dirty="0"/>
              <a:t>Health Message Exchange Platform - </a:t>
            </a:r>
            <a:r>
              <a:rPr lang="en-US" dirty="0"/>
              <a:t>Prescription de renvoi numérique</a:t>
            </a:r>
            <a:endParaRPr lang="fr-FR" dirty="0"/>
          </a:p>
          <a:p>
            <a:r>
              <a:rPr lang="fr-FR" dirty="0"/>
              <a:t>plate-forme de stockage et de partage des prescription de renvoi et des prescriptions médicales entre les professionnels de la santé et les patients via la numérisation des documents</a:t>
            </a:r>
            <a:endParaRPr lang="en-GB" dirty="0"/>
          </a:p>
          <a:p>
            <a:r>
              <a:rPr lang="fr-FR" dirty="0"/>
              <a:t>base de données qui comprend les prescriptions (renvoi et médicales) pour tous les citoyens belges, à l'exception de celles qui sont créées en interne dans les hôpitaux</a:t>
            </a:r>
            <a:endParaRPr lang="en-BE" dirty="0"/>
          </a:p>
          <a:p>
            <a:r>
              <a:rPr lang="fr-FR" dirty="0"/>
              <a:t>service REST qui permet aux utilisateurs d'accéder à ces informations mais actuellement limité aux </a:t>
            </a:r>
            <a:endParaRPr lang="en-BE" dirty="0"/>
          </a:p>
          <a:p>
            <a:pPr lvl="1"/>
            <a:r>
              <a:rPr lang="en-GB" dirty="0" err="1"/>
              <a:t>médecins</a:t>
            </a:r>
            <a:endParaRPr lang="en-BE" dirty="0"/>
          </a:p>
          <a:p>
            <a:pPr lvl="1"/>
            <a:r>
              <a:rPr lang="en-GB" dirty="0" err="1"/>
              <a:t>infirmiers</a:t>
            </a:r>
            <a:endParaRPr lang="en-BE" dirty="0"/>
          </a:p>
          <a:p>
            <a:pPr lvl="1"/>
            <a:r>
              <a:rPr lang="en-GB" dirty="0"/>
              <a:t>sages-femmes</a:t>
            </a:r>
            <a:endParaRPr lang="en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62D17A-FBAD-4DAB-B448-8A0F4F60D36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9788" y="1758249"/>
            <a:ext cx="10514012" cy="746826"/>
          </a:xfrm>
        </p:spPr>
        <p:txBody>
          <a:bodyPr/>
          <a:lstStyle/>
          <a:p>
            <a:r>
              <a:rPr lang="en-US" dirty="0"/>
              <a:t>2024 (1/2)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2724058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2CF31-ECE4-453A-88BF-FA2EFCDB3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68"/>
            <a:ext cx="10515600" cy="1016920"/>
          </a:xfrm>
        </p:spPr>
        <p:txBody>
          <a:bodyPr/>
          <a:lstStyle/>
          <a:p>
            <a:r>
              <a:rPr lang="en-US" dirty="0"/>
              <a:t>UHMEP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46CA6-19B1-41FA-B9DE-DAEAB355B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572636"/>
            <a:ext cx="10256519" cy="3604326"/>
          </a:xfrm>
        </p:spPr>
        <p:txBody>
          <a:bodyPr>
            <a:normAutofit/>
          </a:bodyPr>
          <a:lstStyle/>
          <a:p>
            <a:r>
              <a:rPr lang="fr-FR" dirty="0"/>
              <a:t>développement et publication de versions pour la prescription de renvoi numérique pour les soins infirmiers à domicile</a:t>
            </a:r>
          </a:p>
          <a:p>
            <a:r>
              <a:rPr lang="fr-FR" dirty="0"/>
              <a:t>FHIR-A-THON &gt; les intégrateurs de logiciels ont mis en œuvre avec succès l’API web ou les composants web</a:t>
            </a:r>
          </a:p>
          <a:p>
            <a:r>
              <a:rPr lang="fr-FR" dirty="0"/>
              <a:t>FHIR</a:t>
            </a:r>
          </a:p>
          <a:p>
            <a:pPr lvl="1"/>
            <a:r>
              <a:rPr lang="fr-FR" dirty="0"/>
              <a:t>définition et communication des 6 premiers profils </a:t>
            </a:r>
          </a:p>
          <a:p>
            <a:pPr lvl="1"/>
            <a:r>
              <a:rPr lang="fr-FR" dirty="0"/>
              <a:t>serveur de test FHIR : développement des premiers cas de test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62D17A-FBAD-4DAB-B448-8A0F4F60D36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9788" y="1758249"/>
            <a:ext cx="10514012" cy="746826"/>
          </a:xfrm>
        </p:spPr>
        <p:txBody>
          <a:bodyPr/>
          <a:lstStyle/>
          <a:p>
            <a:r>
              <a:rPr lang="en-US" dirty="0"/>
              <a:t>2024 (2/2)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4374477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2CF31-ECE4-453A-88BF-FA2EFCDB3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UHMEP</a:t>
            </a:r>
            <a:endParaRPr lang="en-BE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D3C06AB-33A3-46FB-816C-83298012D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développement et publication de prescriptions de renvoi en</a:t>
            </a:r>
          </a:p>
          <a:p>
            <a:pPr lvl="1"/>
            <a:r>
              <a:rPr lang="fr-FR" dirty="0"/>
              <a:t>radiologie, équipée de PSS </a:t>
            </a:r>
            <a:r>
              <a:rPr lang="fr-FR" dirty="0" err="1"/>
              <a:t>Radiology</a:t>
            </a:r>
            <a:r>
              <a:rPr lang="fr-FR" dirty="0"/>
              <a:t> (Prescription </a:t>
            </a:r>
            <a:r>
              <a:rPr lang="fr-FR" dirty="0" err="1"/>
              <a:t>Search</a:t>
            </a:r>
            <a:r>
              <a:rPr lang="fr-FR" dirty="0"/>
              <a:t> Support = outil d'aide à la décision pour les prescriptions)</a:t>
            </a:r>
          </a:p>
          <a:p>
            <a:pPr lvl="1"/>
            <a:r>
              <a:rPr lang="fr-FR" dirty="0"/>
              <a:t>kinésithérapie</a:t>
            </a:r>
          </a:p>
          <a:p>
            <a:pPr lvl="1"/>
            <a:r>
              <a:rPr lang="fr-FR" dirty="0"/>
              <a:t>technologie orthopédique en bandagisterie</a:t>
            </a:r>
          </a:p>
          <a:p>
            <a:pPr lvl="1"/>
            <a:r>
              <a:rPr lang="fr-FR" dirty="0"/>
              <a:t>audiologie</a:t>
            </a:r>
          </a:p>
          <a:p>
            <a:pPr lvl="1"/>
            <a:r>
              <a:rPr lang="fr-FR" dirty="0"/>
              <a:t>technique orthopédiste en </a:t>
            </a:r>
            <a:r>
              <a:rPr lang="nl-BE" dirty="0"/>
              <a:t>prothésiologie </a:t>
            </a:r>
            <a:endParaRPr lang="fr-FR" dirty="0"/>
          </a:p>
          <a:p>
            <a:r>
              <a:rPr lang="fr-FR" dirty="0"/>
              <a:t>publication des codes SNOMED CT </a:t>
            </a:r>
          </a:p>
          <a:p>
            <a:r>
              <a:rPr lang="fr-FR" dirty="0"/>
              <a:t>publication de nouveaux profils FHIR</a:t>
            </a:r>
          </a:p>
          <a:p>
            <a:r>
              <a:rPr lang="fr-FR" dirty="0"/>
              <a:t>serveur de test FHIR &gt; publication de nouveaux cas de test </a:t>
            </a:r>
          </a:p>
          <a:p>
            <a:endParaRPr lang="en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62D17A-FBAD-4DAB-B448-8A0F4F60D36A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dirty="0"/>
              <a:t>2025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586045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B4523-4D24-43B2-8C3A-53254C17C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68"/>
            <a:ext cx="10515600" cy="1016920"/>
          </a:xfrm>
        </p:spPr>
        <p:txBody>
          <a:bodyPr/>
          <a:lstStyle/>
          <a:p>
            <a:r>
              <a:rPr lang="en-US" dirty="0"/>
              <a:t>MyGOV.be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3FAD9-B759-4744-8730-738454971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572636"/>
            <a:ext cx="10256519" cy="3604326"/>
          </a:xfrm>
        </p:spPr>
        <p:txBody>
          <a:bodyPr>
            <a:normAutofit/>
          </a:bodyPr>
          <a:lstStyle/>
          <a:p>
            <a:r>
              <a:rPr lang="fr-FR" dirty="0"/>
              <a:t>outil administratif universel, accessible, simple, sécurisé et respectueux de la vie privée </a:t>
            </a:r>
            <a:endParaRPr lang="en-BE" dirty="0"/>
          </a:p>
          <a:p>
            <a:r>
              <a:rPr lang="en-BE" dirty="0"/>
              <a:t>fonctionnalités</a:t>
            </a:r>
          </a:p>
          <a:p>
            <a:pPr lvl="1"/>
            <a:r>
              <a:rPr lang="fr-FR" dirty="0"/>
              <a:t>authentification de l'identité (numérique) sur base de la source authentique Registre national </a:t>
            </a:r>
          </a:p>
          <a:p>
            <a:pPr lvl="1"/>
            <a:r>
              <a:rPr lang="fr-FR" dirty="0"/>
              <a:t>possibilité de charger et d'enregistrer des justificatifs numériques pour une vérification hors ligne</a:t>
            </a:r>
          </a:p>
          <a:p>
            <a:pPr lvl="1"/>
            <a:r>
              <a:rPr lang="fr-FR" dirty="0"/>
              <a:t>lecture des informations au moyen d'un code QR signé avec mise à disposition aussi en format PDF</a:t>
            </a:r>
          </a:p>
          <a:p>
            <a:endParaRPr lang="fr-FR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74BA93-ACEA-4401-A374-4ED2F7A834A9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9788" y="1758249"/>
            <a:ext cx="10514012" cy="746826"/>
          </a:xfrm>
        </p:spPr>
        <p:txBody>
          <a:bodyPr/>
          <a:lstStyle/>
          <a:p>
            <a:r>
              <a:rPr lang="en-US" dirty="0"/>
              <a:t>P</a:t>
            </a:r>
            <a:r>
              <a:rPr lang="fr-FR" dirty="0" err="1"/>
              <a:t>ortefeuille</a:t>
            </a:r>
            <a:r>
              <a:rPr lang="fr-FR" dirty="0"/>
              <a:t> </a:t>
            </a:r>
            <a:r>
              <a:rPr lang="en-BE" dirty="0" err="1"/>
              <a:t>d’identité</a:t>
            </a:r>
            <a:r>
              <a:rPr lang="en-BE" dirty="0"/>
              <a:t> </a:t>
            </a:r>
            <a:r>
              <a:rPr lang="fr-FR" dirty="0"/>
              <a:t>digital</a:t>
            </a:r>
            <a:r>
              <a:rPr lang="en-BE" dirty="0"/>
              <a:t> </a:t>
            </a:r>
            <a:r>
              <a:rPr lang="en-BE" dirty="0" err="1"/>
              <a:t>belge</a:t>
            </a:r>
            <a:r>
              <a:rPr lang="en-US" dirty="0"/>
              <a:t> (1/2)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097862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B4523-4D24-43B2-8C3A-53254C17C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68"/>
            <a:ext cx="10515600" cy="1016920"/>
          </a:xfrm>
        </p:spPr>
        <p:txBody>
          <a:bodyPr/>
          <a:lstStyle/>
          <a:p>
            <a:r>
              <a:rPr lang="en-US" dirty="0"/>
              <a:t>MyGOV.be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3FAD9-B759-4744-8730-738454971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572636"/>
            <a:ext cx="10256519" cy="3604326"/>
          </a:xfrm>
        </p:spPr>
        <p:txBody>
          <a:bodyPr>
            <a:normAutofit/>
          </a:bodyPr>
          <a:lstStyle/>
          <a:p>
            <a:r>
              <a:rPr lang="fr-FR" dirty="0"/>
              <a:t>application </a:t>
            </a:r>
            <a:r>
              <a:rPr lang="fr-FR" dirty="0">
                <a:hlinkClick r:id="rId2"/>
              </a:rPr>
              <a:t>MyGov.be</a:t>
            </a:r>
            <a:r>
              <a:rPr lang="fr-FR" dirty="0"/>
              <a:t> pour les citoyens dans laquelle ils trouvent dans la partie </a:t>
            </a:r>
            <a:r>
              <a:rPr lang="fr-FR" dirty="0">
                <a:hlinkClick r:id="rId3"/>
              </a:rPr>
              <a:t>Documents</a:t>
            </a:r>
            <a:endParaRPr lang="fr-FR" dirty="0"/>
          </a:p>
          <a:p>
            <a:pPr lvl="1"/>
            <a:r>
              <a:rPr lang="fr-FR" dirty="0"/>
              <a:t>certificats de vaccination COVID</a:t>
            </a:r>
          </a:p>
          <a:p>
            <a:pPr lvl="1"/>
            <a:r>
              <a:rPr lang="fr-FR" dirty="0"/>
              <a:t>données de permis de conduire </a:t>
            </a:r>
          </a:p>
          <a:p>
            <a:pPr lvl="1"/>
            <a:r>
              <a:rPr lang="fr-FR" dirty="0"/>
              <a:t>données de certificat(s) d'immatriculation</a:t>
            </a:r>
          </a:p>
          <a:p>
            <a:pPr lvl="1"/>
            <a:r>
              <a:rPr lang="fr-FR" dirty="0"/>
              <a:t>données de carte d'identité</a:t>
            </a:r>
          </a:p>
          <a:p>
            <a:pPr lvl="1"/>
            <a:r>
              <a:rPr lang="fr-FR" dirty="0"/>
              <a:t>la carte isi+</a:t>
            </a:r>
          </a:p>
          <a:p>
            <a:pPr lvl="1"/>
            <a:r>
              <a:rPr lang="fr-FR" dirty="0"/>
              <a:t>extrait de l'acte de naissance et mariage</a:t>
            </a:r>
          </a:p>
          <a:p>
            <a:pPr lvl="1"/>
            <a:r>
              <a:rPr lang="fr-FR" dirty="0"/>
              <a:t>statuts sociaux (</a:t>
            </a:r>
            <a:r>
              <a:rPr lang="fr-FR" dirty="0" err="1"/>
              <a:t>MyBenefits</a:t>
            </a:r>
            <a:r>
              <a:rPr lang="fr-FR" dirty="0"/>
              <a:t>)</a:t>
            </a:r>
          </a:p>
          <a:p>
            <a:endParaRPr lang="fr-FR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74BA93-ACEA-4401-A374-4ED2F7A834A9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9788" y="1758249"/>
            <a:ext cx="10514012" cy="746826"/>
          </a:xfrm>
        </p:spPr>
        <p:txBody>
          <a:bodyPr/>
          <a:lstStyle/>
          <a:p>
            <a:r>
              <a:rPr lang="en-US" dirty="0"/>
              <a:t>P</a:t>
            </a:r>
            <a:r>
              <a:rPr lang="fr-FR" dirty="0" err="1"/>
              <a:t>ortefeuille</a:t>
            </a:r>
            <a:r>
              <a:rPr lang="fr-FR" dirty="0"/>
              <a:t> </a:t>
            </a:r>
            <a:r>
              <a:rPr lang="en-BE" dirty="0" err="1"/>
              <a:t>d’identité</a:t>
            </a:r>
            <a:r>
              <a:rPr lang="en-BE" dirty="0"/>
              <a:t> </a:t>
            </a:r>
            <a:r>
              <a:rPr lang="fr-FR" dirty="0"/>
              <a:t>digital</a:t>
            </a:r>
            <a:r>
              <a:rPr lang="en-BE" dirty="0"/>
              <a:t> </a:t>
            </a:r>
            <a:r>
              <a:rPr lang="en-BE" dirty="0" err="1"/>
              <a:t>belge</a:t>
            </a:r>
            <a:r>
              <a:rPr lang="en-US" dirty="0"/>
              <a:t> (2/2)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1402404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2" b="8702"/>
          <a:stretch>
            <a:fillRect/>
          </a:stretch>
        </p:blipFill>
        <p:spPr/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CFF59B-D9C8-45D0-B9FB-9E30B3B5D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" y="956344"/>
            <a:ext cx="12171998" cy="50878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80578"/>
            <a:ext cx="6427405" cy="1453422"/>
          </a:xfrm>
        </p:spPr>
        <p:txBody>
          <a:bodyPr/>
          <a:lstStyle/>
          <a:p>
            <a:r>
              <a:rPr lang="nl-BE" dirty="0"/>
              <a:t>MyGOV.be - Vidéo</a:t>
            </a:r>
          </a:p>
        </p:txBody>
      </p:sp>
    </p:spTree>
    <p:extLst>
      <p:ext uri="{BB962C8B-B14F-4D97-AF65-F5344CB8AC3E}">
        <p14:creationId xmlns:p14="http://schemas.microsoft.com/office/powerpoint/2010/main" val="8967725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2" b="8702"/>
          <a:stretch>
            <a:fillRect/>
          </a:stretch>
        </p:blipFill>
        <p:spPr/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CFF59B-D9C8-45D0-B9FB-9E30B3B5DB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02" y="956344"/>
            <a:ext cx="12171998" cy="50878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80578"/>
            <a:ext cx="6427405" cy="1453422"/>
          </a:xfrm>
        </p:spPr>
        <p:txBody>
          <a:bodyPr/>
          <a:lstStyle/>
          <a:p>
            <a:r>
              <a:rPr lang="nl-BE" dirty="0"/>
              <a:t>MyGOV.be - Vidéo</a:t>
            </a:r>
          </a:p>
        </p:txBody>
      </p:sp>
      <p:pic>
        <p:nvPicPr>
          <p:cNvPr id="3" name="851E3301">
            <a:hlinkClick r:id="" action="ppaction://media"/>
            <a:extLst>
              <a:ext uri="{FF2B5EF4-FFF2-40B4-BE49-F238E27FC236}">
                <a16:creationId xmlns:a16="http://schemas.microsoft.com/office/drawing/2014/main" id="{17071243-46FE-4311-B5A8-F3323D194C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6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E64F9-B107-41C6-9BF9-51BDAD0F0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5600"/>
            <a:ext cx="10515600" cy="1325563"/>
          </a:xfrm>
        </p:spPr>
        <p:txBody>
          <a:bodyPr/>
          <a:lstStyle/>
          <a:p>
            <a:r>
              <a:rPr lang="nl-BE" dirty="0"/>
              <a:t>Services de base</a:t>
            </a:r>
            <a:endParaRPr lang="en-B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581F1B-7917-4301-AD97-449AFC04CB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23765" y="2051377"/>
            <a:ext cx="5651498" cy="3401434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291D533-ED6E-486C-B362-EA1D1C7E8F5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350196" y="2051377"/>
            <a:ext cx="5651498" cy="340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193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3768"/>
            <a:ext cx="10515600" cy="1016920"/>
          </a:xfrm>
        </p:spPr>
        <p:txBody>
          <a:bodyPr/>
          <a:lstStyle/>
          <a:p>
            <a:r>
              <a:rPr lang="nl-BE" dirty="0" err="1"/>
              <a:t>Matrice</a:t>
            </a:r>
            <a:r>
              <a:rPr lang="nl-BE" dirty="0"/>
              <a:t> </a:t>
            </a:r>
            <a:r>
              <a:rPr lang="nl-BE" dirty="0" err="1"/>
              <a:t>d’accès</a:t>
            </a:r>
            <a:endParaRPr lang="nl-BE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097280" y="2572636"/>
            <a:ext cx="10256519" cy="3604326"/>
          </a:xfrm>
        </p:spPr>
        <p:txBody>
          <a:bodyPr>
            <a:normAutofit/>
          </a:bodyPr>
          <a:lstStyle/>
          <a:p>
            <a:r>
              <a:rPr lang="fr-BE" dirty="0"/>
              <a:t>mise en place d’un nouveau service (qui s’ajoute aux autres services PADAC (</a:t>
            </a:r>
            <a:r>
              <a:rPr lang="fr-BE" dirty="0" err="1"/>
              <a:t>PAtientDataACcess</a:t>
            </a:r>
            <a:r>
              <a:rPr lang="fr-BE" dirty="0"/>
              <a:t>) destiné à enregistrer (et consulter) les décisions du patient en ce qui concerne sa matrice d’accès</a:t>
            </a:r>
          </a:p>
          <a:p>
            <a:pPr lvl="1"/>
            <a:r>
              <a:rPr lang="fr-BE" dirty="0"/>
              <a:t>le service a été développé en 2024 et entrera en production en mai 2025</a:t>
            </a:r>
          </a:p>
          <a:p>
            <a:pPr lvl="1"/>
            <a:r>
              <a:rPr lang="fr-BE" dirty="0"/>
              <a:t>pour les patients &gt; consultation et modification de leur matrice d’accès via le portail </a:t>
            </a:r>
            <a:r>
              <a:rPr lang="fr-BE" dirty="0" err="1"/>
              <a:t>Masanté</a:t>
            </a:r>
            <a:endParaRPr lang="fr-BE" dirty="0"/>
          </a:p>
          <a:p>
            <a:pPr lvl="1"/>
            <a:r>
              <a:rPr lang="fr-BE" dirty="0"/>
              <a:t>pour les détenteurs d’informations médicales (Hubs, </a:t>
            </a:r>
            <a:r>
              <a:rPr lang="fr-BE" dirty="0" err="1"/>
              <a:t>Coffre-forts</a:t>
            </a:r>
            <a:r>
              <a:rPr lang="fr-BE" dirty="0"/>
              <a:t> et </a:t>
            </a:r>
            <a:r>
              <a:rPr lang="fr-BE" dirty="0" err="1"/>
              <a:t>RECIPe</a:t>
            </a:r>
            <a:r>
              <a:rPr lang="fr-BE" dirty="0"/>
              <a:t>)  &gt; validation de la demande d’accès à une information</a:t>
            </a:r>
          </a:p>
          <a:p>
            <a:r>
              <a:rPr lang="fr-BE" dirty="0"/>
              <a:t>le service est en cours d’intégration au portail </a:t>
            </a:r>
            <a:r>
              <a:rPr lang="fr-BE" dirty="0" err="1"/>
              <a:t>Masanté</a:t>
            </a:r>
            <a:endParaRPr lang="fr-BE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2"/>
          </p:nvPr>
        </p:nvSpPr>
        <p:spPr>
          <a:xfrm>
            <a:off x="839788" y="1758249"/>
            <a:ext cx="10514012" cy="746826"/>
          </a:xfrm>
        </p:spPr>
        <p:txBody>
          <a:bodyPr/>
          <a:lstStyle/>
          <a:p>
            <a:r>
              <a:rPr lang="en-US" dirty="0"/>
              <a:t>2024 -2025</a:t>
            </a:r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3611761" y="1418929"/>
            <a:ext cx="171450" cy="17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01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3611763" y="1028700"/>
            <a:ext cx="4227314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01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3787244" y="4831255"/>
            <a:ext cx="4629150" cy="1053117"/>
          </a:xfrm>
          <a:prstGeom prst="rect">
            <a:avLst/>
          </a:prstGeom>
        </p:spPr>
        <p:txBody>
          <a:bodyPr vert="horz" lIns="51435" tIns="25718" rIns="51435" bIns="25718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  <a:defRPr/>
            </a:pPr>
            <a:endParaRPr lang="en-US" sz="1125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>
                <a:srgbClr val="4F81BD"/>
              </a:buClr>
              <a:defRPr/>
            </a:pPr>
            <a:endParaRPr lang="en-US" sz="1125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846395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eSanté</a:t>
            </a:r>
            <a:r>
              <a:rPr lang="nl-BE" dirty="0"/>
              <a:t> – </a:t>
            </a:r>
            <a:r>
              <a:rPr lang="nl-BE" dirty="0" err="1"/>
              <a:t>Mutualités</a:t>
            </a:r>
            <a:r>
              <a:rPr lang="nl-BE" dirty="0"/>
              <a:t> 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poursuite du support de la mise en place de la régionalisation des soins de santé</a:t>
            </a:r>
          </a:p>
          <a:p>
            <a:pPr lvl="1"/>
            <a:r>
              <a:rPr lang="fr-BE" dirty="0"/>
              <a:t>extension de </a:t>
            </a:r>
            <a:r>
              <a:rPr lang="fr-BE" dirty="0" err="1"/>
              <a:t>IrisCareNet</a:t>
            </a:r>
            <a:r>
              <a:rPr lang="fr-BE" dirty="0"/>
              <a:t> </a:t>
            </a:r>
          </a:p>
          <a:p>
            <a:pPr lvl="1"/>
            <a:r>
              <a:rPr lang="fr-BE" dirty="0"/>
              <a:t>lancement de </a:t>
            </a:r>
            <a:r>
              <a:rPr lang="fr-BE" dirty="0" err="1"/>
              <a:t>WalCareNet</a:t>
            </a:r>
            <a:endParaRPr lang="fr-BE" dirty="0"/>
          </a:p>
          <a:p>
            <a:r>
              <a:rPr lang="fr-BE" dirty="0"/>
              <a:t>poursuite des évolutions pour les services existants (</a:t>
            </a:r>
            <a:r>
              <a:rPr lang="fr-BE" dirty="0" err="1"/>
              <a:t>MyCareNet</a:t>
            </a:r>
            <a:r>
              <a:rPr lang="fr-BE" dirty="0"/>
              <a:t> </a:t>
            </a:r>
            <a:r>
              <a:rPr lang="fr-BE" dirty="0" err="1"/>
              <a:t>Member</a:t>
            </a:r>
            <a:r>
              <a:rPr lang="fr-BE" dirty="0"/>
              <a:t> Data, </a:t>
            </a:r>
            <a:r>
              <a:rPr lang="fr-BE" dirty="0" err="1"/>
              <a:t>MyCareNet</a:t>
            </a:r>
            <a:r>
              <a:rPr lang="fr-BE" dirty="0"/>
              <a:t> </a:t>
            </a:r>
            <a:r>
              <a:rPr lang="fr-BE" dirty="0" err="1"/>
              <a:t>Chap</a:t>
            </a:r>
            <a:r>
              <a:rPr lang="fr-BE" dirty="0"/>
              <a:t> IV)</a:t>
            </a:r>
          </a:p>
          <a:p>
            <a:pPr lvl="1"/>
            <a:r>
              <a:rPr lang="fr-BE" dirty="0"/>
              <a:t>exemple : extension des groupes cibles</a:t>
            </a:r>
          </a:p>
          <a:p>
            <a:r>
              <a:rPr lang="fr-BE" dirty="0"/>
              <a:t>migration de l’infrastructure </a:t>
            </a:r>
            <a:r>
              <a:rPr lang="fr-BE" dirty="0" err="1"/>
              <a:t>MyCareNet</a:t>
            </a:r>
            <a:r>
              <a:rPr lang="fr-BE" dirty="0"/>
              <a:t> (Atos vers </a:t>
            </a:r>
            <a:r>
              <a:rPr lang="fr-BE" dirty="0" err="1"/>
              <a:t>Cegeka</a:t>
            </a:r>
            <a:r>
              <a:rPr lang="fr-BE" dirty="0"/>
              <a:t>)</a:t>
            </a:r>
            <a:endParaRPr lang="nl-BE" dirty="0"/>
          </a:p>
          <a:p>
            <a:pPr marL="457200" lvl="1" indent="0">
              <a:buNone/>
            </a:pPr>
            <a:endParaRPr lang="nl-BE" dirty="0"/>
          </a:p>
          <a:p>
            <a:pPr marL="457200" lvl="1" indent="0">
              <a:buNone/>
            </a:pPr>
            <a:endParaRPr lang="fr-BE" dirty="0"/>
          </a:p>
          <a:p>
            <a:pPr lvl="1"/>
            <a:endParaRPr lang="fr-BE" dirty="0"/>
          </a:p>
          <a:p>
            <a:endParaRPr lang="fr-BE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dirty="0"/>
              <a:t>2024</a:t>
            </a:r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3" y="228600"/>
            <a:ext cx="5636419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3017658" y="5298672"/>
            <a:ext cx="6172200" cy="14041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  <a:p>
            <a:pPr>
              <a:buClr>
                <a:srgbClr val="4F81BD"/>
              </a:buClr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271568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eSanté – Mutualités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mise en place de la plate-forme des soins intégrés et en particulier de la gestion des soins périnataux</a:t>
            </a:r>
          </a:p>
          <a:p>
            <a:r>
              <a:rPr lang="fr-BE" dirty="0"/>
              <a:t>extension et spécificités régionales du service </a:t>
            </a:r>
            <a:r>
              <a:rPr lang="fr-BE" dirty="0" err="1"/>
              <a:t>eAgreement</a:t>
            </a:r>
            <a:r>
              <a:rPr lang="fr-BE" dirty="0"/>
              <a:t> </a:t>
            </a:r>
          </a:p>
          <a:p>
            <a:pPr lvl="1"/>
            <a:r>
              <a:rPr lang="fr-BE" dirty="0"/>
              <a:t>extension pour les logopèdes</a:t>
            </a:r>
          </a:p>
          <a:p>
            <a:pPr lvl="1"/>
            <a:r>
              <a:rPr lang="fr-BE" dirty="0"/>
              <a:t>version « light » destinée à la simplification administrative afin de transférer d’échanger des demandes médico-administratives entre organismes assureurs et praticiens </a:t>
            </a:r>
            <a:endParaRPr lang="nl-BE" dirty="0"/>
          </a:p>
          <a:p>
            <a:pPr lvl="1"/>
            <a:endParaRPr lang="fr-BE" dirty="0"/>
          </a:p>
          <a:p>
            <a:endParaRPr lang="fr-BE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dirty="0"/>
              <a:t>2025</a:t>
            </a:r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3" y="228600"/>
            <a:ext cx="5636419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3017658" y="5298672"/>
            <a:ext cx="6172200" cy="14041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  <a:p>
            <a:pPr>
              <a:buClr>
                <a:srgbClr val="4F81BD"/>
              </a:buClr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918112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Enregistrement</a:t>
            </a:r>
            <a:r>
              <a:rPr lang="nl-BE" dirty="0"/>
              <a:t> des logiciels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dirty="0"/>
              <a:t>étude  du processus relatif à l’enregistrement des logiciels des hôpitaux &amp; des pharmaciens</a:t>
            </a:r>
          </a:p>
          <a:p>
            <a:pPr lvl="1"/>
            <a:r>
              <a:rPr lang="fr-BE" dirty="0"/>
              <a:t>établissement d’une liste de critères et consultation du secteur</a:t>
            </a:r>
          </a:p>
          <a:p>
            <a:r>
              <a:rPr lang="fr-BE" dirty="0"/>
              <a:t>lancement du processus d’enregistrement des logiciels destinés aux dentistes</a:t>
            </a:r>
          </a:p>
          <a:p>
            <a:pPr lvl="1"/>
            <a:r>
              <a:rPr lang="fr-BE" dirty="0"/>
              <a:t>mise à jour de la liste des critères et communication vers les logiciels </a:t>
            </a:r>
          </a:p>
          <a:p>
            <a:r>
              <a:rPr lang="fr-BE" dirty="0"/>
              <a:t>finalisation et lancement des enregistrements pour les nouveaux groupes cibles lancés en 2023</a:t>
            </a:r>
          </a:p>
          <a:p>
            <a:r>
              <a:rPr lang="fr-BE" dirty="0"/>
              <a:t>enregistrement de nouveaux logiciels dans les secteurs de la médecine générale et de la kinésithérapie</a:t>
            </a:r>
          </a:p>
          <a:p>
            <a:r>
              <a:rPr lang="fr-BE" dirty="0"/>
              <a:t>mise en place de la solution d’évaluation via SMALS</a:t>
            </a:r>
          </a:p>
          <a:p>
            <a:pPr lvl="1"/>
            <a:endParaRPr lang="fr-BE" dirty="0"/>
          </a:p>
          <a:p>
            <a:endParaRPr lang="fr-BE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dirty="0"/>
              <a:t>2024</a:t>
            </a:r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3" y="228600"/>
            <a:ext cx="5636419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3017658" y="5298672"/>
            <a:ext cx="6172200" cy="14041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929269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Enregistrement des logiciels 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dirty="0"/>
              <a:t>lancement de l’enregistrement des logiciels destinés aux hôpitaux et aux dentistes</a:t>
            </a:r>
          </a:p>
          <a:p>
            <a:r>
              <a:rPr lang="fr-BE" dirty="0"/>
              <a:t>révision et généralisation des critères des groupes cibles en médecine générale, kinésithérapie et secteur infirmier</a:t>
            </a:r>
          </a:p>
          <a:p>
            <a:pPr lvl="1"/>
            <a:r>
              <a:rPr lang="fr-BE" dirty="0"/>
              <a:t>objectif:  mise à jour et uniformisation des critères</a:t>
            </a:r>
          </a:p>
          <a:p>
            <a:pPr lvl="1"/>
            <a:r>
              <a:rPr lang="fr-BE" dirty="0"/>
              <a:t>les logiciels pour les postes de garde et les spécialistes seront intégrés dans la révision des critères de médecine générale</a:t>
            </a:r>
          </a:p>
          <a:p>
            <a:pPr lvl="1"/>
            <a:endParaRPr lang="fr-BE" dirty="0"/>
          </a:p>
          <a:p>
            <a:pPr lvl="1"/>
            <a:endParaRPr lang="fr-BE" dirty="0"/>
          </a:p>
          <a:p>
            <a:endParaRPr lang="fr-BE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dirty="0"/>
              <a:t>2025</a:t>
            </a:r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3" y="228600"/>
            <a:ext cx="5636419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3017658" y="5298672"/>
            <a:ext cx="6172200" cy="14041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269162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eBirth</a:t>
            </a:r>
            <a:r>
              <a:rPr lang="nl-BE" dirty="0"/>
              <a:t> v2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dirty="0"/>
              <a:t>notification de naissance (RN)</a:t>
            </a:r>
          </a:p>
          <a:p>
            <a:pPr lvl="1"/>
            <a:r>
              <a:rPr lang="fr-BE" dirty="0"/>
              <a:t>cadre juridique de la </a:t>
            </a:r>
            <a:r>
              <a:rPr lang="fr-BE" dirty="0" err="1"/>
              <a:t>database</a:t>
            </a:r>
            <a:r>
              <a:rPr lang="fr-BE" dirty="0"/>
              <a:t> des nouveaux nés finalisé</a:t>
            </a:r>
          </a:p>
          <a:p>
            <a:pPr lvl="1"/>
            <a:r>
              <a:rPr lang="fr-BE" dirty="0"/>
              <a:t>développement de la  </a:t>
            </a:r>
            <a:r>
              <a:rPr lang="fr-BE" dirty="0" err="1"/>
              <a:t>webapp</a:t>
            </a:r>
            <a:r>
              <a:rPr lang="fr-BE" dirty="0"/>
              <a:t> et démonstration </a:t>
            </a:r>
          </a:p>
          <a:p>
            <a:r>
              <a:rPr lang="fr-BE" dirty="0"/>
              <a:t>données médicales</a:t>
            </a:r>
          </a:p>
          <a:p>
            <a:pPr lvl="1"/>
            <a:r>
              <a:rPr lang="fr-BE" dirty="0" err="1"/>
              <a:t>careset</a:t>
            </a:r>
            <a:r>
              <a:rPr lang="fr-BE" dirty="0"/>
              <a:t> finalisé </a:t>
            </a:r>
          </a:p>
          <a:p>
            <a:r>
              <a:rPr lang="fr-BE" dirty="0"/>
              <a:t>données socio-économiques</a:t>
            </a:r>
          </a:p>
          <a:p>
            <a:pPr lvl="1"/>
            <a:r>
              <a:rPr lang="fr-BE" dirty="0" err="1"/>
              <a:t>dataset</a:t>
            </a:r>
            <a:r>
              <a:rPr lang="fr-BE" dirty="0"/>
              <a:t> finalisé avec les communautés</a:t>
            </a:r>
          </a:p>
          <a:p>
            <a:pPr lvl="1"/>
            <a:r>
              <a:rPr lang="fr-BE" dirty="0"/>
              <a:t>étude de faisabilité &gt; pas de point bloquant détecté</a:t>
            </a:r>
          </a:p>
          <a:p>
            <a:pPr lvl="2"/>
            <a:endParaRPr lang="fr-BE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dirty="0"/>
              <a:t>2024</a:t>
            </a:r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3017658" y="5298672"/>
            <a:ext cx="6172200" cy="14041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531533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3768"/>
            <a:ext cx="10515600" cy="1016920"/>
          </a:xfrm>
        </p:spPr>
        <p:txBody>
          <a:bodyPr/>
          <a:lstStyle/>
          <a:p>
            <a:r>
              <a:rPr lang="nl-BE" dirty="0" err="1"/>
              <a:t>eBirth</a:t>
            </a:r>
            <a:r>
              <a:rPr lang="nl-BE" dirty="0"/>
              <a:t> v2 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097280" y="2572636"/>
            <a:ext cx="10256519" cy="3604326"/>
          </a:xfrm>
        </p:spPr>
        <p:txBody>
          <a:bodyPr>
            <a:normAutofit/>
          </a:bodyPr>
          <a:lstStyle/>
          <a:p>
            <a:r>
              <a:rPr lang="fr-BE" dirty="0"/>
              <a:t>notification de naissance (RN)</a:t>
            </a:r>
          </a:p>
          <a:p>
            <a:pPr lvl="1"/>
            <a:r>
              <a:rPr lang="fr-BE" dirty="0"/>
              <a:t>adaptation de la </a:t>
            </a:r>
            <a:r>
              <a:rPr lang="fr-BE" dirty="0" err="1"/>
              <a:t>webapp</a:t>
            </a:r>
            <a:r>
              <a:rPr lang="fr-BE" dirty="0"/>
              <a:t> suite aux demandes d’ajustement lors de la démo &gt; test (POC) avec l’UZ Antwerpen en février 2025</a:t>
            </a:r>
          </a:p>
          <a:p>
            <a:pPr lvl="1"/>
            <a:r>
              <a:rPr lang="fr-BE" dirty="0"/>
              <a:t>développement du webservice  &gt;  Q2 2025</a:t>
            </a:r>
          </a:p>
          <a:p>
            <a:r>
              <a:rPr lang="fr-BE" dirty="0"/>
              <a:t>données médicales (INAMI)</a:t>
            </a:r>
          </a:p>
          <a:p>
            <a:pPr lvl="1"/>
            <a:r>
              <a:rPr lang="fr-BE" dirty="0"/>
              <a:t>finalisation et publication du </a:t>
            </a:r>
            <a:r>
              <a:rPr lang="fr-BE" dirty="0" err="1"/>
              <a:t>careset</a:t>
            </a:r>
            <a:r>
              <a:rPr lang="fr-BE" dirty="0"/>
              <a:t> FHIR &gt; Q1 2025</a:t>
            </a:r>
          </a:p>
          <a:p>
            <a:pPr lvl="2"/>
            <a:r>
              <a:rPr lang="fr-BE" dirty="0"/>
              <a:t>implémentation au sein des coffres-forts en Q2 et Q3 2025</a:t>
            </a:r>
          </a:p>
          <a:p>
            <a:pPr lvl="1"/>
            <a:r>
              <a:rPr lang="fr-BE" dirty="0"/>
              <a:t>projet pilote avec un hôpital pour la publication via la </a:t>
            </a:r>
            <a:r>
              <a:rPr lang="fr-BE" dirty="0" err="1">
                <a:solidFill>
                  <a:srgbClr val="087670"/>
                </a:solidFill>
              </a:rPr>
              <a:t>eHealth</a:t>
            </a:r>
            <a:r>
              <a:rPr lang="fr-BE" dirty="0" err="1"/>
              <a:t>box</a:t>
            </a:r>
            <a:r>
              <a:rPr lang="fr-BE" dirty="0"/>
              <a:t>  (CHU St-Pierre) en attente de la traduction en SNOMED du </a:t>
            </a:r>
            <a:r>
              <a:rPr lang="fr-BE" dirty="0" err="1"/>
              <a:t>careset</a:t>
            </a:r>
            <a:endParaRPr lang="fr-BE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2"/>
          </p:nvPr>
        </p:nvSpPr>
        <p:spPr>
          <a:xfrm>
            <a:off x="839788" y="1758249"/>
            <a:ext cx="10514012" cy="746826"/>
          </a:xfrm>
        </p:spPr>
        <p:txBody>
          <a:bodyPr/>
          <a:lstStyle/>
          <a:p>
            <a:r>
              <a:rPr lang="en-US" dirty="0"/>
              <a:t>2025 (1/2)</a:t>
            </a:r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3017658" y="5298672"/>
            <a:ext cx="6172200" cy="14041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193096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3768"/>
            <a:ext cx="10515600" cy="1016920"/>
          </a:xfrm>
        </p:spPr>
        <p:txBody>
          <a:bodyPr/>
          <a:lstStyle/>
          <a:p>
            <a:r>
              <a:rPr lang="nl-BE" dirty="0" err="1"/>
              <a:t>eBirth</a:t>
            </a:r>
            <a:r>
              <a:rPr lang="nl-BE" dirty="0"/>
              <a:t> v2 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097280" y="2572636"/>
            <a:ext cx="10256519" cy="3604326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/>
                </a:solidFill>
              </a:rPr>
              <a:t>d</a:t>
            </a:r>
            <a:r>
              <a:rPr lang="fr-FR" dirty="0">
                <a:effectLst/>
              </a:rPr>
              <a:t>onnées socio-économiques (BCSS)</a:t>
            </a:r>
            <a:endParaRPr lang="fr-FR" dirty="0"/>
          </a:p>
          <a:p>
            <a:pPr lvl="1"/>
            <a:r>
              <a:rPr lang="fr-FR" dirty="0"/>
              <a:t>m</a:t>
            </a:r>
            <a:r>
              <a:rPr lang="fr-FR" dirty="0">
                <a:effectLst/>
              </a:rPr>
              <a:t>ise en production des développements nécessaires par la BCSS au plus tard 3 mois après la publication du service Notification de naissance (RRN)</a:t>
            </a:r>
          </a:p>
          <a:p>
            <a:r>
              <a:rPr lang="fr-FR" dirty="0">
                <a:solidFill>
                  <a:schemeClr val="tx1"/>
                </a:solidFill>
              </a:rPr>
              <a:t>a</a:t>
            </a:r>
            <a:r>
              <a:rPr lang="fr-FR" dirty="0">
                <a:effectLst/>
              </a:rPr>
              <a:t>daptation du cadre juridique relatif aux données statistiques (STATBEL)</a:t>
            </a:r>
          </a:p>
          <a:p>
            <a:pPr lvl="1"/>
            <a:r>
              <a:rPr lang="fr-FR" dirty="0">
                <a:effectLst/>
              </a:rPr>
              <a:t>mise en place du cadre juridique / modifications législatives nécessaires en cours (AR 16/9/199)</a:t>
            </a:r>
          </a:p>
          <a:p>
            <a:pPr lvl="2"/>
            <a:endParaRPr lang="fr-BE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2"/>
          </p:nvPr>
        </p:nvSpPr>
        <p:spPr>
          <a:xfrm>
            <a:off x="839788" y="1758249"/>
            <a:ext cx="10514012" cy="746826"/>
          </a:xfrm>
        </p:spPr>
        <p:txBody>
          <a:bodyPr/>
          <a:lstStyle/>
          <a:p>
            <a:r>
              <a:rPr lang="en-US" dirty="0"/>
              <a:t>2025 (2/2)</a:t>
            </a:r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3017658" y="5298672"/>
            <a:ext cx="6172200" cy="14041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440912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Database logiciels </a:t>
            </a:r>
            <a:r>
              <a:rPr lang="nl-BE" dirty="0" err="1"/>
              <a:t>eSanté</a:t>
            </a:r>
            <a:endParaRPr lang="nl-BE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dirty="0"/>
              <a:t>mise en place d’une base de donnée centralisée et officielle pour les logiciels de santé</a:t>
            </a:r>
          </a:p>
          <a:p>
            <a:pPr lvl="1"/>
            <a:r>
              <a:rPr lang="fr-BE" dirty="0"/>
              <a:t>source centralisée unique</a:t>
            </a:r>
          </a:p>
          <a:p>
            <a:pPr lvl="1"/>
            <a:r>
              <a:rPr lang="fr-BE" dirty="0"/>
              <a:t>comprenant tous les logiciels </a:t>
            </a:r>
            <a:r>
              <a:rPr lang="fr-BE" dirty="0" err="1"/>
              <a:t>eSanté</a:t>
            </a:r>
            <a:r>
              <a:rPr lang="fr-BE" dirty="0"/>
              <a:t> déployés qui utilisent les services de base </a:t>
            </a:r>
            <a:r>
              <a:rPr lang="fr-BE" dirty="0">
                <a:solidFill>
                  <a:srgbClr val="087670"/>
                </a:solidFill>
              </a:rPr>
              <a:t>eHealth</a:t>
            </a:r>
            <a:r>
              <a:rPr lang="fr-BE" dirty="0"/>
              <a:t> ou les services des partenaires </a:t>
            </a:r>
          </a:p>
          <a:p>
            <a:r>
              <a:rPr lang="fr-FR" dirty="0"/>
              <a:t>plate-forme </a:t>
            </a:r>
            <a:r>
              <a:rPr lang="fr-FR" dirty="0">
                <a:solidFill>
                  <a:srgbClr val="087670"/>
                </a:solidFill>
              </a:rPr>
              <a:t>eHealth</a:t>
            </a:r>
            <a:r>
              <a:rPr lang="fr-FR" dirty="0"/>
              <a:t> = maître d’ouvrage du projet et hébergeur de la solution </a:t>
            </a:r>
          </a:p>
          <a:p>
            <a:pPr lvl="1"/>
            <a:r>
              <a:rPr lang="fr-FR" dirty="0"/>
              <a:t>les intervenants seront responsables de la qualité du contenu et de la complétude des informations</a:t>
            </a:r>
            <a:endParaRPr lang="fr-BE" dirty="0"/>
          </a:p>
          <a:p>
            <a:r>
              <a:rPr lang="fr-BE" dirty="0" err="1"/>
              <a:t>testing</a:t>
            </a:r>
            <a:r>
              <a:rPr lang="fr-BE" dirty="0"/>
              <a:t> de l’outil  en interne et avec des partenaires sélectionnés : Q1 2025</a:t>
            </a:r>
          </a:p>
          <a:p>
            <a:r>
              <a:rPr lang="fr-BE" dirty="0"/>
              <a:t>lancement de l’application vers l’extérieur / encodage par les producteurs de logiciels : Q2 2025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dirty="0"/>
              <a:t>2024 - 2025</a:t>
            </a:r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3" y="228600"/>
            <a:ext cx="5636419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3017658" y="5298672"/>
            <a:ext cx="6172200" cy="14041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015996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3768"/>
            <a:ext cx="10515600" cy="1016920"/>
          </a:xfrm>
        </p:spPr>
        <p:txBody>
          <a:bodyPr/>
          <a:lstStyle/>
          <a:p>
            <a:r>
              <a:rPr lang="nl-BE" dirty="0" err="1"/>
              <a:t>Mult-eMediatt</a:t>
            </a:r>
            <a:r>
              <a:rPr lang="nl-BE" dirty="0"/>
              <a:t> 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097280" y="2572636"/>
            <a:ext cx="10256519" cy="3604326"/>
          </a:xfrm>
        </p:spPr>
        <p:txBody>
          <a:bodyPr>
            <a:normAutofit fontScale="92500" lnSpcReduction="20000"/>
          </a:bodyPr>
          <a:lstStyle/>
          <a:p>
            <a:r>
              <a:rPr lang="nl-BE" dirty="0"/>
              <a:t>iteratie 1  (MEDEX + mutualiteiten) – in productie</a:t>
            </a:r>
          </a:p>
          <a:p>
            <a:pPr lvl="1"/>
            <a:r>
              <a:rPr lang="nl-BE" dirty="0"/>
              <a:t>communicatiecampagne : in juni</a:t>
            </a:r>
          </a:p>
          <a:p>
            <a:pPr lvl="1"/>
            <a:r>
              <a:rPr lang="nl-BE" dirty="0"/>
              <a:t>voltooiing van minilabs met de softwareleveranciers voor huisartsen</a:t>
            </a:r>
          </a:p>
          <a:p>
            <a:pPr lvl="1"/>
            <a:r>
              <a:rPr lang="nl-BE" dirty="0" err="1"/>
              <a:t>Mult-eMediatt</a:t>
            </a:r>
            <a:r>
              <a:rPr lang="nl-BE" dirty="0"/>
              <a:t> is geïntegreerd in de telematicapremie </a:t>
            </a:r>
          </a:p>
          <a:p>
            <a:r>
              <a:rPr lang="nl-BE" dirty="0"/>
              <a:t>voorbereiding uitbreiding naar iteratie 2 </a:t>
            </a:r>
          </a:p>
          <a:p>
            <a:pPr lvl="1"/>
            <a:r>
              <a:rPr lang="nl-BE" dirty="0"/>
              <a:t>voltijdse afwezigheid </a:t>
            </a:r>
          </a:p>
          <a:p>
            <a:pPr lvl="2"/>
            <a:r>
              <a:rPr lang="nl-BE" dirty="0"/>
              <a:t>uitbreiding naar politie, HR RAIL </a:t>
            </a:r>
          </a:p>
          <a:p>
            <a:pPr lvl="2"/>
            <a:r>
              <a:rPr lang="nl-BE" dirty="0"/>
              <a:t>uitbreiding naar werkgevers : akkoord m.b.t. de principes</a:t>
            </a:r>
          </a:p>
          <a:p>
            <a:pPr lvl="2"/>
            <a:r>
              <a:rPr lang="nl-BE" dirty="0"/>
              <a:t>uitbreiding naar </a:t>
            </a:r>
            <a:r>
              <a:rPr lang="nl-BE" dirty="0" err="1"/>
              <a:t>Certimed</a:t>
            </a:r>
            <a:endParaRPr lang="nl-BE" dirty="0"/>
          </a:p>
          <a:p>
            <a:pPr lvl="1"/>
            <a:r>
              <a:rPr lang="nl-BE" dirty="0"/>
              <a:t>aanvragen Deeltijdse Arbeidshervatting (ADA) voor politie en </a:t>
            </a:r>
            <a:r>
              <a:rPr lang="nl-BE" dirty="0" err="1"/>
              <a:t>Certimed</a:t>
            </a:r>
            <a:endParaRPr lang="nl-BE" dirty="0"/>
          </a:p>
          <a:p>
            <a:pPr lvl="1"/>
            <a:r>
              <a:rPr lang="nl-BE" dirty="0"/>
              <a:t>technische informatie gepubliceerd in juli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2"/>
          </p:nvPr>
        </p:nvSpPr>
        <p:spPr>
          <a:xfrm>
            <a:off x="839788" y="1758249"/>
            <a:ext cx="10514012" cy="746826"/>
          </a:xfrm>
        </p:spPr>
        <p:txBody>
          <a:bodyPr/>
          <a:lstStyle/>
          <a:p>
            <a:r>
              <a:rPr lang="en-US" dirty="0"/>
              <a:t>2024</a:t>
            </a:r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3" y="228600"/>
            <a:ext cx="5636419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3017658" y="5298672"/>
            <a:ext cx="6172200" cy="14041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97401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 err="1"/>
              <a:t>Certificats</a:t>
            </a:r>
            <a:r>
              <a:rPr lang="en-US" dirty="0"/>
              <a:t> </a:t>
            </a:r>
            <a:r>
              <a:rPr lang="en-US" dirty="0">
                <a:solidFill>
                  <a:srgbClr val="087670"/>
                </a:solidFill>
              </a:rPr>
              <a:t>eHealth</a:t>
            </a:r>
            <a:r>
              <a:rPr lang="en-US" dirty="0"/>
              <a:t> 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884397" cy="3684588"/>
          </a:xfrm>
        </p:spPr>
        <p:txBody>
          <a:bodyPr>
            <a:normAutofit/>
          </a:bodyPr>
          <a:lstStyle/>
          <a:p>
            <a:r>
              <a:rPr lang="nl-BE" dirty="0">
                <a:solidFill>
                  <a:srgbClr val="087670"/>
                </a:solidFill>
              </a:rPr>
              <a:t>156.113</a:t>
            </a:r>
            <a:r>
              <a:rPr lang="nl-BE" dirty="0"/>
              <a:t> </a:t>
            </a:r>
            <a:r>
              <a:rPr lang="nl-BE" dirty="0" err="1"/>
              <a:t>certificats</a:t>
            </a:r>
            <a:r>
              <a:rPr lang="nl-BE" dirty="0"/>
              <a:t> </a:t>
            </a:r>
            <a:r>
              <a:rPr lang="nl-BE" dirty="0" err="1"/>
              <a:t>créés</a:t>
            </a:r>
            <a:r>
              <a:rPr lang="nl-BE" dirty="0"/>
              <a:t> </a:t>
            </a:r>
            <a:r>
              <a:rPr lang="nl-BE" dirty="0" err="1"/>
              <a:t>depuis</a:t>
            </a:r>
            <a:r>
              <a:rPr lang="nl-BE" dirty="0"/>
              <a:t> 2019</a:t>
            </a:r>
          </a:p>
          <a:p>
            <a:r>
              <a:rPr lang="nl-BE" dirty="0">
                <a:solidFill>
                  <a:srgbClr val="087670"/>
                </a:solidFill>
              </a:rPr>
              <a:t>68.084</a:t>
            </a:r>
            <a:r>
              <a:rPr lang="nl-BE" dirty="0"/>
              <a:t> </a:t>
            </a:r>
            <a:r>
              <a:rPr lang="nl-BE" dirty="0" err="1"/>
              <a:t>certificats</a:t>
            </a:r>
            <a:r>
              <a:rPr lang="nl-BE" dirty="0"/>
              <a:t> </a:t>
            </a:r>
            <a:r>
              <a:rPr lang="nl-BE" dirty="0" err="1"/>
              <a:t>actifs</a:t>
            </a:r>
            <a:endParaRPr lang="nl-BE" dirty="0"/>
          </a:p>
          <a:p>
            <a:pPr lvl="1"/>
            <a:r>
              <a:rPr lang="nl-BE" dirty="0"/>
              <a:t>58.118 </a:t>
            </a:r>
            <a:r>
              <a:rPr lang="nl-BE" dirty="0" err="1"/>
              <a:t>certificats</a:t>
            </a:r>
            <a:r>
              <a:rPr lang="nl-BE" dirty="0"/>
              <a:t> </a:t>
            </a:r>
            <a:r>
              <a:rPr lang="nl-BE" dirty="0" err="1"/>
              <a:t>actifs</a:t>
            </a:r>
            <a:r>
              <a:rPr lang="nl-BE" dirty="0"/>
              <a:t> liés à des </a:t>
            </a:r>
            <a:r>
              <a:rPr lang="nl-BE" dirty="0" err="1"/>
              <a:t>professionnels</a:t>
            </a:r>
            <a:r>
              <a:rPr lang="nl-BE" dirty="0"/>
              <a:t> (15 %)</a:t>
            </a:r>
          </a:p>
          <a:p>
            <a:pPr lvl="1"/>
            <a:r>
              <a:rPr lang="nl-BE" dirty="0"/>
              <a:t>9.966 </a:t>
            </a:r>
            <a:r>
              <a:rPr lang="nl-BE" dirty="0" err="1"/>
              <a:t>certificats</a:t>
            </a:r>
            <a:r>
              <a:rPr lang="nl-BE" dirty="0"/>
              <a:t> </a:t>
            </a:r>
            <a:r>
              <a:rPr lang="nl-BE" dirty="0" err="1"/>
              <a:t>actifs</a:t>
            </a:r>
            <a:r>
              <a:rPr lang="nl-BE" dirty="0"/>
              <a:t> liés à des </a:t>
            </a:r>
            <a:r>
              <a:rPr lang="nl-BE" dirty="0" err="1"/>
              <a:t>institutions</a:t>
            </a:r>
            <a:r>
              <a:rPr lang="nl-BE" dirty="0"/>
              <a:t> (85 %)</a:t>
            </a:r>
          </a:p>
          <a:p>
            <a:r>
              <a:rPr lang="nl-BE" dirty="0">
                <a:solidFill>
                  <a:srgbClr val="087670"/>
                </a:solidFill>
              </a:rPr>
              <a:t>27.260</a:t>
            </a:r>
            <a:r>
              <a:rPr lang="nl-BE" dirty="0"/>
              <a:t> </a:t>
            </a:r>
            <a:r>
              <a:rPr lang="nl-BE" dirty="0" err="1"/>
              <a:t>certificats</a:t>
            </a:r>
            <a:r>
              <a:rPr lang="nl-BE" dirty="0"/>
              <a:t> </a:t>
            </a:r>
            <a:r>
              <a:rPr lang="nl-BE" dirty="0" err="1"/>
              <a:t>créés</a:t>
            </a:r>
            <a:r>
              <a:rPr lang="nl-BE" dirty="0"/>
              <a:t> en 2024</a:t>
            </a:r>
          </a:p>
          <a:p>
            <a:pPr lvl="1"/>
            <a:r>
              <a:rPr lang="nl-BE" dirty="0"/>
              <a:t>23.638 </a:t>
            </a:r>
            <a:r>
              <a:rPr lang="nl-BE" dirty="0" err="1"/>
              <a:t>certificats</a:t>
            </a:r>
            <a:r>
              <a:rPr lang="nl-BE" dirty="0"/>
              <a:t> </a:t>
            </a:r>
            <a:r>
              <a:rPr lang="nl-BE" dirty="0" err="1"/>
              <a:t>actifs</a:t>
            </a:r>
            <a:r>
              <a:rPr lang="nl-BE" dirty="0"/>
              <a:t> liés à des </a:t>
            </a:r>
            <a:r>
              <a:rPr lang="nl-BE" dirty="0" err="1"/>
              <a:t>professionnels</a:t>
            </a:r>
            <a:r>
              <a:rPr lang="nl-BE" dirty="0"/>
              <a:t> (13 %)</a:t>
            </a:r>
          </a:p>
          <a:p>
            <a:pPr lvl="1"/>
            <a:r>
              <a:rPr lang="nl-BE" dirty="0"/>
              <a:t>3.622 </a:t>
            </a:r>
            <a:r>
              <a:rPr lang="nl-BE" dirty="0" err="1"/>
              <a:t>certificats</a:t>
            </a:r>
            <a:r>
              <a:rPr lang="nl-BE" dirty="0"/>
              <a:t> </a:t>
            </a:r>
            <a:r>
              <a:rPr lang="nl-BE" dirty="0" err="1"/>
              <a:t>actifs</a:t>
            </a:r>
            <a:r>
              <a:rPr lang="nl-BE" dirty="0"/>
              <a:t> liés à des </a:t>
            </a:r>
            <a:r>
              <a:rPr lang="nl-BE" dirty="0" err="1"/>
              <a:t>institutions</a:t>
            </a:r>
            <a:r>
              <a:rPr lang="nl-BE" dirty="0"/>
              <a:t> (87 %)</a:t>
            </a:r>
          </a:p>
          <a:p>
            <a:pPr lvl="1"/>
            <a:endParaRPr lang="nl-BE" dirty="0"/>
          </a:p>
          <a:p>
            <a:pPr lvl="1"/>
            <a:endParaRPr lang="nl-BE" dirty="0"/>
          </a:p>
          <a:p>
            <a:pPr lvl="2"/>
            <a:endParaRPr lang="nl-BE" dirty="0"/>
          </a:p>
          <a:p>
            <a:endParaRPr lang="fr-BE" dirty="0"/>
          </a:p>
          <a:p>
            <a:endParaRPr lang="en-US" dirty="0"/>
          </a:p>
        </p:txBody>
      </p:sp>
      <p:graphicFrame>
        <p:nvGraphicFramePr>
          <p:cNvPr id="17" name="Content Placeholder 16">
            <a:extLst>
              <a:ext uri="{FF2B5EF4-FFF2-40B4-BE49-F238E27FC236}">
                <a16:creationId xmlns:a16="http://schemas.microsoft.com/office/drawing/2014/main" id="{1935B0B1-6303-4800-A4EF-AFC267FCB8C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347476871"/>
              </p:ext>
            </p:extLst>
          </p:nvPr>
        </p:nvGraphicFramePr>
        <p:xfrm>
          <a:off x="6646126" y="1690688"/>
          <a:ext cx="5074075" cy="3914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887922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3768"/>
            <a:ext cx="10515600" cy="1016920"/>
          </a:xfrm>
        </p:spPr>
        <p:txBody>
          <a:bodyPr/>
          <a:lstStyle/>
          <a:p>
            <a:r>
              <a:rPr lang="nl-BE"/>
              <a:t>Mult-eMediatt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097280" y="2572636"/>
            <a:ext cx="10256519" cy="3604326"/>
          </a:xfrm>
        </p:spPr>
        <p:txBody>
          <a:bodyPr>
            <a:normAutofit/>
          </a:bodyPr>
          <a:lstStyle/>
          <a:p>
            <a:r>
              <a:rPr lang="nl-BE" dirty="0"/>
              <a:t>iteratie 2, in samenwerking met RSZ en FOD Werkgelegenheid</a:t>
            </a:r>
          </a:p>
          <a:p>
            <a:pPr lvl="1"/>
            <a:r>
              <a:rPr lang="nl-BE" dirty="0"/>
              <a:t>voorbereiding van minilabs met nieuwe bestemmelingen ( waaronder vrijwillige werkgevers)</a:t>
            </a:r>
          </a:p>
          <a:p>
            <a:r>
              <a:rPr lang="nl-BE" dirty="0"/>
              <a:t>voortzetting van de volgende iteraties </a:t>
            </a:r>
          </a:p>
          <a:p>
            <a:pPr lvl="1"/>
            <a:r>
              <a:rPr lang="nl-BE" dirty="0"/>
              <a:t>arbeidsongeschiktheidsattest naar artsen-specialisten ? </a:t>
            </a:r>
          </a:p>
          <a:p>
            <a:pPr lvl="1"/>
            <a:r>
              <a:rPr lang="nl-BE" dirty="0"/>
              <a:t>ziekenhuizen? </a:t>
            </a:r>
          </a:p>
          <a:p>
            <a:pPr lvl="1"/>
            <a:r>
              <a:rPr lang="nl-BE" dirty="0"/>
              <a:t>schoolattesten ?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2"/>
          </p:nvPr>
        </p:nvSpPr>
        <p:spPr>
          <a:xfrm>
            <a:off x="839788" y="1758249"/>
            <a:ext cx="10514012" cy="746826"/>
          </a:xfrm>
        </p:spPr>
        <p:txBody>
          <a:bodyPr/>
          <a:lstStyle/>
          <a:p>
            <a:r>
              <a:rPr lang="en-US" dirty="0"/>
              <a:t>2025</a:t>
            </a:r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3" y="228600"/>
            <a:ext cx="5636419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3017658" y="5298672"/>
            <a:ext cx="6172200" cy="14041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264120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3768"/>
            <a:ext cx="10515600" cy="1016920"/>
          </a:xfrm>
        </p:spPr>
        <p:txBody>
          <a:bodyPr/>
          <a:lstStyle/>
          <a:p>
            <a:r>
              <a:rPr lang="nl-BE" dirty="0"/>
              <a:t>RN Consult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572636"/>
            <a:ext cx="10256519" cy="3604326"/>
          </a:xfrm>
        </p:spPr>
        <p:txBody>
          <a:bodyPr>
            <a:normAutofit fontScale="92500" lnSpcReduction="10000"/>
          </a:bodyPr>
          <a:lstStyle/>
          <a:p>
            <a:r>
              <a:rPr lang="nl-BE" dirty="0" err="1"/>
              <a:t>développement</a:t>
            </a:r>
            <a:r>
              <a:rPr lang="nl-BE" dirty="0"/>
              <a:t> de services de base </a:t>
            </a:r>
            <a:r>
              <a:rPr lang="nl-BE" dirty="0">
                <a:solidFill>
                  <a:srgbClr val="087670"/>
                </a:solidFill>
              </a:rPr>
              <a:t>eHealth</a:t>
            </a:r>
            <a:r>
              <a:rPr lang="nl-BE" dirty="0"/>
              <a:t> pseudo-</a:t>
            </a:r>
            <a:r>
              <a:rPr lang="nl-BE" dirty="0" err="1"/>
              <a:t>compatibles</a:t>
            </a:r>
            <a:r>
              <a:rPr lang="nl-BE" dirty="0"/>
              <a:t> SOAP</a:t>
            </a:r>
          </a:p>
          <a:p>
            <a:pPr lvl="1"/>
            <a:r>
              <a:rPr lang="nl-BE" dirty="0" err="1"/>
              <a:t>PseudoPersonService</a:t>
            </a:r>
            <a:endParaRPr lang="nl-BE" dirty="0"/>
          </a:p>
          <a:p>
            <a:pPr lvl="1"/>
            <a:r>
              <a:rPr lang="nl-BE" dirty="0" err="1"/>
              <a:t>PseudoInscriptionService</a:t>
            </a:r>
            <a:endParaRPr lang="nl-BE" dirty="0"/>
          </a:p>
          <a:p>
            <a:pPr lvl="1"/>
            <a:r>
              <a:rPr lang="nl-BE" dirty="0" err="1"/>
              <a:t>PseudoPersonNotificationService</a:t>
            </a:r>
            <a:endParaRPr lang="nl-BE" dirty="0"/>
          </a:p>
          <a:p>
            <a:r>
              <a:rPr lang="nl-BE" dirty="0" err="1"/>
              <a:t>développement</a:t>
            </a:r>
            <a:r>
              <a:rPr lang="nl-BE" dirty="0"/>
              <a:t> des 2 premiers services en REST</a:t>
            </a:r>
          </a:p>
          <a:p>
            <a:pPr lvl="1"/>
            <a:r>
              <a:rPr lang="nl-BE" dirty="0" err="1"/>
              <a:t>PersonReference</a:t>
            </a:r>
            <a:r>
              <a:rPr lang="nl-BE" dirty="0"/>
              <a:t> &gt; </a:t>
            </a:r>
            <a:r>
              <a:rPr lang="nl-BE" dirty="0" err="1"/>
              <a:t>permet</a:t>
            </a:r>
            <a:r>
              <a:rPr lang="nl-BE" dirty="0"/>
              <a:t> </a:t>
            </a:r>
            <a:r>
              <a:rPr lang="nl-BE" dirty="0" err="1"/>
              <a:t>sur</a:t>
            </a:r>
            <a:r>
              <a:rPr lang="nl-BE" dirty="0"/>
              <a:t> base du NISS </a:t>
            </a:r>
            <a:r>
              <a:rPr lang="nl-BE" dirty="0" err="1"/>
              <a:t>d’enrichir</a:t>
            </a:r>
            <a:r>
              <a:rPr lang="nl-BE" dirty="0"/>
              <a:t> </a:t>
            </a:r>
            <a:r>
              <a:rPr lang="nl-BE" dirty="0" err="1"/>
              <a:t>le</a:t>
            </a:r>
            <a:r>
              <a:rPr lang="nl-BE" dirty="0"/>
              <a:t> nom et </a:t>
            </a:r>
            <a:r>
              <a:rPr lang="nl-BE" dirty="0" err="1"/>
              <a:t>prénom</a:t>
            </a:r>
            <a:endParaRPr lang="nl-BE" dirty="0"/>
          </a:p>
          <a:p>
            <a:pPr lvl="1"/>
            <a:r>
              <a:rPr lang="nl-BE" dirty="0" err="1"/>
              <a:t>PermissionService</a:t>
            </a:r>
            <a:r>
              <a:rPr lang="nl-BE" dirty="0"/>
              <a:t> &gt; </a:t>
            </a:r>
            <a:r>
              <a:rPr lang="nl-BE" dirty="0" err="1"/>
              <a:t>permet</a:t>
            </a:r>
            <a:r>
              <a:rPr lang="nl-BE" dirty="0"/>
              <a:t> </a:t>
            </a:r>
            <a:r>
              <a:rPr lang="nl-BE" dirty="0" err="1"/>
              <a:t>aux</a:t>
            </a:r>
            <a:r>
              <a:rPr lang="nl-BE" dirty="0"/>
              <a:t> </a:t>
            </a:r>
            <a:r>
              <a:rPr lang="nl-BE" dirty="0" err="1"/>
              <a:t>utilisateurs</a:t>
            </a:r>
            <a:r>
              <a:rPr lang="nl-BE" dirty="0"/>
              <a:t> </a:t>
            </a:r>
            <a:r>
              <a:rPr lang="nl-BE" dirty="0" err="1"/>
              <a:t>d’avoir</a:t>
            </a:r>
            <a:r>
              <a:rPr lang="nl-BE" dirty="0"/>
              <a:t> </a:t>
            </a:r>
            <a:r>
              <a:rPr lang="nl-BE" dirty="0" err="1"/>
              <a:t>une</a:t>
            </a:r>
            <a:r>
              <a:rPr lang="nl-BE" dirty="0"/>
              <a:t> vue </a:t>
            </a:r>
            <a:r>
              <a:rPr lang="nl-BE" dirty="0" err="1"/>
              <a:t>sur</a:t>
            </a:r>
            <a:r>
              <a:rPr lang="nl-BE" dirty="0"/>
              <a:t> les </a:t>
            </a:r>
            <a:r>
              <a:rPr lang="nl-BE" dirty="0" err="1"/>
              <a:t>configurations</a:t>
            </a:r>
            <a:r>
              <a:rPr lang="nl-BE" dirty="0"/>
              <a:t> </a:t>
            </a:r>
            <a:r>
              <a:rPr lang="nl-BE" dirty="0" err="1"/>
              <a:t>existantes</a:t>
            </a:r>
            <a:endParaRPr lang="nl-BE" dirty="0"/>
          </a:p>
          <a:p>
            <a:r>
              <a:rPr lang="nl-BE" dirty="0"/>
              <a:t>actions </a:t>
            </a:r>
            <a:r>
              <a:rPr lang="nl-BE" dirty="0" err="1"/>
              <a:t>préparatoires</a:t>
            </a:r>
            <a:r>
              <a:rPr lang="nl-BE" dirty="0"/>
              <a:t> en vue de la </a:t>
            </a:r>
            <a:r>
              <a:rPr lang="nl-BE" dirty="0" err="1"/>
              <a:t>fusion</a:t>
            </a:r>
            <a:r>
              <a:rPr lang="nl-BE" dirty="0"/>
              <a:t> de communes </a:t>
            </a:r>
            <a:r>
              <a:rPr lang="nl-BE" dirty="0" err="1"/>
              <a:t>le</a:t>
            </a:r>
            <a:r>
              <a:rPr lang="nl-BE" dirty="0"/>
              <a:t> 1er </a:t>
            </a:r>
            <a:r>
              <a:rPr lang="nl-BE" dirty="0" err="1"/>
              <a:t>janvier</a:t>
            </a:r>
            <a:r>
              <a:rPr lang="nl-BE" dirty="0"/>
              <a:t> 2025</a:t>
            </a:r>
          </a:p>
          <a:p>
            <a:r>
              <a:rPr lang="nl-BE" dirty="0" err="1"/>
              <a:t>organisation</a:t>
            </a:r>
            <a:r>
              <a:rPr lang="nl-BE" dirty="0"/>
              <a:t> de minilabs pour les logiciels de médecine générale</a:t>
            </a:r>
          </a:p>
          <a:p>
            <a:endParaRPr lang="nl-BE" dirty="0"/>
          </a:p>
          <a:p>
            <a:pPr lvl="1"/>
            <a:endParaRPr lang="fr-BE" dirty="0"/>
          </a:p>
          <a:p>
            <a:endParaRPr lang="nl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nl-BE" dirty="0"/>
          </a:p>
          <a:p>
            <a:endParaRPr lang="fr-BE" dirty="0"/>
          </a:p>
          <a:p>
            <a:endParaRPr lang="fr-BE" dirty="0"/>
          </a:p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2"/>
          </p:nvPr>
        </p:nvSpPr>
        <p:spPr>
          <a:xfrm>
            <a:off x="839788" y="1758249"/>
            <a:ext cx="10514012" cy="746826"/>
          </a:xfrm>
        </p:spPr>
        <p:txBody>
          <a:bodyPr/>
          <a:lstStyle/>
          <a:p>
            <a:r>
              <a:rPr lang="en-US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5258371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3768"/>
            <a:ext cx="10515600" cy="1016920"/>
          </a:xfrm>
        </p:spPr>
        <p:txBody>
          <a:bodyPr/>
          <a:lstStyle/>
          <a:p>
            <a:r>
              <a:rPr lang="nl-BE" dirty="0"/>
              <a:t>RN Consult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572636"/>
            <a:ext cx="10256519" cy="3604326"/>
          </a:xfrm>
        </p:spPr>
        <p:txBody>
          <a:bodyPr>
            <a:normAutofit/>
          </a:bodyPr>
          <a:lstStyle/>
          <a:p>
            <a:r>
              <a:rPr lang="nl-BE" dirty="0" err="1"/>
              <a:t>suivi</a:t>
            </a:r>
            <a:r>
              <a:rPr lang="nl-BE" dirty="0"/>
              <a:t> de </a:t>
            </a:r>
            <a:r>
              <a:rPr lang="nl-BE" dirty="0" err="1"/>
              <a:t>l’accompagnement</a:t>
            </a:r>
            <a:r>
              <a:rPr lang="nl-BE" dirty="0"/>
              <a:t> des </a:t>
            </a:r>
            <a:r>
              <a:rPr lang="nl-BE" dirty="0" err="1"/>
              <a:t>utilisateurs</a:t>
            </a:r>
            <a:r>
              <a:rPr lang="nl-BE" dirty="0"/>
              <a:t> dans </a:t>
            </a:r>
            <a:r>
              <a:rPr lang="nl-BE" dirty="0" err="1"/>
              <a:t>leurs</a:t>
            </a:r>
            <a:r>
              <a:rPr lang="nl-BE" dirty="0"/>
              <a:t> </a:t>
            </a:r>
            <a:r>
              <a:rPr lang="nl-BE" dirty="0" err="1"/>
              <a:t>demandes</a:t>
            </a:r>
            <a:endParaRPr lang="nl-BE" dirty="0"/>
          </a:p>
          <a:p>
            <a:pPr lvl="1"/>
            <a:r>
              <a:rPr lang="nl-BE" dirty="0"/>
              <a:t>nouveaux clients</a:t>
            </a:r>
          </a:p>
          <a:p>
            <a:pPr lvl="1"/>
            <a:r>
              <a:rPr lang="nl-BE" dirty="0"/>
              <a:t>impact </a:t>
            </a:r>
            <a:r>
              <a:rPr lang="nl-BE" dirty="0" err="1"/>
              <a:t>lors</a:t>
            </a:r>
            <a:r>
              <a:rPr lang="nl-BE" dirty="0"/>
              <a:t> de </a:t>
            </a:r>
            <a:r>
              <a:rPr lang="nl-BE" dirty="0" err="1"/>
              <a:t>fusions</a:t>
            </a:r>
            <a:r>
              <a:rPr lang="nl-BE" dirty="0"/>
              <a:t> </a:t>
            </a:r>
            <a:r>
              <a:rPr lang="nl-BE" dirty="0" err="1"/>
              <a:t>d’hôpitaux</a:t>
            </a:r>
            <a:endParaRPr lang="nl-BE" dirty="0"/>
          </a:p>
          <a:p>
            <a:pPr lvl="1"/>
            <a:r>
              <a:rPr lang="nl-BE" dirty="0"/>
              <a:t>monitoring du </a:t>
            </a:r>
            <a:r>
              <a:rPr lang="nl-BE" dirty="0" err="1"/>
              <a:t>suivi</a:t>
            </a:r>
            <a:r>
              <a:rPr lang="nl-BE" dirty="0"/>
              <a:t> de la </a:t>
            </a:r>
            <a:r>
              <a:rPr lang="nl-BE" dirty="0" err="1"/>
              <a:t>gestion</a:t>
            </a:r>
            <a:r>
              <a:rPr lang="nl-BE" dirty="0"/>
              <a:t> des </a:t>
            </a:r>
            <a:r>
              <a:rPr lang="nl-BE" dirty="0" err="1"/>
              <a:t>mutations</a:t>
            </a:r>
            <a:r>
              <a:rPr lang="nl-BE" dirty="0"/>
              <a:t> </a:t>
            </a:r>
          </a:p>
          <a:p>
            <a:r>
              <a:rPr lang="nl-BE" dirty="0"/>
              <a:t>en </a:t>
            </a:r>
            <a:r>
              <a:rPr lang="nl-BE" dirty="0" err="1"/>
              <a:t>collaboration</a:t>
            </a:r>
            <a:r>
              <a:rPr lang="nl-BE" dirty="0"/>
              <a:t> </a:t>
            </a:r>
            <a:r>
              <a:rPr lang="nl-BE" dirty="0" err="1"/>
              <a:t>avec</a:t>
            </a:r>
            <a:r>
              <a:rPr lang="nl-BE" dirty="0"/>
              <a:t> la BCSS, poursuite de </a:t>
            </a:r>
            <a:r>
              <a:rPr lang="nl-BE" dirty="0" err="1"/>
              <a:t>l’analyse</a:t>
            </a:r>
            <a:r>
              <a:rPr lang="nl-BE" dirty="0"/>
              <a:t> en vue de la </a:t>
            </a:r>
            <a:r>
              <a:rPr lang="nl-BE" dirty="0" err="1"/>
              <a:t>migration</a:t>
            </a:r>
            <a:r>
              <a:rPr lang="nl-BE" dirty="0"/>
              <a:t> vers REST</a:t>
            </a:r>
          </a:p>
          <a:p>
            <a:r>
              <a:rPr lang="nl-BE" dirty="0" err="1"/>
              <a:t>organisation</a:t>
            </a:r>
            <a:r>
              <a:rPr lang="nl-BE" dirty="0"/>
              <a:t> de minilabs pour les logiciels de médecine générale</a:t>
            </a:r>
          </a:p>
          <a:p>
            <a:pPr marL="0" indent="0">
              <a:buNone/>
            </a:pPr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nl-BE" dirty="0"/>
          </a:p>
          <a:p>
            <a:endParaRPr lang="fr-BE" dirty="0"/>
          </a:p>
          <a:p>
            <a:endParaRPr lang="fr-BE" dirty="0"/>
          </a:p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2"/>
          </p:nvPr>
        </p:nvSpPr>
        <p:spPr>
          <a:xfrm>
            <a:off x="839788" y="1758249"/>
            <a:ext cx="10514012" cy="746826"/>
          </a:xfrm>
        </p:spPr>
        <p:txBody>
          <a:bodyPr/>
          <a:lstStyle/>
          <a:p>
            <a:r>
              <a:rPr lang="en-US" dirty="0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21665512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BC592A7-A86B-4724-ACB0-0AB309E94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68"/>
            <a:ext cx="10515600" cy="1016920"/>
          </a:xfrm>
        </p:spPr>
        <p:txBody>
          <a:bodyPr/>
          <a:lstStyle/>
          <a:p>
            <a:r>
              <a:rPr lang="nl-BE" dirty="0"/>
              <a:t>Vlaamse Sociale Bescherming</a:t>
            </a:r>
            <a:endParaRPr lang="en-BE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097280" y="2572636"/>
            <a:ext cx="10256519" cy="3604326"/>
          </a:xfrm>
        </p:spPr>
        <p:txBody>
          <a:bodyPr>
            <a:normAutofit/>
          </a:bodyPr>
          <a:lstStyle/>
          <a:p>
            <a:r>
              <a:rPr lang="nl-BE" dirty="0"/>
              <a:t>uitrol van bijkomende doelgroepen voor Synchrone en Asynchrone VSB-stromen voor multidisciplinaire begeleidingsteams </a:t>
            </a:r>
          </a:p>
          <a:p>
            <a:r>
              <a:rPr lang="nl-BE" dirty="0"/>
              <a:t>begeleiding van software-attesteringssessies</a:t>
            </a:r>
          </a:p>
          <a:p>
            <a:r>
              <a:rPr lang="nl-BE" dirty="0"/>
              <a:t>vormgeving toegang tot CoBRHA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idx="12"/>
          </p:nvPr>
        </p:nvSpPr>
        <p:spPr>
          <a:xfrm>
            <a:off x="839788" y="1758249"/>
            <a:ext cx="10514012" cy="746826"/>
          </a:xfrm>
        </p:spPr>
        <p:txBody>
          <a:bodyPr/>
          <a:lstStyle/>
          <a:p>
            <a:r>
              <a:rPr lang="en-US" dirty="0"/>
              <a:t>2024</a:t>
            </a:r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-508157" y="320280"/>
            <a:ext cx="5636419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3017658" y="5298672"/>
            <a:ext cx="6172200" cy="14041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864788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6CBF4A7-8D45-465A-B886-D25591124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68"/>
            <a:ext cx="10515600" cy="1016920"/>
          </a:xfrm>
        </p:spPr>
        <p:txBody>
          <a:bodyPr/>
          <a:lstStyle/>
          <a:p>
            <a:r>
              <a:rPr lang="nl-BE" dirty="0"/>
              <a:t>Vlaamse Sociale Bescherming</a:t>
            </a:r>
            <a:endParaRPr lang="en-BE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097280" y="2572636"/>
            <a:ext cx="10256519" cy="3604326"/>
          </a:xfrm>
        </p:spPr>
        <p:txBody>
          <a:bodyPr>
            <a:normAutofit/>
          </a:bodyPr>
          <a:lstStyle/>
          <a:p>
            <a:r>
              <a:rPr lang="nl-BE" dirty="0"/>
              <a:t>uitrol nieuwe tool voor Financiering </a:t>
            </a:r>
            <a:r>
              <a:rPr lang="nl-NL" dirty="0"/>
              <a:t>Perinatale zorg</a:t>
            </a:r>
          </a:p>
          <a:p>
            <a:pPr lvl="1"/>
            <a:r>
              <a:rPr lang="nl-NL" dirty="0"/>
              <a:t>registratie en financiering van perinataal overleg (MDO Infant)</a:t>
            </a:r>
          </a:p>
          <a:p>
            <a:pPr lvl="1"/>
            <a:r>
              <a:rPr lang="nl-NL" dirty="0"/>
              <a:t>integratie van de toepassing met </a:t>
            </a:r>
            <a:r>
              <a:rPr lang="nl-NL" dirty="0">
                <a:solidFill>
                  <a:srgbClr val="087670"/>
                </a:solidFill>
              </a:rPr>
              <a:t>eHealth</a:t>
            </a:r>
            <a:r>
              <a:rPr lang="nl-NL" dirty="0"/>
              <a:t>  toegangsbeheer (UAM)</a:t>
            </a:r>
            <a:br>
              <a:rPr lang="nl-NL" dirty="0"/>
            </a:br>
            <a:endParaRPr lang="nl-NL" dirty="0"/>
          </a:p>
          <a:p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12"/>
          </p:nvPr>
        </p:nvSpPr>
        <p:spPr>
          <a:xfrm>
            <a:off x="839788" y="1758249"/>
            <a:ext cx="10514012" cy="746826"/>
          </a:xfrm>
        </p:spPr>
        <p:txBody>
          <a:bodyPr/>
          <a:lstStyle/>
          <a:p>
            <a:r>
              <a:rPr lang="en-US" dirty="0"/>
              <a:t>2025</a:t>
            </a:r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-508157" y="320280"/>
            <a:ext cx="5636419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3017658" y="5298672"/>
            <a:ext cx="6172200" cy="14041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209512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3768"/>
            <a:ext cx="10515600" cy="1016920"/>
          </a:xfrm>
        </p:spPr>
        <p:txBody>
          <a:bodyPr/>
          <a:lstStyle/>
          <a:p>
            <a:r>
              <a:rPr lang="en-US" dirty="0"/>
              <a:t>Alivia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572636"/>
            <a:ext cx="10256519" cy="3604326"/>
          </a:xfrm>
        </p:spPr>
        <p:txBody>
          <a:bodyPr>
            <a:normAutofit/>
          </a:bodyPr>
          <a:lstStyle/>
          <a:p>
            <a:r>
              <a:rPr lang="fr-BE" dirty="0" err="1"/>
              <a:t>uitbreiden</a:t>
            </a:r>
            <a:r>
              <a:rPr lang="fr-BE" dirty="0"/>
              <a:t> van de </a:t>
            </a:r>
            <a:r>
              <a:rPr lang="fr-BE" dirty="0" err="1"/>
              <a:t>doelgroepen</a:t>
            </a:r>
            <a:r>
              <a:rPr lang="en-BE" dirty="0"/>
              <a:t> </a:t>
            </a:r>
            <a:endParaRPr lang="en-US" dirty="0"/>
          </a:p>
          <a:p>
            <a:pPr lvl="1"/>
            <a:r>
              <a:rPr lang="en-US" dirty="0"/>
              <a:t>h</a:t>
            </a:r>
            <a:r>
              <a:rPr lang="en-BE" dirty="0" err="1"/>
              <a:t>erstelverblijven</a:t>
            </a:r>
            <a:r>
              <a:rPr lang="en-BE" dirty="0"/>
              <a:t>, </a:t>
            </a:r>
            <a:r>
              <a:rPr lang="en-US" dirty="0"/>
              <a:t>o</a:t>
            </a:r>
            <a:r>
              <a:rPr lang="en-BE" dirty="0" err="1"/>
              <a:t>ppashulp</a:t>
            </a:r>
            <a:r>
              <a:rPr lang="en-BE" dirty="0"/>
              <a:t>, </a:t>
            </a:r>
            <a:r>
              <a:rPr lang="en-US" dirty="0"/>
              <a:t>p</a:t>
            </a:r>
            <a:r>
              <a:rPr lang="en-BE" dirty="0" err="1"/>
              <a:t>sychiatrische</a:t>
            </a:r>
            <a:r>
              <a:rPr lang="en-BE" dirty="0"/>
              <a:t> </a:t>
            </a:r>
            <a:r>
              <a:rPr lang="en-BE" dirty="0" err="1"/>
              <a:t>verzorgingstehuizen</a:t>
            </a:r>
            <a:r>
              <a:rPr lang="en-BE" dirty="0"/>
              <a:t>, </a:t>
            </a:r>
            <a:r>
              <a:rPr lang="en-US" dirty="0"/>
              <a:t>k</a:t>
            </a:r>
            <a:r>
              <a:rPr lang="en-BE" dirty="0" err="1"/>
              <a:t>inderzorg</a:t>
            </a:r>
            <a:r>
              <a:rPr lang="en-BE" dirty="0"/>
              <a:t> </a:t>
            </a:r>
            <a:r>
              <a:rPr lang="en-BE" dirty="0" err="1"/>
              <a:t>en</a:t>
            </a:r>
            <a:r>
              <a:rPr lang="en-BE" dirty="0"/>
              <a:t> </a:t>
            </a:r>
            <a:r>
              <a:rPr lang="en-US" dirty="0"/>
              <a:t>g</a:t>
            </a:r>
            <a:r>
              <a:rPr lang="en-BE" dirty="0" err="1"/>
              <a:t>ezinsondersteuning</a:t>
            </a:r>
            <a:r>
              <a:rPr lang="en-BE" dirty="0"/>
              <a:t> ...</a:t>
            </a:r>
            <a:endParaRPr lang="fr-BE" dirty="0"/>
          </a:p>
          <a:p>
            <a:r>
              <a:rPr lang="fr-BE" dirty="0" err="1"/>
              <a:t>onboarden</a:t>
            </a:r>
            <a:r>
              <a:rPr lang="fr-BE" dirty="0"/>
              <a:t> van </a:t>
            </a:r>
            <a:r>
              <a:rPr lang="fr-BE" dirty="0" err="1"/>
              <a:t>organisaties</a:t>
            </a:r>
            <a:r>
              <a:rPr lang="fr-BE" dirty="0"/>
              <a:t> die hun </a:t>
            </a:r>
            <a:r>
              <a:rPr lang="fr-BE" dirty="0" err="1"/>
              <a:t>toegangsbeheer</a:t>
            </a:r>
            <a:r>
              <a:rPr lang="fr-BE" dirty="0"/>
              <a:t> </a:t>
            </a:r>
            <a:r>
              <a:rPr lang="fr-BE" dirty="0" err="1"/>
              <a:t>zelf</a:t>
            </a:r>
            <a:r>
              <a:rPr lang="fr-BE" dirty="0"/>
              <a:t> </a:t>
            </a:r>
            <a:r>
              <a:rPr lang="fr-BE" dirty="0" err="1"/>
              <a:t>organiseren</a:t>
            </a:r>
            <a:r>
              <a:rPr lang="en-BE" dirty="0"/>
              <a:t> via User Management</a:t>
            </a:r>
            <a:endParaRPr lang="fr-BE" dirty="0"/>
          </a:p>
          <a:p>
            <a:pPr lvl="2"/>
            <a:endParaRPr lang="fr-BE" dirty="0"/>
          </a:p>
          <a:p>
            <a:endParaRPr lang="nl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nl-BE" dirty="0"/>
          </a:p>
          <a:p>
            <a:endParaRPr lang="fr-BE" dirty="0"/>
          </a:p>
          <a:p>
            <a:endParaRPr lang="fr-BE" dirty="0"/>
          </a:p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2"/>
          </p:nvPr>
        </p:nvSpPr>
        <p:spPr>
          <a:xfrm>
            <a:off x="839788" y="1758249"/>
            <a:ext cx="10514012" cy="746826"/>
          </a:xfrm>
        </p:spPr>
        <p:txBody>
          <a:bodyPr/>
          <a:lstStyle/>
          <a:p>
            <a:r>
              <a:rPr lang="en-US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6469909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3768"/>
            <a:ext cx="10515600" cy="1016920"/>
          </a:xfrm>
        </p:spPr>
        <p:txBody>
          <a:bodyPr/>
          <a:lstStyle/>
          <a:p>
            <a:r>
              <a:rPr lang="en-US" dirty="0"/>
              <a:t>Alivia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572636"/>
            <a:ext cx="10256519" cy="3604326"/>
          </a:xfrm>
        </p:spPr>
        <p:txBody>
          <a:bodyPr>
            <a:normAutofit/>
          </a:bodyPr>
          <a:lstStyle/>
          <a:p>
            <a:r>
              <a:rPr lang="fr-BE" dirty="0" err="1"/>
              <a:t>toevoegen</a:t>
            </a:r>
            <a:r>
              <a:rPr lang="en-BE" dirty="0"/>
              <a:t> van Consult RN om de </a:t>
            </a:r>
            <a:r>
              <a:rPr lang="en-BE" dirty="0" err="1"/>
              <a:t>gegevens</a:t>
            </a:r>
            <a:r>
              <a:rPr lang="en-BE" dirty="0"/>
              <a:t> </a:t>
            </a:r>
            <a:r>
              <a:rPr lang="en-BE" dirty="0" err="1"/>
              <a:t>actueel</a:t>
            </a:r>
            <a:r>
              <a:rPr lang="en-BE" dirty="0"/>
              <a:t> </a:t>
            </a:r>
            <a:r>
              <a:rPr lang="en-BE" dirty="0" err="1"/>
              <a:t>te</a:t>
            </a:r>
            <a:r>
              <a:rPr lang="en-BE" dirty="0"/>
              <a:t> </a:t>
            </a:r>
            <a:r>
              <a:rPr lang="en-BE" dirty="0" err="1"/>
              <a:t>houden</a:t>
            </a:r>
            <a:endParaRPr lang="en-BE" dirty="0"/>
          </a:p>
          <a:p>
            <a:r>
              <a:rPr lang="en-BE" dirty="0" err="1"/>
              <a:t>creëren</a:t>
            </a:r>
            <a:r>
              <a:rPr lang="en-BE" dirty="0"/>
              <a:t> van </a:t>
            </a:r>
            <a:r>
              <a:rPr lang="en-BE" dirty="0" err="1"/>
              <a:t>een</a:t>
            </a:r>
            <a:r>
              <a:rPr lang="en-BE" dirty="0"/>
              <a:t> </a:t>
            </a:r>
            <a:r>
              <a:rPr lang="en-BE" dirty="0" err="1"/>
              <a:t>performante</a:t>
            </a:r>
            <a:r>
              <a:rPr lang="en-BE" dirty="0"/>
              <a:t> module </a:t>
            </a:r>
            <a:r>
              <a:rPr lang="en-BE" dirty="0" err="1"/>
              <a:t>Zorgteam</a:t>
            </a:r>
            <a:r>
              <a:rPr lang="en-BE" dirty="0"/>
              <a:t> ten </a:t>
            </a:r>
            <a:r>
              <a:rPr lang="en-BE" dirty="0" err="1"/>
              <a:t>behoeve</a:t>
            </a:r>
            <a:r>
              <a:rPr lang="en-BE" dirty="0"/>
              <a:t> van de burger of de </a:t>
            </a:r>
            <a:r>
              <a:rPr lang="en-BE" dirty="0" err="1"/>
              <a:t>persoon</a:t>
            </a:r>
            <a:r>
              <a:rPr lang="en-BE" dirty="0"/>
              <a:t> met </a:t>
            </a:r>
            <a:r>
              <a:rPr lang="en-BE" dirty="0" err="1"/>
              <a:t>zorg</a:t>
            </a:r>
            <a:r>
              <a:rPr lang="en-BE" dirty="0"/>
              <a:t>- </a:t>
            </a:r>
            <a:r>
              <a:rPr lang="en-BE" dirty="0" err="1"/>
              <a:t>en</a:t>
            </a:r>
            <a:r>
              <a:rPr lang="en-BE" dirty="0"/>
              <a:t> </a:t>
            </a:r>
            <a:r>
              <a:rPr lang="en-BE" dirty="0" err="1"/>
              <a:t>ondersteuningsnood</a:t>
            </a:r>
            <a:endParaRPr lang="en-BE" dirty="0"/>
          </a:p>
          <a:p>
            <a:r>
              <a:rPr lang="fr-BE" dirty="0"/>
              <a:t>v</a:t>
            </a:r>
            <a:r>
              <a:rPr lang="en-BE" dirty="0" err="1"/>
              <a:t>erder</a:t>
            </a:r>
            <a:r>
              <a:rPr lang="en-BE" dirty="0"/>
              <a:t> </a:t>
            </a:r>
            <a:r>
              <a:rPr lang="en-BE" dirty="0" err="1"/>
              <a:t>uitbreiden</a:t>
            </a:r>
            <a:r>
              <a:rPr lang="en-BE" dirty="0"/>
              <a:t> van de </a:t>
            </a:r>
            <a:r>
              <a:rPr lang="en-BE" dirty="0" err="1"/>
              <a:t>doelgroepen</a:t>
            </a:r>
            <a:endParaRPr lang="en-US" dirty="0"/>
          </a:p>
          <a:p>
            <a:endParaRPr lang="nl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nl-BE" dirty="0"/>
          </a:p>
          <a:p>
            <a:endParaRPr lang="fr-BE" dirty="0"/>
          </a:p>
          <a:p>
            <a:endParaRPr lang="fr-BE" dirty="0"/>
          </a:p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2"/>
          </p:nvPr>
        </p:nvSpPr>
        <p:spPr>
          <a:xfrm>
            <a:off x="839788" y="1758249"/>
            <a:ext cx="10514012" cy="746826"/>
          </a:xfrm>
        </p:spPr>
        <p:txBody>
          <a:bodyPr/>
          <a:lstStyle/>
          <a:p>
            <a:r>
              <a:rPr lang="en-US" dirty="0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3926771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3768"/>
            <a:ext cx="10515600" cy="1016920"/>
          </a:xfrm>
        </p:spPr>
        <p:txBody>
          <a:bodyPr/>
          <a:lstStyle/>
          <a:p>
            <a:r>
              <a:rPr lang="en-US" dirty="0"/>
              <a:t>TRIO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572636"/>
            <a:ext cx="10256519" cy="360432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TRIO Platform</a:t>
            </a:r>
          </a:p>
          <a:p>
            <a:pPr lvl="1"/>
            <a:r>
              <a:rPr lang="en-US" dirty="0"/>
              <a:t>platform </a:t>
            </a:r>
            <a:r>
              <a:rPr lang="en-US" dirty="0" err="1"/>
              <a:t>voor</a:t>
            </a:r>
            <a:r>
              <a:rPr lang="en-US" dirty="0"/>
              <a:t> de </a:t>
            </a:r>
            <a:r>
              <a:rPr lang="en-US" dirty="0" err="1"/>
              <a:t>uitwisseling</a:t>
            </a:r>
            <a:r>
              <a:rPr lang="en-US" dirty="0"/>
              <a:t> (van </a:t>
            </a:r>
            <a:r>
              <a:rPr lang="en-US" dirty="0" err="1"/>
              <a:t>medische</a:t>
            </a:r>
            <a:r>
              <a:rPr lang="en-US" dirty="0"/>
              <a:t> </a:t>
            </a:r>
            <a:r>
              <a:rPr lang="en-US" dirty="0" err="1"/>
              <a:t>informatie</a:t>
            </a:r>
            <a:r>
              <a:rPr lang="en-US" dirty="0"/>
              <a:t>) </a:t>
            </a:r>
            <a:r>
              <a:rPr lang="en-US" dirty="0" err="1"/>
              <a:t>tussen</a:t>
            </a:r>
            <a:r>
              <a:rPr lang="en-US" dirty="0"/>
              <a:t> </a:t>
            </a:r>
            <a:r>
              <a:rPr lang="en-US" dirty="0" err="1"/>
              <a:t>huisartsen</a:t>
            </a:r>
            <a:r>
              <a:rPr lang="en-US" dirty="0"/>
              <a:t>, </a:t>
            </a:r>
            <a:r>
              <a:rPr lang="en-US" dirty="0" err="1"/>
              <a:t>adviserende</a:t>
            </a:r>
            <a:r>
              <a:rPr lang="en-US" dirty="0"/>
              <a:t> </a:t>
            </a:r>
            <a:r>
              <a:rPr lang="en-US" dirty="0" err="1"/>
              <a:t>artsen</a:t>
            </a:r>
            <a:r>
              <a:rPr lang="en-US" dirty="0"/>
              <a:t> (VI), </a:t>
            </a:r>
            <a:r>
              <a:rPr lang="en-US" dirty="0" err="1"/>
              <a:t>arbeidsartsen</a:t>
            </a:r>
            <a:r>
              <a:rPr lang="en-US" dirty="0"/>
              <a:t> (</a:t>
            </a:r>
            <a:r>
              <a:rPr lang="en-US" dirty="0" err="1"/>
              <a:t>preventiediensten</a:t>
            </a:r>
            <a:r>
              <a:rPr lang="en-US" dirty="0"/>
              <a:t>) in het </a:t>
            </a:r>
            <a:r>
              <a:rPr lang="en-US" dirty="0" err="1"/>
              <a:t>kader</a:t>
            </a:r>
            <a:r>
              <a:rPr lang="en-US" dirty="0"/>
              <a:t> van </a:t>
            </a:r>
            <a:r>
              <a:rPr lang="en-US" dirty="0" err="1"/>
              <a:t>terug-naar-werktrajecten</a:t>
            </a:r>
            <a:endParaRPr lang="en-US" dirty="0"/>
          </a:p>
          <a:p>
            <a:pPr lvl="1"/>
            <a:r>
              <a:rPr lang="en-US" dirty="0" err="1"/>
              <a:t>andere</a:t>
            </a:r>
            <a:r>
              <a:rPr lang="en-US" dirty="0"/>
              <a:t> </a:t>
            </a:r>
            <a:r>
              <a:rPr lang="en-US" dirty="0" err="1"/>
              <a:t>gebruikers</a:t>
            </a:r>
            <a:endParaRPr lang="en-US" dirty="0"/>
          </a:p>
          <a:p>
            <a:pPr lvl="2"/>
            <a:r>
              <a:rPr lang="en-US" dirty="0" err="1"/>
              <a:t>terug-naar-werkcoördinatoren</a:t>
            </a:r>
            <a:r>
              <a:rPr lang="en-US" dirty="0"/>
              <a:t> (VI)</a:t>
            </a:r>
          </a:p>
          <a:p>
            <a:pPr lvl="2"/>
            <a:r>
              <a:rPr lang="en-US" dirty="0" err="1"/>
              <a:t>leden</a:t>
            </a:r>
            <a:r>
              <a:rPr lang="en-US" dirty="0"/>
              <a:t> van </a:t>
            </a:r>
            <a:r>
              <a:rPr lang="en-US" dirty="0" err="1"/>
              <a:t>multidisciplinair</a:t>
            </a:r>
            <a:r>
              <a:rPr lang="en-US" dirty="0"/>
              <a:t> team (VI)</a:t>
            </a:r>
          </a:p>
          <a:p>
            <a:pPr lvl="2"/>
            <a:r>
              <a:rPr lang="en-US" dirty="0" err="1"/>
              <a:t>administratief</a:t>
            </a:r>
            <a:r>
              <a:rPr lang="en-US" dirty="0"/>
              <a:t> </a:t>
            </a:r>
            <a:r>
              <a:rPr lang="en-US" dirty="0" err="1"/>
              <a:t>personeel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onder</a:t>
            </a:r>
            <a:r>
              <a:rPr lang="en-US" dirty="0"/>
              <a:t> </a:t>
            </a:r>
            <a:r>
              <a:rPr lang="en-US" dirty="0" err="1"/>
              <a:t>toezicht</a:t>
            </a:r>
            <a:r>
              <a:rPr lang="en-US" dirty="0"/>
              <a:t>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adviserende</a:t>
            </a:r>
            <a:r>
              <a:rPr lang="en-US" dirty="0"/>
              <a:t> arts of </a:t>
            </a:r>
            <a:r>
              <a:rPr lang="en-US" dirty="0" err="1"/>
              <a:t>een</a:t>
            </a:r>
            <a:r>
              <a:rPr lang="en-US" dirty="0"/>
              <a:t> lid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multidisciplinair</a:t>
            </a:r>
            <a:r>
              <a:rPr lang="en-US" dirty="0"/>
              <a:t> team </a:t>
            </a:r>
            <a:r>
              <a:rPr lang="en-US" dirty="0" err="1"/>
              <a:t>werkt</a:t>
            </a:r>
            <a:r>
              <a:rPr lang="en-US" dirty="0"/>
              <a:t> (VI)</a:t>
            </a:r>
          </a:p>
          <a:p>
            <a:pPr lvl="2"/>
            <a:r>
              <a:rPr lang="en-US" dirty="0" err="1"/>
              <a:t>verpleegkundigen</a:t>
            </a:r>
            <a:r>
              <a:rPr lang="en-US" dirty="0"/>
              <a:t> (</a:t>
            </a:r>
            <a:r>
              <a:rPr lang="en-US" dirty="0" err="1"/>
              <a:t>preventiediensten</a:t>
            </a:r>
            <a:r>
              <a:rPr lang="en-US" dirty="0"/>
              <a:t>) </a:t>
            </a:r>
            <a:r>
              <a:rPr lang="en-US" dirty="0" err="1"/>
              <a:t>en</a:t>
            </a:r>
            <a:r>
              <a:rPr lang="en-US" dirty="0"/>
              <a:t> </a:t>
            </a:r>
          </a:p>
          <a:p>
            <a:pPr lvl="2"/>
            <a:r>
              <a:rPr lang="en-US" dirty="0" err="1"/>
              <a:t>administratief</a:t>
            </a:r>
            <a:r>
              <a:rPr lang="en-US" dirty="0"/>
              <a:t> </a:t>
            </a:r>
            <a:r>
              <a:rPr lang="en-US" dirty="0" err="1"/>
              <a:t>personeel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onder</a:t>
            </a:r>
            <a:r>
              <a:rPr lang="en-US" dirty="0"/>
              <a:t> </a:t>
            </a:r>
            <a:r>
              <a:rPr lang="en-US" dirty="0" err="1"/>
              <a:t>toezicht</a:t>
            </a:r>
            <a:r>
              <a:rPr lang="en-US" dirty="0"/>
              <a:t>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arbeidsarts</a:t>
            </a:r>
            <a:r>
              <a:rPr lang="en-US" dirty="0"/>
              <a:t> </a:t>
            </a:r>
            <a:r>
              <a:rPr lang="en-US" dirty="0" err="1"/>
              <a:t>werkt</a:t>
            </a:r>
            <a:endParaRPr lang="en-US" dirty="0"/>
          </a:p>
          <a:p>
            <a:r>
              <a:rPr lang="fr-BE" dirty="0" err="1"/>
              <a:t>realisatie</a:t>
            </a:r>
            <a:r>
              <a:rPr lang="fr-BE" dirty="0"/>
              <a:t> </a:t>
            </a:r>
            <a:r>
              <a:rPr lang="fr-BE" dirty="0" err="1"/>
              <a:t>webapp</a:t>
            </a:r>
            <a:r>
              <a:rPr lang="fr-BE" dirty="0"/>
              <a:t> (</a:t>
            </a:r>
            <a:r>
              <a:rPr lang="fr-BE" dirty="0" err="1"/>
              <a:t>fase</a:t>
            </a:r>
            <a:r>
              <a:rPr lang="fr-BE" dirty="0"/>
              <a:t> 1 van het </a:t>
            </a:r>
            <a:r>
              <a:rPr lang="fr-BE" dirty="0" err="1"/>
              <a:t>project</a:t>
            </a:r>
            <a:r>
              <a:rPr lang="fr-BE" dirty="0"/>
              <a:t>) en API (</a:t>
            </a:r>
            <a:r>
              <a:rPr lang="fr-BE" dirty="0" err="1"/>
              <a:t>Smals</a:t>
            </a:r>
            <a:r>
              <a:rPr lang="fr-BE" dirty="0"/>
              <a:t> / Client = RIZIV/INAMI)</a:t>
            </a:r>
            <a:endParaRPr lang="nl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nl-BE" dirty="0"/>
          </a:p>
          <a:p>
            <a:endParaRPr lang="fr-BE" dirty="0"/>
          </a:p>
          <a:p>
            <a:endParaRPr lang="fr-BE" dirty="0"/>
          </a:p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2"/>
          </p:nvPr>
        </p:nvSpPr>
        <p:spPr>
          <a:xfrm>
            <a:off x="839788" y="1758249"/>
            <a:ext cx="10514012" cy="746826"/>
          </a:xfrm>
        </p:spPr>
        <p:txBody>
          <a:bodyPr/>
          <a:lstStyle/>
          <a:p>
            <a:r>
              <a:rPr lang="en-US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1197276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BE" dirty="0"/>
              <a:t>19 februari &gt; webapp fase 1 in productie</a:t>
            </a:r>
          </a:p>
          <a:p>
            <a:r>
              <a:rPr lang="nl-BE" dirty="0"/>
              <a:t>webapp / API – evolutief onderhoud</a:t>
            </a:r>
          </a:p>
          <a:p>
            <a:pPr lvl="1"/>
            <a:r>
              <a:rPr lang="nl-BE" dirty="0"/>
              <a:t>verbetering functionaliteiten (filter takenlijst, meerdere bijlagen in notificatie, verzending reminder, ….)</a:t>
            </a:r>
          </a:p>
          <a:p>
            <a:r>
              <a:rPr lang="nl-BE" dirty="0"/>
              <a:t>businessanalyse</a:t>
            </a:r>
          </a:p>
          <a:p>
            <a:pPr lvl="1"/>
            <a:r>
              <a:rPr lang="nl-BE" dirty="0"/>
              <a:t>nieuwe doelgroepen (toevoeging gebruikers van interne preventiediensten / </a:t>
            </a:r>
            <a:r>
              <a:rPr lang="nl-BE" dirty="0" err="1"/>
              <a:t>Medex</a:t>
            </a:r>
            <a:r>
              <a:rPr lang="nl-BE" dirty="0"/>
              <a:t>/</a:t>
            </a:r>
            <a:r>
              <a:rPr lang="nl-BE" dirty="0" err="1"/>
              <a:t>Empreva</a:t>
            </a:r>
            <a:r>
              <a:rPr lang="nl-BE" dirty="0"/>
              <a:t> &amp; specialisten </a:t>
            </a:r>
          </a:p>
          <a:p>
            <a:r>
              <a:rPr lang="en-US" dirty="0" err="1"/>
              <a:t>fase</a:t>
            </a:r>
            <a:r>
              <a:rPr lang="en-US" dirty="0"/>
              <a:t> 2 &gt; stakeholders API Integration / </a:t>
            </a:r>
            <a:r>
              <a:rPr lang="en-US" dirty="0" err="1"/>
              <a:t>ter</a:t>
            </a:r>
            <a:r>
              <a:rPr lang="en-US" dirty="0"/>
              <a:t> </a:t>
            </a:r>
            <a:r>
              <a:rPr lang="en-US" dirty="0" err="1"/>
              <a:t>beschikking</a:t>
            </a:r>
            <a:r>
              <a:rPr lang="en-US" dirty="0"/>
              <a:t> </a:t>
            </a:r>
            <a:r>
              <a:rPr lang="en-US" dirty="0" err="1"/>
              <a:t>stellen</a:t>
            </a:r>
            <a:r>
              <a:rPr lang="en-US" dirty="0"/>
              <a:t> van</a:t>
            </a:r>
          </a:p>
          <a:p>
            <a:pPr lvl="1"/>
            <a:r>
              <a:rPr lang="en-US" dirty="0"/>
              <a:t>pseudonymization libraries (java, JS, .NET)</a:t>
            </a:r>
          </a:p>
          <a:p>
            <a:pPr lvl="1"/>
            <a:r>
              <a:rPr lang="en-US" dirty="0"/>
              <a:t>API Cookbook &amp; specification 1.0.0</a:t>
            </a:r>
          </a:p>
          <a:p>
            <a:pPr lvl="1"/>
            <a:r>
              <a:rPr lang="en-US" dirty="0"/>
              <a:t>integration guide …</a:t>
            </a:r>
          </a:p>
          <a:p>
            <a:r>
              <a:rPr lang="en-US" dirty="0" err="1"/>
              <a:t>huisartsensoftware</a:t>
            </a:r>
            <a:r>
              <a:rPr lang="en-US" dirty="0"/>
              <a:t> &gt; </a:t>
            </a:r>
            <a:r>
              <a:rPr lang="en-US" dirty="0" err="1"/>
              <a:t>opnemen</a:t>
            </a:r>
            <a:r>
              <a:rPr lang="en-US" dirty="0"/>
              <a:t> in </a:t>
            </a:r>
            <a:r>
              <a:rPr lang="en-US" dirty="0" err="1"/>
              <a:t>registratiecriteria</a:t>
            </a:r>
            <a:endParaRPr lang="en-US" dirty="0"/>
          </a:p>
          <a:p>
            <a:pPr lvl="2"/>
            <a:endParaRPr lang="fr-BE" dirty="0"/>
          </a:p>
          <a:p>
            <a:endParaRPr lang="nl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nl-BE" dirty="0"/>
          </a:p>
          <a:p>
            <a:endParaRPr lang="fr-BE" dirty="0"/>
          </a:p>
          <a:p>
            <a:endParaRPr lang="fr-BE" dirty="0"/>
          </a:p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dirty="0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25753815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3768"/>
            <a:ext cx="10515600" cy="1016920"/>
          </a:xfrm>
        </p:spPr>
        <p:txBody>
          <a:bodyPr/>
          <a:lstStyle/>
          <a:p>
            <a:r>
              <a:rPr lang="en-US" dirty="0" err="1"/>
              <a:t>Nieuwe</a:t>
            </a:r>
            <a:r>
              <a:rPr lang="en-US" dirty="0"/>
              <a:t> </a:t>
            </a:r>
            <a:r>
              <a:rPr lang="en-US" dirty="0" err="1"/>
              <a:t>toegangsregels</a:t>
            </a:r>
            <a:r>
              <a:rPr lang="en-US" dirty="0"/>
              <a:t> data </a:t>
            </a:r>
            <a:r>
              <a:rPr lang="en-US" dirty="0" err="1"/>
              <a:t>minderjarigen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D8FABA-DC33-4577-BDF3-A03D9894F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572636"/>
            <a:ext cx="10256519" cy="3604326"/>
          </a:xfrm>
        </p:spPr>
        <p:txBody>
          <a:bodyPr>
            <a:normAutofit lnSpcReduction="10000"/>
          </a:bodyPr>
          <a:lstStyle/>
          <a:p>
            <a:pPr lvl="0"/>
            <a:r>
              <a:rPr lang="nl-BE" dirty="0"/>
              <a:t>aanpassing van de regels vanuit de maatschappelijke realiteit</a:t>
            </a:r>
            <a:endParaRPr lang="en-BE" dirty="0"/>
          </a:p>
          <a:p>
            <a:pPr lvl="1"/>
            <a:r>
              <a:rPr lang="nl-BE" dirty="0"/>
              <a:t>automatische toegang van ouders tot alle medische gegevens van hun minderjarig kind van +16j niet altijd aangewezen</a:t>
            </a:r>
            <a:endParaRPr lang="en-BE" dirty="0"/>
          </a:p>
          <a:p>
            <a:pPr lvl="0"/>
            <a:r>
              <a:rPr lang="nl-BE" dirty="0"/>
              <a:t>voortaan enkel toegang voor de minderjarige vanaf 16j tot diens medische persoonsgegevens (en niet voor de ouders)</a:t>
            </a:r>
            <a:endParaRPr lang="en-BE" dirty="0"/>
          </a:p>
          <a:p>
            <a:pPr lvl="0"/>
            <a:r>
              <a:rPr lang="nl-BE" dirty="0"/>
              <a:t>afspraken tussen het federale niveau en de deelstaten </a:t>
            </a:r>
            <a:endParaRPr lang="en-BE" dirty="0"/>
          </a:p>
          <a:p>
            <a:pPr lvl="1"/>
            <a:r>
              <a:rPr lang="nl-BE" dirty="0"/>
              <a:t>dezelfde regels op alle niveaus</a:t>
            </a:r>
            <a:endParaRPr lang="en-BE" dirty="0"/>
          </a:p>
          <a:p>
            <a:pPr lvl="0"/>
            <a:r>
              <a:rPr lang="nl-BE" dirty="0"/>
              <a:t>wijziging geïmplementeerd door </a:t>
            </a:r>
            <a:r>
              <a:rPr lang="nl-BE" dirty="0">
                <a:solidFill>
                  <a:srgbClr val="087670"/>
                </a:solidFill>
              </a:rPr>
              <a:t>eHealth</a:t>
            </a:r>
            <a:r>
              <a:rPr lang="nl-BE" dirty="0"/>
              <a:t> DEV als onderdeel van IAM (PIP </a:t>
            </a:r>
            <a:r>
              <a:rPr lang="nl-BE" dirty="0" err="1"/>
              <a:t>Filiation</a:t>
            </a:r>
            <a:r>
              <a:rPr lang="nl-BE" dirty="0"/>
              <a:t>) met de release van begin december</a:t>
            </a:r>
            <a:endParaRPr lang="en-BE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2"/>
          </p:nvPr>
        </p:nvSpPr>
        <p:spPr>
          <a:xfrm>
            <a:off x="839788" y="1758249"/>
            <a:ext cx="10514012" cy="746826"/>
          </a:xfrm>
        </p:spPr>
        <p:txBody>
          <a:bodyPr anchor="t"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737384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E64F9-B107-41C6-9BF9-51BDAD0F0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5600"/>
            <a:ext cx="10515600" cy="1325563"/>
          </a:xfrm>
        </p:spPr>
        <p:txBody>
          <a:bodyPr/>
          <a:lstStyle/>
          <a:p>
            <a:r>
              <a:rPr lang="nl-BE" dirty="0"/>
              <a:t>Services de base</a:t>
            </a:r>
            <a:endParaRPr lang="en-BE" dirty="0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DFB310B0-64C1-4EDB-ABD3-E73A3B3C1B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8141" y="2214544"/>
            <a:ext cx="5541140" cy="3330579"/>
          </a:xfrm>
          <a:prstGeom prst="rect">
            <a:avLst/>
          </a:prstGeom>
        </p:spPr>
      </p:pic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id="{95930FBE-E345-4C21-B721-F6A0CEB7385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82268" y="2239169"/>
            <a:ext cx="5541140" cy="333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4427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3768"/>
            <a:ext cx="10515600" cy="1016920"/>
          </a:xfrm>
        </p:spPr>
        <p:txBody>
          <a:bodyPr/>
          <a:lstStyle/>
          <a:p>
            <a:r>
              <a:rPr lang="en-US" dirty="0" err="1"/>
              <a:t>Nieuwe</a:t>
            </a:r>
            <a:r>
              <a:rPr lang="en-US" dirty="0"/>
              <a:t> </a:t>
            </a:r>
            <a:r>
              <a:rPr lang="en-US" dirty="0" err="1"/>
              <a:t>toegangsregels</a:t>
            </a:r>
            <a:r>
              <a:rPr lang="en-US" dirty="0"/>
              <a:t> data </a:t>
            </a:r>
            <a:r>
              <a:rPr lang="en-US" dirty="0" err="1"/>
              <a:t>minderjarigen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F4017D-35D4-4740-8057-29D15045E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572636"/>
            <a:ext cx="10256519" cy="3604326"/>
          </a:xfrm>
        </p:spPr>
        <p:txBody>
          <a:bodyPr/>
          <a:lstStyle/>
          <a:p>
            <a:pPr lvl="0"/>
            <a:r>
              <a:rPr lang="nl-BE" dirty="0"/>
              <a:t>nieuwe regels reeds van toepassing in het portaal Mijngezondheid.be</a:t>
            </a:r>
            <a:endParaRPr lang="en-BE" dirty="0"/>
          </a:p>
          <a:p>
            <a:pPr lvl="1"/>
            <a:r>
              <a:rPr lang="nl-BE" dirty="0"/>
              <a:t>engagement van de regionale partners om voor hun eigen portalen ook IAM (met inbegrip van de nieuwe toegangsregels) te implementeren</a:t>
            </a:r>
            <a:endParaRPr lang="en-BE" dirty="0"/>
          </a:p>
          <a:p>
            <a:pPr lvl="1"/>
            <a:r>
              <a:rPr lang="nl-BE" dirty="0"/>
              <a:t>planning in overleg op te stellen</a:t>
            </a:r>
            <a:endParaRPr lang="en-BE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2"/>
          </p:nvPr>
        </p:nvSpPr>
        <p:spPr>
          <a:xfrm>
            <a:off x="839788" y="1758249"/>
            <a:ext cx="10514012" cy="746826"/>
          </a:xfrm>
        </p:spPr>
        <p:txBody>
          <a:bodyPr anchor="t"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2025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1607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2" b="8702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Budget &amp; </a:t>
            </a:r>
            <a:br>
              <a:rPr lang="nl-BE" dirty="0"/>
            </a:br>
            <a:r>
              <a:rPr lang="nl-BE" dirty="0" err="1"/>
              <a:t>Organisation</a:t>
            </a:r>
            <a:r>
              <a:rPr lang="nl-BE" dirty="0"/>
              <a:t> interne</a:t>
            </a:r>
            <a:br>
              <a:rPr lang="nl-BE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2434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Budget &amp; </a:t>
            </a:r>
            <a:r>
              <a:rPr lang="nl-BE" dirty="0" err="1"/>
              <a:t>Organisation</a:t>
            </a:r>
            <a:r>
              <a:rPr lang="nl-BE" dirty="0"/>
              <a:t> interne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fr-BE" dirty="0"/>
              <a:t>contexte budgétaire difficile &gt; gestion économique responsable</a:t>
            </a:r>
          </a:p>
          <a:p>
            <a:pPr lvl="1"/>
            <a:r>
              <a:rPr lang="fr-BE" dirty="0"/>
              <a:t>sous-utilisation pour l’ensemble des IPSS d’un montant de </a:t>
            </a:r>
            <a:r>
              <a:rPr lang="fr-FR" dirty="0"/>
              <a:t>-204.000.000 € </a:t>
            </a:r>
          </a:p>
          <a:p>
            <a:r>
              <a:rPr lang="nl-BE" dirty="0"/>
              <a:t>budget </a:t>
            </a:r>
            <a:r>
              <a:rPr lang="nl-BE" dirty="0" err="1"/>
              <a:t>initial</a:t>
            </a:r>
            <a:r>
              <a:rPr lang="nl-BE" dirty="0"/>
              <a:t> 2025	</a:t>
            </a:r>
          </a:p>
          <a:p>
            <a:pPr lvl="1"/>
            <a:r>
              <a:rPr lang="nl-BE" dirty="0"/>
              <a:t>18.544.325 €, soit 349.466 € de + </a:t>
            </a:r>
            <a:r>
              <a:rPr lang="nl-BE" dirty="0" err="1"/>
              <a:t>qu’en</a:t>
            </a:r>
            <a:r>
              <a:rPr lang="nl-BE" dirty="0"/>
              <a:t> 2024</a:t>
            </a:r>
          </a:p>
          <a:p>
            <a:pPr lvl="1"/>
            <a:r>
              <a:rPr lang="fr-FR" dirty="0"/>
              <a:t>sous réserve d’une économie linéaire imposée par le nouveau gouvernement</a:t>
            </a:r>
            <a:endParaRPr lang="nl-BE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nl-BE" dirty="0"/>
              <a:t>Budget 2025</a:t>
            </a:r>
            <a:endParaRPr lang="en-US" dirty="0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609600" y="188640"/>
            <a:ext cx="10972800" cy="9299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altLang="en-US" sz="4000" kern="1200" dirty="0" smtClean="0">
                <a:solidFill>
                  <a:srgbClr val="C0000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622020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838200" y="673768"/>
            <a:ext cx="10515600" cy="1016920"/>
          </a:xfrm>
        </p:spPr>
        <p:txBody>
          <a:bodyPr/>
          <a:lstStyle/>
          <a:p>
            <a:r>
              <a:rPr lang="nl-BE" dirty="0"/>
              <a:t>Budget &amp; </a:t>
            </a:r>
            <a:r>
              <a:rPr lang="nl-BE" dirty="0" err="1"/>
              <a:t>Organisation</a:t>
            </a:r>
            <a:r>
              <a:rPr lang="nl-BE" dirty="0"/>
              <a:t> interne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097280" y="2572636"/>
            <a:ext cx="10256519" cy="3604326"/>
          </a:xfrm>
        </p:spPr>
        <p:txBody>
          <a:bodyPr>
            <a:normAutofit/>
          </a:bodyPr>
          <a:lstStyle/>
          <a:p>
            <a:r>
              <a:rPr lang="nl-BE" dirty="0"/>
              <a:t>avances </a:t>
            </a:r>
            <a:r>
              <a:rPr lang="nl-BE" dirty="0" err="1"/>
              <a:t>sur</a:t>
            </a:r>
            <a:r>
              <a:rPr lang="nl-BE" dirty="0"/>
              <a:t> BSM 2024 pour 2025</a:t>
            </a:r>
          </a:p>
          <a:p>
            <a:pPr lvl="1"/>
            <a:r>
              <a:rPr lang="fr-BE" dirty="0"/>
              <a:t>7.969.600 € </a:t>
            </a:r>
            <a:r>
              <a:rPr lang="nl-BE" dirty="0"/>
              <a:t>pour </a:t>
            </a:r>
            <a:r>
              <a:rPr lang="nl-BE" dirty="0" err="1"/>
              <a:t>soutenir</a:t>
            </a:r>
            <a:r>
              <a:rPr lang="nl-BE" dirty="0"/>
              <a:t> les </a:t>
            </a:r>
            <a:r>
              <a:rPr lang="nl-BE" dirty="0" err="1"/>
              <a:t>projets</a:t>
            </a:r>
            <a:r>
              <a:rPr lang="nl-BE" dirty="0"/>
              <a:t> et </a:t>
            </a:r>
            <a:r>
              <a:rPr lang="nl-BE" dirty="0" err="1"/>
              <a:t>investissements</a:t>
            </a:r>
            <a:r>
              <a:rPr lang="nl-BE" dirty="0"/>
              <a:t> </a:t>
            </a:r>
            <a:r>
              <a:rPr lang="nl-BE" dirty="0" err="1"/>
              <a:t>n'ayant</a:t>
            </a:r>
            <a:r>
              <a:rPr lang="nl-BE" dirty="0"/>
              <a:t> pas </a:t>
            </a:r>
            <a:r>
              <a:rPr lang="nl-BE" dirty="0" err="1"/>
              <a:t>pu</a:t>
            </a:r>
            <a:r>
              <a:rPr lang="nl-BE" dirty="0"/>
              <a:t> </a:t>
            </a:r>
            <a:r>
              <a:rPr lang="nl-BE" dirty="0" err="1"/>
              <a:t>être</a:t>
            </a:r>
            <a:r>
              <a:rPr lang="nl-BE" dirty="0"/>
              <a:t> </a:t>
            </a:r>
            <a:r>
              <a:rPr lang="nl-BE" dirty="0" err="1"/>
              <a:t>complètement</a:t>
            </a:r>
            <a:r>
              <a:rPr lang="nl-BE" dirty="0"/>
              <a:t> </a:t>
            </a:r>
            <a:r>
              <a:rPr lang="nl-BE" dirty="0" err="1"/>
              <a:t>réalisés</a:t>
            </a:r>
            <a:r>
              <a:rPr lang="nl-BE" dirty="0"/>
              <a:t> en 2024</a:t>
            </a:r>
          </a:p>
          <a:p>
            <a:r>
              <a:rPr lang="nl-BE" dirty="0" err="1"/>
              <a:t>choix</a:t>
            </a:r>
            <a:r>
              <a:rPr lang="nl-BE" dirty="0"/>
              <a:t> de </a:t>
            </a:r>
            <a:r>
              <a:rPr lang="nl-BE" dirty="0" err="1"/>
              <a:t>l’administration</a:t>
            </a:r>
            <a:r>
              <a:rPr lang="nl-BE" dirty="0"/>
              <a:t> générale</a:t>
            </a:r>
          </a:p>
          <a:p>
            <a:pPr lvl="1"/>
            <a:r>
              <a:rPr lang="nl-BE" dirty="0"/>
              <a:t>pas de </a:t>
            </a:r>
            <a:r>
              <a:rPr lang="nl-BE" dirty="0" err="1"/>
              <a:t>réduction</a:t>
            </a:r>
            <a:r>
              <a:rPr lang="nl-BE" dirty="0"/>
              <a:t> du </a:t>
            </a:r>
            <a:r>
              <a:rPr lang="nl-BE" dirty="0" err="1"/>
              <a:t>personnel</a:t>
            </a:r>
            <a:endParaRPr lang="nl-BE" dirty="0"/>
          </a:p>
          <a:p>
            <a:pPr lvl="1"/>
            <a:r>
              <a:rPr lang="fr-FR" dirty="0"/>
              <a:t>la plate-forme </a:t>
            </a:r>
            <a:r>
              <a:rPr lang="fr-FR" dirty="0">
                <a:solidFill>
                  <a:srgbClr val="087670"/>
                </a:solidFill>
              </a:rPr>
              <a:t>eHealth</a:t>
            </a:r>
            <a:r>
              <a:rPr lang="fr-FR" dirty="0"/>
              <a:t> applique la méthode </a:t>
            </a:r>
            <a:r>
              <a:rPr lang="fr-FR" dirty="0" err="1"/>
              <a:t>zero</a:t>
            </a:r>
            <a:r>
              <a:rPr lang="fr-FR" dirty="0"/>
              <a:t>-based budgeting conformément à l’article 59 de son contrat d’administration</a:t>
            </a:r>
          </a:p>
          <a:p>
            <a:endParaRPr lang="nl-BE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2"/>
          </p:nvPr>
        </p:nvSpPr>
        <p:spPr>
          <a:xfrm>
            <a:off x="839788" y="1758249"/>
            <a:ext cx="10514012" cy="746826"/>
          </a:xfrm>
        </p:spPr>
        <p:txBody>
          <a:bodyPr/>
          <a:lstStyle/>
          <a:p>
            <a:r>
              <a:rPr lang="en-US" dirty="0"/>
              <a:t>Budget 2025</a:t>
            </a: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609600" y="188640"/>
            <a:ext cx="10972800" cy="9299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altLang="en-US" sz="4000" kern="1200" dirty="0" smtClean="0">
                <a:solidFill>
                  <a:srgbClr val="C0000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445204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673768"/>
            <a:ext cx="10515600" cy="1016920"/>
          </a:xfrm>
        </p:spPr>
        <p:txBody>
          <a:bodyPr/>
          <a:lstStyle/>
          <a:p>
            <a:r>
              <a:rPr lang="nl-BE" dirty="0"/>
              <a:t>Budget &amp; </a:t>
            </a:r>
            <a:r>
              <a:rPr lang="nl-BE" dirty="0" err="1"/>
              <a:t>Organisation</a:t>
            </a:r>
            <a:r>
              <a:rPr lang="nl-BE" dirty="0"/>
              <a:t> interne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97280" y="2572636"/>
            <a:ext cx="10256519" cy="3604326"/>
          </a:xfrm>
        </p:spPr>
        <p:txBody>
          <a:bodyPr>
            <a:normAutofit/>
          </a:bodyPr>
          <a:lstStyle/>
          <a:p>
            <a:r>
              <a:rPr lang="fr-FR" dirty="0"/>
              <a:t>implémentation des changements liés à la législation sur le travail</a:t>
            </a:r>
          </a:p>
          <a:p>
            <a:r>
              <a:rPr lang="fr-FR" dirty="0"/>
              <a:t>implémentation de la nouvelle législation sur le droit individuel de formation</a:t>
            </a:r>
          </a:p>
          <a:p>
            <a:r>
              <a:rPr lang="fr-FR" dirty="0"/>
              <a:t>amélioration du lien entre TPC et les autres outils (Outlook, Arno…)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2"/>
          </p:nvPr>
        </p:nvSpPr>
        <p:spPr>
          <a:xfrm>
            <a:off x="839788" y="1758249"/>
            <a:ext cx="10514012" cy="746826"/>
          </a:xfrm>
        </p:spPr>
        <p:txBody>
          <a:bodyPr/>
          <a:lstStyle/>
          <a:p>
            <a:r>
              <a:rPr lang="fr-BE" altLang="en-US" dirty="0"/>
              <a:t>Evolution continue de TPC (Outil de Time Management)</a:t>
            </a:r>
            <a:endParaRPr lang="en-US" dirty="0"/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609600" y="188640"/>
            <a:ext cx="10972800" cy="9299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altLang="en-US" sz="4000" kern="1200" dirty="0" smtClean="0">
                <a:solidFill>
                  <a:srgbClr val="C0000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075275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Budget &amp; </a:t>
            </a:r>
            <a:r>
              <a:rPr lang="nl-BE" dirty="0" err="1"/>
              <a:t>Organisation</a:t>
            </a:r>
            <a:r>
              <a:rPr lang="nl-BE" dirty="0"/>
              <a:t> interne</a:t>
            </a:r>
            <a:endParaRPr lang="fr-B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</a:t>
            </a:r>
            <a:r>
              <a:rPr lang="fr-BE" dirty="0" err="1"/>
              <a:t>nstitution</a:t>
            </a:r>
            <a:r>
              <a:rPr lang="fr-BE" dirty="0"/>
              <a:t> pilote (exercice comptable 2025 – contrôle 2026)</a:t>
            </a:r>
          </a:p>
          <a:p>
            <a:r>
              <a:rPr lang="en-US" dirty="0"/>
              <a:t>i</a:t>
            </a:r>
            <a:r>
              <a:rPr lang="fr-BE" dirty="0" err="1"/>
              <a:t>mpact</a:t>
            </a:r>
            <a:r>
              <a:rPr lang="fr-BE" dirty="0"/>
              <a:t> sur</a:t>
            </a:r>
            <a:r>
              <a:rPr lang="en-BE" dirty="0"/>
              <a:t> le service Resource Management </a:t>
            </a:r>
            <a:r>
              <a:rPr lang="fr-BE" dirty="0">
                <a:sym typeface="Wingdings" panose="05000000000000000000" pitchFamily="2" charset="2"/>
              </a:rPr>
              <a:t> service pilote</a:t>
            </a:r>
          </a:p>
          <a:p>
            <a:pPr lvl="1"/>
            <a:r>
              <a:rPr lang="en-US" dirty="0"/>
              <a:t>B</a:t>
            </a:r>
            <a:r>
              <a:rPr lang="en-BE" dirty="0" err="1"/>
              <a:t>udget</a:t>
            </a:r>
            <a:r>
              <a:rPr lang="en-BE" dirty="0"/>
              <a:t> &amp; </a:t>
            </a:r>
            <a:r>
              <a:rPr lang="en-US" dirty="0"/>
              <a:t>F</a:t>
            </a:r>
            <a:r>
              <a:rPr lang="en-BE" dirty="0" err="1"/>
              <a:t>inances</a:t>
            </a:r>
            <a:endParaRPr lang="en-BE" dirty="0"/>
          </a:p>
          <a:p>
            <a:pPr lvl="2"/>
            <a:r>
              <a:rPr lang="en-US" dirty="0"/>
              <a:t>i</a:t>
            </a:r>
            <a:r>
              <a:rPr lang="fr-BE" dirty="0"/>
              <a:t>dentification des processus</a:t>
            </a:r>
            <a:r>
              <a:rPr lang="en-BE" dirty="0"/>
              <a:t> (3) et sous-</a:t>
            </a:r>
            <a:r>
              <a:rPr lang="en-BE" dirty="0" err="1"/>
              <a:t>processus</a:t>
            </a:r>
            <a:r>
              <a:rPr lang="en-BE" dirty="0"/>
              <a:t> (10)</a:t>
            </a:r>
            <a:r>
              <a:rPr lang="fr-BE" dirty="0"/>
              <a:t> ayant un impact financier pour l’institution</a:t>
            </a:r>
          </a:p>
          <a:p>
            <a:pPr lvl="1"/>
            <a:r>
              <a:rPr lang="fr-BE" dirty="0"/>
              <a:t>Risk Management</a:t>
            </a:r>
          </a:p>
          <a:p>
            <a:pPr lvl="2"/>
            <a:r>
              <a:rPr lang="en-US" dirty="0"/>
              <a:t>n</a:t>
            </a:r>
            <a:r>
              <a:rPr lang="en-BE" dirty="0" err="1"/>
              <a:t>ouveau</a:t>
            </a:r>
            <a:r>
              <a:rPr lang="fr-BE" dirty="0"/>
              <a:t> </a:t>
            </a:r>
            <a:r>
              <a:rPr lang="fr-BE" dirty="0" err="1"/>
              <a:t>template</a:t>
            </a:r>
            <a:r>
              <a:rPr lang="fr-BE" dirty="0"/>
              <a:t> de description des processus</a:t>
            </a:r>
            <a:r>
              <a:rPr lang="en-US" dirty="0"/>
              <a:t> et </a:t>
            </a:r>
            <a:r>
              <a:rPr lang="en-BE" dirty="0" err="1"/>
              <a:t>d’analyse</a:t>
            </a:r>
            <a:r>
              <a:rPr lang="en-BE" dirty="0"/>
              <a:t> de </a:t>
            </a:r>
            <a:r>
              <a:rPr lang="en-BE" dirty="0" err="1"/>
              <a:t>risques</a:t>
            </a:r>
            <a:endParaRPr lang="fr-BE" dirty="0"/>
          </a:p>
          <a:p>
            <a:pPr lvl="2"/>
            <a:r>
              <a:rPr lang="en-BE" dirty="0"/>
              <a:t>descriptions de </a:t>
            </a:r>
            <a:r>
              <a:rPr lang="en-BE" dirty="0" err="1"/>
              <a:t>processus</a:t>
            </a:r>
            <a:r>
              <a:rPr lang="en-BE" dirty="0"/>
              <a:t> </a:t>
            </a:r>
            <a:r>
              <a:rPr lang="en-US" dirty="0"/>
              <a:t>et</a:t>
            </a:r>
            <a:r>
              <a:rPr lang="en-BE" dirty="0"/>
              <a:t> des analyses de </a:t>
            </a:r>
            <a:r>
              <a:rPr lang="en-BE" dirty="0" err="1"/>
              <a:t>risques</a:t>
            </a:r>
            <a:endParaRPr lang="fr-BE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fr-BE" dirty="0"/>
              <a:t>Certification des comptes par la Cour des Comptes (1/2)</a:t>
            </a:r>
            <a:endParaRPr lang="en-US" dirty="0"/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609600" y="188640"/>
            <a:ext cx="10972800" cy="9299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altLang="en-US" sz="4000" kern="1200" dirty="0" smtClean="0">
                <a:solidFill>
                  <a:srgbClr val="C0000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8226704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Budget &amp; </a:t>
            </a:r>
            <a:r>
              <a:rPr lang="nl-BE" dirty="0" err="1"/>
              <a:t>Organisation</a:t>
            </a:r>
            <a:r>
              <a:rPr lang="nl-BE" dirty="0"/>
              <a:t> interne</a:t>
            </a:r>
            <a:endParaRPr lang="fr-B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</a:t>
            </a:r>
            <a:r>
              <a:rPr lang="en-BE" dirty="0" err="1"/>
              <a:t>bjectifs</a:t>
            </a:r>
            <a:endParaRPr lang="en-BE" dirty="0"/>
          </a:p>
          <a:p>
            <a:pPr lvl="1"/>
            <a:r>
              <a:rPr lang="en-US" dirty="0"/>
              <a:t>c</a:t>
            </a:r>
            <a:r>
              <a:rPr lang="en-BE" dirty="0" err="1"/>
              <a:t>ompliance</a:t>
            </a:r>
            <a:r>
              <a:rPr lang="en-BE" dirty="0"/>
              <a:t> avec les </a:t>
            </a:r>
            <a:r>
              <a:rPr lang="en-BE" dirty="0" err="1"/>
              <a:t>demandes</a:t>
            </a:r>
            <a:r>
              <a:rPr lang="en-BE" dirty="0"/>
              <a:t> de la </a:t>
            </a:r>
            <a:r>
              <a:rPr lang="en-BE" dirty="0" err="1"/>
              <a:t>Cour</a:t>
            </a:r>
            <a:r>
              <a:rPr lang="en-BE" dirty="0"/>
              <a:t> des </a:t>
            </a:r>
            <a:r>
              <a:rPr lang="en-BE" dirty="0" err="1"/>
              <a:t>Comptes</a:t>
            </a:r>
            <a:endParaRPr lang="en-BE" dirty="0"/>
          </a:p>
          <a:p>
            <a:pPr lvl="1"/>
            <a:r>
              <a:rPr lang="en-US" dirty="0"/>
              <a:t>a</a:t>
            </a:r>
            <a:r>
              <a:rPr lang="fr-BE" dirty="0" err="1"/>
              <a:t>ssurance</a:t>
            </a:r>
            <a:r>
              <a:rPr lang="fr-BE" dirty="0"/>
              <a:t> raisonnable de la maîtrise effective des risques</a:t>
            </a:r>
          </a:p>
          <a:p>
            <a:pPr lvl="1"/>
            <a:r>
              <a:rPr lang="fr-BE" dirty="0"/>
              <a:t>plus de réviseur d’entreprises</a:t>
            </a:r>
          </a:p>
          <a:p>
            <a:r>
              <a:rPr lang="en-US" dirty="0"/>
              <a:t>i</a:t>
            </a:r>
            <a:r>
              <a:rPr lang="fr-BE" dirty="0" err="1"/>
              <a:t>mpact</a:t>
            </a:r>
            <a:r>
              <a:rPr lang="fr-BE" dirty="0"/>
              <a:t> </a:t>
            </a:r>
            <a:r>
              <a:rPr lang="fr-BE" dirty="0">
                <a:sym typeface="Wingdings" panose="05000000000000000000" pitchFamily="2" charset="2"/>
              </a:rPr>
              <a:t>pour les autres services &gt; application des nouveaux </a:t>
            </a:r>
            <a:r>
              <a:rPr lang="fr-BE" dirty="0" err="1">
                <a:sym typeface="Wingdings" panose="05000000000000000000" pitchFamily="2" charset="2"/>
              </a:rPr>
              <a:t>templates</a:t>
            </a:r>
            <a:r>
              <a:rPr lang="fr-BE" dirty="0">
                <a:sym typeface="Wingdings" panose="05000000000000000000" pitchFamily="2" charset="2"/>
              </a:rPr>
              <a:t> dans le futur</a:t>
            </a:r>
            <a:r>
              <a:rPr lang="fr-BE" dirty="0"/>
              <a:t> 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fr-BE" dirty="0"/>
              <a:t>Certification des comptes par la Cour des Comptes (2/2)</a:t>
            </a:r>
            <a:endParaRPr lang="en-US" dirty="0"/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609600" y="188640"/>
            <a:ext cx="10972800" cy="9299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altLang="en-US" sz="4000" kern="1200" dirty="0" smtClean="0">
                <a:solidFill>
                  <a:srgbClr val="C0000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5611716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Budget &amp; </a:t>
            </a:r>
            <a:r>
              <a:rPr lang="nl-BE" dirty="0" err="1"/>
              <a:t>Organisation</a:t>
            </a:r>
            <a:r>
              <a:rPr lang="nl-BE" dirty="0"/>
              <a:t> interne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rgbClr val="087670"/>
                </a:solidFill>
              </a:rPr>
              <a:t>43</a:t>
            </a:r>
            <a:r>
              <a:rPr lang="fr-FR" dirty="0"/>
              <a:t> collaborateurs dont 41 équivalents temps plein</a:t>
            </a:r>
          </a:p>
          <a:p>
            <a:r>
              <a:rPr lang="fr-FR" dirty="0">
                <a:solidFill>
                  <a:srgbClr val="087670"/>
                </a:solidFill>
              </a:rPr>
              <a:t>7 </a:t>
            </a:r>
            <a:r>
              <a:rPr lang="fr-FR" dirty="0"/>
              <a:t>engagements</a:t>
            </a:r>
          </a:p>
          <a:p>
            <a:pPr lvl="1"/>
            <a:r>
              <a:rPr lang="fr-FR" dirty="0"/>
              <a:t>statutaires et contractuels : 1</a:t>
            </a:r>
          </a:p>
          <a:p>
            <a:pPr lvl="1"/>
            <a:r>
              <a:rPr lang="fr-FR" dirty="0"/>
              <a:t>détachés : 6</a:t>
            </a:r>
          </a:p>
          <a:p>
            <a:r>
              <a:rPr lang="fr-FR" dirty="0">
                <a:solidFill>
                  <a:srgbClr val="087670"/>
                </a:solidFill>
              </a:rPr>
              <a:t>3 </a:t>
            </a:r>
            <a:r>
              <a:rPr lang="fr-FR" dirty="0"/>
              <a:t>départs</a:t>
            </a:r>
          </a:p>
          <a:p>
            <a:pPr lvl="1"/>
            <a:r>
              <a:rPr lang="fr-FR" dirty="0"/>
              <a:t>statutaires et contractuels : 3</a:t>
            </a:r>
          </a:p>
          <a:p>
            <a:pPr lvl="1"/>
            <a:r>
              <a:rPr lang="fr-FR" dirty="0"/>
              <a:t>détachés: 0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fr-BE" altLang="en-US" dirty="0"/>
              <a:t>Effectifs 2024 </a:t>
            </a:r>
            <a:endParaRPr lang="en-US" dirty="0"/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609600" y="188640"/>
            <a:ext cx="10972800" cy="9299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altLang="en-US" sz="4000" kern="1200" dirty="0" smtClean="0">
                <a:solidFill>
                  <a:srgbClr val="C0000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541918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Nouveaux collaborateurs </a:t>
            </a:r>
            <a:r>
              <a:rPr lang="nl-BE" dirty="0" err="1"/>
              <a:t>entrés</a:t>
            </a:r>
            <a:r>
              <a:rPr lang="nl-BE" dirty="0"/>
              <a:t> en service en 2024</a:t>
            </a:r>
            <a:endParaRPr lang="fr-BE" dirty="0"/>
          </a:p>
        </p:txBody>
      </p:sp>
      <p:graphicFrame>
        <p:nvGraphicFramePr>
          <p:cNvPr id="2" name="Tableau 5">
            <a:extLst>
              <a:ext uri="{FF2B5EF4-FFF2-40B4-BE49-F238E27FC236}">
                <a16:creationId xmlns:a16="http://schemas.microsoft.com/office/drawing/2014/main" id="{84E71560-6564-44B5-9F96-BFF65D2CAD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885027"/>
              </p:ext>
            </p:extLst>
          </p:nvPr>
        </p:nvGraphicFramePr>
        <p:xfrm>
          <a:off x="380998" y="2573338"/>
          <a:ext cx="11435864" cy="25958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717932">
                  <a:extLst>
                    <a:ext uri="{9D8B030D-6E8A-4147-A177-3AD203B41FA5}">
                      <a16:colId xmlns:a16="http://schemas.microsoft.com/office/drawing/2014/main" val="1166101602"/>
                    </a:ext>
                  </a:extLst>
                </a:gridCol>
                <a:gridCol w="5717932">
                  <a:extLst>
                    <a:ext uri="{9D8B030D-6E8A-4147-A177-3AD203B41FA5}">
                      <a16:colId xmlns:a16="http://schemas.microsoft.com/office/drawing/2014/main" val="24103000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rgbClr val="1C1C1C"/>
                          </a:solidFill>
                        </a:rPr>
                        <a:t>BCSS</a:t>
                      </a:r>
                      <a:endParaRPr lang="fr-FR" dirty="0">
                        <a:solidFill>
                          <a:srgbClr val="1C1C1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rgbClr val="087670"/>
                          </a:solidFill>
                        </a:rPr>
                        <a:t>eHealth</a:t>
                      </a:r>
                      <a:endParaRPr lang="fr-FR" dirty="0">
                        <a:solidFill>
                          <a:srgbClr val="08767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9943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BE" sz="1400" dirty="0">
                          <a:solidFill>
                            <a:srgbClr val="1C1C1C"/>
                          </a:solidFill>
                        </a:rPr>
                        <a:t>Inas Hourie – conseillère juridique – 03/01</a:t>
                      </a:r>
                      <a:endParaRPr lang="fr-FR" sz="1400" dirty="0">
                        <a:solidFill>
                          <a:srgbClr val="1C1C1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400" dirty="0">
                          <a:solidFill>
                            <a:srgbClr val="1C1C1C"/>
                          </a:solidFill>
                        </a:rPr>
                        <a:t>Adil Dahry – analyste fonctionnel – 03/01</a:t>
                      </a:r>
                      <a:endParaRPr lang="fr-FR" sz="1400" dirty="0">
                        <a:solidFill>
                          <a:srgbClr val="1C1C1C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522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BE" sz="1400" dirty="0">
                          <a:solidFill>
                            <a:srgbClr val="1C1C1C"/>
                          </a:solidFill>
                        </a:rPr>
                        <a:t>Raphaël Kleiren – ingénieur d’applications – 03/01</a:t>
                      </a:r>
                      <a:endParaRPr lang="fr-FR" sz="1400" dirty="0">
                        <a:solidFill>
                          <a:srgbClr val="1C1C1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400" dirty="0">
                          <a:solidFill>
                            <a:srgbClr val="1C1C1C"/>
                          </a:solidFill>
                        </a:rPr>
                        <a:t>Mark Turcksin – chef de projets – 05/02</a:t>
                      </a:r>
                      <a:endParaRPr lang="fr-FR" sz="1400" dirty="0">
                        <a:solidFill>
                          <a:srgbClr val="1C1C1C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785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BE" sz="1400" dirty="0">
                          <a:solidFill>
                            <a:srgbClr val="1C1C1C"/>
                          </a:solidFill>
                        </a:rPr>
                        <a:t>Daniel </a:t>
                      </a:r>
                      <a:r>
                        <a:rPr lang="fr-BE" sz="1400" dirty="0" err="1">
                          <a:solidFill>
                            <a:srgbClr val="1C1C1C"/>
                          </a:solidFill>
                        </a:rPr>
                        <a:t>Féduniak</a:t>
                      </a:r>
                      <a:r>
                        <a:rPr lang="fr-BE" sz="1400" dirty="0">
                          <a:solidFill>
                            <a:srgbClr val="1C1C1C"/>
                          </a:solidFill>
                        </a:rPr>
                        <a:t> – lead </a:t>
                      </a:r>
                      <a:r>
                        <a:rPr lang="fr-BE" sz="1400" dirty="0" err="1">
                          <a:solidFill>
                            <a:srgbClr val="1C1C1C"/>
                          </a:solidFill>
                        </a:rPr>
                        <a:t>architect</a:t>
                      </a:r>
                      <a:r>
                        <a:rPr lang="fr-BE" sz="1400" dirty="0">
                          <a:solidFill>
                            <a:srgbClr val="1C1C1C"/>
                          </a:solidFill>
                        </a:rPr>
                        <a:t> – 21/10</a:t>
                      </a:r>
                      <a:endParaRPr lang="fr-FR" sz="1400" dirty="0">
                        <a:solidFill>
                          <a:srgbClr val="1C1C1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400" dirty="0">
                          <a:solidFill>
                            <a:srgbClr val="1C1C1C"/>
                          </a:solidFill>
                        </a:rPr>
                        <a:t>Karin Guenter – IT service </a:t>
                      </a:r>
                      <a:r>
                        <a:rPr lang="fr-BE" sz="1400" dirty="0" err="1">
                          <a:solidFill>
                            <a:srgbClr val="1C1C1C"/>
                          </a:solidFill>
                        </a:rPr>
                        <a:t>delivery</a:t>
                      </a:r>
                      <a:r>
                        <a:rPr lang="fr-BE" sz="1400" dirty="0">
                          <a:solidFill>
                            <a:srgbClr val="1C1C1C"/>
                          </a:solidFill>
                        </a:rPr>
                        <a:t> junior – 15/04</a:t>
                      </a:r>
                      <a:endParaRPr lang="fr-FR" sz="1400" dirty="0">
                        <a:solidFill>
                          <a:srgbClr val="1C1C1C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876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rgbClr val="1C1C1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400" dirty="0">
                          <a:solidFill>
                            <a:srgbClr val="1C1C1C"/>
                          </a:solidFill>
                        </a:rPr>
                        <a:t>Sabrina Lambert – assistante de direction – 03/06</a:t>
                      </a:r>
                      <a:endParaRPr lang="fr-FR" sz="1400" dirty="0">
                        <a:solidFill>
                          <a:srgbClr val="1C1C1C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5759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rgbClr val="1C1C1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400" dirty="0">
                          <a:solidFill>
                            <a:srgbClr val="1C1C1C"/>
                          </a:solidFill>
                        </a:rPr>
                        <a:t>Nicolas Célérier – analyste-développeur d’applications – 01/08</a:t>
                      </a:r>
                      <a:endParaRPr lang="fr-FR" sz="1400" dirty="0">
                        <a:solidFill>
                          <a:srgbClr val="1C1C1C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9104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rgbClr val="1C1C1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400" dirty="0">
                          <a:solidFill>
                            <a:srgbClr val="1C1C1C"/>
                          </a:solidFill>
                        </a:rPr>
                        <a:t>Najlae Louhaji – analyste fonctionnel – 07/10</a:t>
                      </a:r>
                      <a:endParaRPr lang="fr-FR" sz="1400" dirty="0">
                        <a:solidFill>
                          <a:srgbClr val="1C1C1C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9635047"/>
                  </a:ext>
                </a:extLst>
              </a:tr>
            </a:tbl>
          </a:graphicData>
        </a:graphic>
      </p:graphicFrame>
      <p:sp>
        <p:nvSpPr>
          <p:cNvPr id="5" name="Title 4"/>
          <p:cNvSpPr txBox="1">
            <a:spLocks/>
          </p:cNvSpPr>
          <p:nvPr/>
        </p:nvSpPr>
        <p:spPr>
          <a:xfrm>
            <a:off x="609600" y="188640"/>
            <a:ext cx="10972800" cy="9299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altLang="en-US" sz="4000" kern="1200" dirty="0" smtClean="0">
                <a:solidFill>
                  <a:srgbClr val="C0000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5998109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2" b="8702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Newcomers - </a:t>
            </a:r>
            <a:r>
              <a:rPr lang="en-US" dirty="0" err="1"/>
              <a:t>Vidéo</a:t>
            </a:r>
            <a:endParaRPr lang="en-US" dirty="0"/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609600" y="188640"/>
            <a:ext cx="10972800" cy="9299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altLang="en-US" sz="4000" kern="1200" dirty="0" smtClean="0">
                <a:solidFill>
                  <a:srgbClr val="C0000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05824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Également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2024…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ln>
            <a:solidFill>
              <a:srgbClr val="1C1C1C"/>
            </a:solidFill>
          </a:ln>
        </p:spPr>
        <p:txBody>
          <a:bodyPr/>
          <a:lstStyle/>
          <a:p>
            <a:r>
              <a:rPr lang="fr-BE" dirty="0">
                <a:solidFill>
                  <a:srgbClr val="FF0000"/>
                </a:solidFill>
              </a:rPr>
              <a:t> </a:t>
            </a:r>
            <a:r>
              <a:rPr lang="fr-FR" b="1" dirty="0">
                <a:solidFill>
                  <a:srgbClr val="087670"/>
                </a:solidFill>
              </a:rPr>
              <a:t>191.145</a:t>
            </a:r>
            <a:r>
              <a:rPr lang="fr-FR" dirty="0">
                <a:solidFill>
                  <a:srgbClr val="087670"/>
                </a:solidFill>
              </a:rPr>
              <a:t> </a:t>
            </a:r>
            <a:r>
              <a:rPr lang="fr-FR" dirty="0"/>
              <a:t>millions de visites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/>
              <a:t>Portail</a:t>
            </a:r>
            <a:endParaRPr lang="en-US" dirty="0"/>
          </a:p>
        </p:txBody>
      </p:sp>
      <p:sp>
        <p:nvSpPr>
          <p:cNvPr id="21" name="Content Placeholder 20"/>
          <p:cNvSpPr>
            <a:spLocks noGrp="1"/>
          </p:cNvSpPr>
          <p:nvPr>
            <p:ph idx="13"/>
          </p:nvPr>
        </p:nvSpPr>
        <p:spPr>
          <a:ln>
            <a:solidFill>
              <a:srgbClr val="1C1C1C"/>
            </a:solidFill>
          </a:ln>
        </p:spPr>
        <p:txBody>
          <a:bodyPr/>
          <a:lstStyle/>
          <a:p>
            <a:r>
              <a:rPr lang="fr-FR" b="1" dirty="0">
                <a:solidFill>
                  <a:srgbClr val="087670"/>
                </a:solidFill>
              </a:rPr>
              <a:t>12.301.272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/>
              <a:t>messages</a:t>
            </a:r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nl-BE" dirty="0" err="1"/>
              <a:t>eHealthBox</a:t>
            </a:r>
            <a:r>
              <a:rPr lang="nl-BE" dirty="0"/>
              <a:t> &gt; </a:t>
            </a:r>
            <a:r>
              <a:rPr lang="nl-BE" dirty="0" err="1"/>
              <a:t>eBox</a:t>
            </a:r>
            <a:endParaRPr lang="nl-BE" dirty="0"/>
          </a:p>
        </p:txBody>
      </p:sp>
      <p:sp>
        <p:nvSpPr>
          <p:cNvPr id="20" name="Content Placeholder 19"/>
          <p:cNvSpPr>
            <a:spLocks noGrp="1"/>
          </p:cNvSpPr>
          <p:nvPr>
            <p:ph idx="15"/>
          </p:nvPr>
        </p:nvSpPr>
        <p:spPr>
          <a:ln>
            <a:solidFill>
              <a:srgbClr val="1C1C1C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087670"/>
                </a:solidFill>
              </a:rPr>
              <a:t>11.246.145</a:t>
            </a:r>
            <a:r>
              <a:rPr lang="en-US" dirty="0"/>
              <a:t> </a:t>
            </a:r>
            <a:r>
              <a:rPr lang="en-US" dirty="0" err="1"/>
              <a:t>consentements</a:t>
            </a:r>
            <a:r>
              <a:rPr lang="en-US" dirty="0"/>
              <a:t> </a:t>
            </a:r>
            <a:r>
              <a:rPr lang="en-US" dirty="0" err="1"/>
              <a:t>enregistrés</a:t>
            </a:r>
            <a:endParaRPr lang="en-US" dirty="0"/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nl-BE"/>
              <a:t>Consentement éclairé</a:t>
            </a:r>
            <a:endParaRPr lang="nl-BE" dirty="0"/>
          </a:p>
        </p:txBody>
      </p:sp>
      <p:sp>
        <p:nvSpPr>
          <p:cNvPr id="11" name="Content Placeholder 10"/>
          <p:cNvSpPr>
            <a:spLocks noGrp="1"/>
          </p:cNvSpPr>
          <p:nvPr>
            <p:ph idx="17"/>
          </p:nvPr>
        </p:nvSpPr>
        <p:spPr>
          <a:ln>
            <a:solidFill>
              <a:srgbClr val="1C1C1C"/>
            </a:solidFill>
          </a:ln>
        </p:spPr>
        <p:txBody>
          <a:bodyPr/>
          <a:lstStyle/>
          <a:p>
            <a:r>
              <a:rPr lang="nl-BE" b="1" dirty="0">
                <a:solidFill>
                  <a:srgbClr val="087670"/>
                </a:solidFill>
              </a:rPr>
              <a:t>100</a:t>
            </a:r>
            <a:r>
              <a:rPr lang="nl-BE" b="1" dirty="0"/>
              <a:t> % </a:t>
            </a:r>
            <a:r>
              <a:rPr lang="nl-BE" dirty="0"/>
              <a:t>des KPI </a:t>
            </a:r>
            <a:r>
              <a:rPr lang="nl-BE" dirty="0" err="1"/>
              <a:t>sont</a:t>
            </a:r>
            <a:r>
              <a:rPr lang="nl-BE" dirty="0"/>
              <a:t> </a:t>
            </a:r>
            <a:r>
              <a:rPr lang="nl-BE" dirty="0" err="1"/>
              <a:t>respectés</a:t>
            </a:r>
            <a:endParaRPr lang="nl-BE" dirty="0"/>
          </a:p>
          <a:p>
            <a:endParaRPr lang="en-US" dirty="0"/>
          </a:p>
        </p:txBody>
      </p:sp>
      <p:sp>
        <p:nvSpPr>
          <p:cNvPr id="43" name="Text Placeholder 42"/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r>
              <a:rPr lang="en-US" dirty="0"/>
              <a:t>Performance &amp; </a:t>
            </a:r>
            <a:r>
              <a:rPr lang="en-US" dirty="0" err="1"/>
              <a:t>Accessibilité</a:t>
            </a:r>
            <a:endParaRPr lang="en-US" dirty="0"/>
          </a:p>
        </p:txBody>
      </p:sp>
      <p:sp>
        <p:nvSpPr>
          <p:cNvPr id="44" name="Content Placeholder 43"/>
          <p:cNvSpPr>
            <a:spLocks noGrp="1"/>
          </p:cNvSpPr>
          <p:nvPr>
            <p:ph idx="19"/>
          </p:nvPr>
        </p:nvSpPr>
        <p:spPr>
          <a:ln>
            <a:solidFill>
              <a:srgbClr val="1C1C1C"/>
            </a:solidFill>
          </a:ln>
        </p:spPr>
        <p:txBody>
          <a:bodyPr/>
          <a:lstStyle/>
          <a:p>
            <a:r>
              <a:rPr lang="en-US" dirty="0"/>
              <a:t> </a:t>
            </a:r>
            <a:r>
              <a:rPr lang="en-US" b="1" dirty="0">
                <a:solidFill>
                  <a:srgbClr val="087670"/>
                </a:solidFill>
              </a:rPr>
              <a:t>53 </a:t>
            </a:r>
            <a:r>
              <a:rPr lang="en-US" dirty="0"/>
              <a:t>dossiers</a:t>
            </a:r>
            <a:endParaRPr lang="en-B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5" name="Text Placeholder 44"/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en-US" dirty="0"/>
              <a:t>Dossiers CSI</a:t>
            </a:r>
          </a:p>
        </p:txBody>
      </p:sp>
      <p:sp>
        <p:nvSpPr>
          <p:cNvPr id="46" name="Content Placeholder 45"/>
          <p:cNvSpPr>
            <a:spLocks noGrp="1"/>
          </p:cNvSpPr>
          <p:nvPr>
            <p:ph idx="21"/>
          </p:nvPr>
        </p:nvSpPr>
        <p:spPr>
          <a:ln>
            <a:solidFill>
              <a:srgbClr val="1C1C1C"/>
            </a:solidFill>
          </a:ln>
        </p:spPr>
        <p:txBody>
          <a:bodyPr/>
          <a:lstStyle/>
          <a:p>
            <a:r>
              <a:rPr lang="fr-FR" b="1" dirty="0">
                <a:solidFill>
                  <a:srgbClr val="087670"/>
                </a:solidFill>
              </a:rPr>
              <a:t>148</a:t>
            </a:r>
            <a:r>
              <a:rPr lang="fr-FR" dirty="0"/>
              <a:t> incidents enregistrés </a:t>
            </a:r>
          </a:p>
          <a:p>
            <a:r>
              <a:rPr lang="fr-FR" sz="1200" dirty="0">
                <a:solidFill>
                  <a:srgbClr val="087670"/>
                </a:solidFill>
              </a:rPr>
              <a:t>eHealth</a:t>
            </a:r>
            <a:r>
              <a:rPr lang="fr-FR" sz="1200" dirty="0"/>
              <a:t> 9, partenaires 139</a:t>
            </a:r>
            <a:endParaRPr lang="en-US" sz="1200" dirty="0">
              <a:highlight>
                <a:srgbClr val="FFFF00"/>
              </a:highlight>
            </a:endParaRPr>
          </a:p>
        </p:txBody>
      </p:sp>
      <p:sp>
        <p:nvSpPr>
          <p:cNvPr id="47" name="Text Placeholder 46"/>
          <p:cNvSpPr>
            <a:spLocks noGrp="1"/>
          </p:cNvSpPr>
          <p:nvPr>
            <p:ph type="body" idx="22"/>
          </p:nvPr>
        </p:nvSpPr>
        <p:spPr/>
        <p:txBody>
          <a:bodyPr/>
          <a:lstStyle/>
          <a:p>
            <a:r>
              <a:rPr lang="nl-BE" dirty="0"/>
              <a:t>Business </a:t>
            </a:r>
            <a:r>
              <a:rPr lang="nl-BE" dirty="0" err="1"/>
              <a:t>continuity</a:t>
            </a:r>
            <a:r>
              <a:rPr lang="nl-BE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76909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2" b="8702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Newcomers - </a:t>
            </a:r>
            <a:r>
              <a:rPr lang="en-US" dirty="0" err="1"/>
              <a:t>Vidéo</a:t>
            </a:r>
            <a:endParaRPr lang="en-US" dirty="0"/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609600" y="188640"/>
            <a:ext cx="10972800" cy="9299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altLang="en-US" sz="4000" kern="1200" dirty="0" smtClean="0">
                <a:solidFill>
                  <a:srgbClr val="C0000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nl-BE" dirty="0"/>
          </a:p>
        </p:txBody>
      </p:sp>
      <p:pic>
        <p:nvPicPr>
          <p:cNvPr id="3" name="BEB9299C">
            <a:hlinkClick r:id="" action="ppaction://media"/>
            <a:extLst>
              <a:ext uri="{FF2B5EF4-FFF2-40B4-BE49-F238E27FC236}">
                <a16:creationId xmlns:a16="http://schemas.microsoft.com/office/drawing/2014/main" id="{40B5333F-E170-4473-B2DF-DABAE5B3FE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8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2" b="8702"/>
          <a:stretch/>
        </p:blipFill>
        <p:spPr>
          <a:xfrm>
            <a:off x="0" y="1"/>
            <a:ext cx="12192000" cy="6035040"/>
          </a:xfr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16442" y="3880578"/>
            <a:ext cx="6427405" cy="1453422"/>
          </a:xfrm>
        </p:spPr>
        <p:txBody>
          <a:bodyPr>
            <a:normAutofit/>
          </a:bodyPr>
          <a:lstStyle/>
          <a:p>
            <a:r>
              <a:rPr lang="nl-BE" dirty="0"/>
              <a:t>Actieplan </a:t>
            </a:r>
            <a:r>
              <a:rPr lang="nl-BE" dirty="0" err="1"/>
              <a:t>eGezondheid</a:t>
            </a:r>
            <a:r>
              <a:rPr lang="nl-BE" dirty="0"/>
              <a:t> 2025-2027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40175886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6">
      <a:dk1>
        <a:srgbClr val="262626"/>
      </a:dk1>
      <a:lt1>
        <a:sysClr val="window" lastClr="FFFFFF"/>
      </a:lt1>
      <a:dk2>
        <a:srgbClr val="087670"/>
      </a:dk2>
      <a:lt2>
        <a:srgbClr val="FFFFFF"/>
      </a:lt2>
      <a:accent1>
        <a:srgbClr val="3B3B3B"/>
      </a:accent1>
      <a:accent2>
        <a:srgbClr val="087670"/>
      </a:accent2>
      <a:accent3>
        <a:srgbClr val="B92500"/>
      </a:accent3>
      <a:accent4>
        <a:srgbClr val="E0EEED"/>
      </a:accent4>
      <a:accent5>
        <a:srgbClr val="FFCBBE"/>
      </a:accent5>
      <a:accent6>
        <a:srgbClr val="E9E9E9"/>
      </a:accent6>
      <a:hlink>
        <a:srgbClr val="087670"/>
      </a:hlink>
      <a:folHlink>
        <a:srgbClr val="B92500"/>
      </a:folHlink>
    </a:clrScheme>
    <a:fontScheme name="eHealth">
      <a:majorFont>
        <a:latin typeface="Kumbh Sans Bold"/>
        <a:ea typeface=""/>
        <a:cs typeface=""/>
      </a:majorFont>
      <a:minorFont>
        <a:latin typeface="Libre franklin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Health-ppt-template.potx" id="{5EB4DC43-EC23-4A91-8137-8E73C4834F92}" vid="{0AD1349E-CABE-47E1-9529-FE2A85EDF26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eHealth-ppt-template</Template>
  <TotalTime>4394</TotalTime>
  <Words>4050</Words>
  <Application>Microsoft Office PowerPoint</Application>
  <PresentationFormat>Breedbeeld</PresentationFormat>
  <Paragraphs>615</Paragraphs>
  <Slides>80</Slides>
  <Notes>50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80</vt:i4>
      </vt:variant>
    </vt:vector>
  </HeadingPairs>
  <TitlesOfParts>
    <vt:vector size="90" baseType="lpstr">
      <vt:lpstr>Calibri</vt:lpstr>
      <vt:lpstr>Open Sans</vt:lpstr>
      <vt:lpstr>Libre Franklin</vt:lpstr>
      <vt:lpstr>Libre franklin regular</vt:lpstr>
      <vt:lpstr>Libre Franklin Medium</vt:lpstr>
      <vt:lpstr>Open Sans Semibold</vt:lpstr>
      <vt:lpstr>Libre Franklin SemiBold</vt:lpstr>
      <vt:lpstr>Kumbh Sans Bold</vt:lpstr>
      <vt:lpstr>Arial</vt:lpstr>
      <vt:lpstr>Office Theme</vt:lpstr>
      <vt:lpstr> Réalisations 2024  Perspectives 2025  31/01/2025  </vt:lpstr>
      <vt:lpstr>Quelques chiffres</vt:lpstr>
      <vt:lpstr>Services de base</vt:lpstr>
      <vt:lpstr>eHealthBox</vt:lpstr>
      <vt:lpstr>Services de base</vt:lpstr>
      <vt:lpstr>Certificats eHealth </vt:lpstr>
      <vt:lpstr>Services de base</vt:lpstr>
      <vt:lpstr>Également en 2024…</vt:lpstr>
      <vt:lpstr>Actieplan eGezondheid 2025-2027</vt:lpstr>
      <vt:lpstr>Actieplan eGezondheid 2025-2027</vt:lpstr>
      <vt:lpstr>Actieplan eGezondheid 2025-2027</vt:lpstr>
      <vt:lpstr>Actieplan eGezondheid 2025-2027</vt:lpstr>
      <vt:lpstr>B-IHR</vt:lpstr>
      <vt:lpstr>Be-SafeShare CareSets</vt:lpstr>
      <vt:lpstr>Actieplan eGezondheid 2025-2027 </vt:lpstr>
      <vt:lpstr>Actieplan eGezondheid 2025-2027</vt:lpstr>
      <vt:lpstr>Actieplan eGezondheid 2025-2027</vt:lpstr>
      <vt:lpstr>Actieplan eGezondheid 2025-2027</vt:lpstr>
      <vt:lpstr>European Health Data Space - EHDS</vt:lpstr>
      <vt:lpstr>EHDS</vt:lpstr>
      <vt:lpstr>EHDS -Verordening</vt:lpstr>
      <vt:lpstr>EHDS -Verordening</vt:lpstr>
      <vt:lpstr>EHDS -Verordening</vt:lpstr>
      <vt:lpstr>Governance van de EHDS</vt:lpstr>
      <vt:lpstr>Governance van de EHDS</vt:lpstr>
      <vt:lpstr>Projecten &amp; Perspectieven</vt:lpstr>
      <vt:lpstr>Pseudonimiseringsdiensten</vt:lpstr>
      <vt:lpstr>Pseudonimiseringsdiensten</vt:lpstr>
      <vt:lpstr>Pseudonimiseringsdiensten</vt:lpstr>
      <vt:lpstr>VIDIS (Virtual Integrated Drug Information System)</vt:lpstr>
      <vt:lpstr>VIDIS (Virtual Integrated Drug Information System) </vt:lpstr>
      <vt:lpstr>Mijngezondheid - Vidéo</vt:lpstr>
      <vt:lpstr>Mijngezondheid - Vidéo</vt:lpstr>
      <vt:lpstr>BelRAI Federaal</vt:lpstr>
      <vt:lpstr>Standards</vt:lpstr>
      <vt:lpstr>Standards</vt:lpstr>
      <vt:lpstr>Standards</vt:lpstr>
      <vt:lpstr>Standards</vt:lpstr>
      <vt:lpstr>CoBRHA+ </vt:lpstr>
      <vt:lpstr>CoBRHA+ </vt:lpstr>
      <vt:lpstr>Elektronisch voorschrift</vt:lpstr>
      <vt:lpstr>Elektronisch voorschrift</vt:lpstr>
      <vt:lpstr>UHMEP</vt:lpstr>
      <vt:lpstr>UHMEP</vt:lpstr>
      <vt:lpstr>UHMEP</vt:lpstr>
      <vt:lpstr>MyGOV.be</vt:lpstr>
      <vt:lpstr>MyGOV.be</vt:lpstr>
      <vt:lpstr>MyGOV.be - Vidéo</vt:lpstr>
      <vt:lpstr>MyGOV.be - Vidéo</vt:lpstr>
      <vt:lpstr>Matrice d’accès</vt:lpstr>
      <vt:lpstr>eSanté – Mutualités </vt:lpstr>
      <vt:lpstr>eSanté – Mutualités</vt:lpstr>
      <vt:lpstr>Enregistrement des logiciels</vt:lpstr>
      <vt:lpstr>Enregistrement des logiciels </vt:lpstr>
      <vt:lpstr>eBirth v2</vt:lpstr>
      <vt:lpstr>eBirth v2 </vt:lpstr>
      <vt:lpstr>eBirth v2 </vt:lpstr>
      <vt:lpstr>Database logiciels eSanté</vt:lpstr>
      <vt:lpstr>Mult-eMediatt </vt:lpstr>
      <vt:lpstr>Mult-eMediatt</vt:lpstr>
      <vt:lpstr>RN Consult</vt:lpstr>
      <vt:lpstr>RN Consult</vt:lpstr>
      <vt:lpstr>Vlaamse Sociale Bescherming</vt:lpstr>
      <vt:lpstr>Vlaamse Sociale Bescherming</vt:lpstr>
      <vt:lpstr>Alivia</vt:lpstr>
      <vt:lpstr>Alivia</vt:lpstr>
      <vt:lpstr>TRIO</vt:lpstr>
      <vt:lpstr>TRIO</vt:lpstr>
      <vt:lpstr>Nieuwe toegangsregels data minderjarigen</vt:lpstr>
      <vt:lpstr>Nieuwe toegangsregels data minderjarigen</vt:lpstr>
      <vt:lpstr>Budget &amp;  Organisation interne </vt:lpstr>
      <vt:lpstr>Budget &amp; Organisation interne</vt:lpstr>
      <vt:lpstr>Budget &amp; Organisation interne</vt:lpstr>
      <vt:lpstr>Budget &amp; Organisation interne</vt:lpstr>
      <vt:lpstr>Budget &amp; Organisation interne</vt:lpstr>
      <vt:lpstr>Budget &amp; Organisation interne</vt:lpstr>
      <vt:lpstr>Budget &amp; Organisation interne</vt:lpstr>
      <vt:lpstr>Nouveaux collaborateurs entrés en service en 2024</vt:lpstr>
      <vt:lpstr>Newcomers - Vidéo</vt:lpstr>
      <vt:lpstr>Newcomers - Vidéo</vt:lpstr>
    </vt:vector>
  </TitlesOfParts>
  <Company>SMALS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Donec nec justo eget felis facilisis re</dc:title>
  <dc:creator>Filip Coppens</dc:creator>
  <cp:lastModifiedBy>Frank Robben</cp:lastModifiedBy>
  <cp:revision>291</cp:revision>
  <dcterms:created xsi:type="dcterms:W3CDTF">2023-05-24T11:33:38Z</dcterms:created>
  <dcterms:modified xsi:type="dcterms:W3CDTF">2025-01-31T08:30:21Z</dcterms:modified>
</cp:coreProperties>
</file>