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3" r:id="rId4"/>
    <p:sldMasterId id="2147483675" r:id="rId5"/>
    <p:sldMasterId id="2147483676" r:id="rId6"/>
    <p:sldMasterId id="2147483701" r:id="rId7"/>
  </p:sldMasterIdLst>
  <p:notesMasterIdLst>
    <p:notesMasterId r:id="rId59"/>
  </p:notesMasterIdLst>
  <p:sldIdLst>
    <p:sldId id="353" r:id="rId8"/>
    <p:sldId id="42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6" r:id="rId17"/>
    <p:sldId id="444" r:id="rId18"/>
    <p:sldId id="425" r:id="rId19"/>
    <p:sldId id="420" r:id="rId20"/>
    <p:sldId id="415" r:id="rId21"/>
    <p:sldId id="430" r:id="rId22"/>
    <p:sldId id="416" r:id="rId23"/>
    <p:sldId id="417" r:id="rId24"/>
    <p:sldId id="431" r:id="rId25"/>
    <p:sldId id="432" r:id="rId26"/>
    <p:sldId id="412" r:id="rId27"/>
    <p:sldId id="413" r:id="rId28"/>
    <p:sldId id="414" r:id="rId29"/>
    <p:sldId id="427" r:id="rId30"/>
    <p:sldId id="411" r:id="rId31"/>
    <p:sldId id="410" r:id="rId32"/>
    <p:sldId id="408" r:id="rId33"/>
    <p:sldId id="435" r:id="rId34"/>
    <p:sldId id="434" r:id="rId35"/>
    <p:sldId id="409" r:id="rId36"/>
    <p:sldId id="319" r:id="rId37"/>
    <p:sldId id="428" r:id="rId38"/>
    <p:sldId id="407" r:id="rId39"/>
    <p:sldId id="424" r:id="rId40"/>
    <p:sldId id="406" r:id="rId41"/>
    <p:sldId id="436" r:id="rId42"/>
    <p:sldId id="402" r:id="rId43"/>
    <p:sldId id="356" r:id="rId44"/>
    <p:sldId id="388" r:id="rId45"/>
    <p:sldId id="375" r:id="rId46"/>
    <p:sldId id="400" r:id="rId47"/>
    <p:sldId id="397" r:id="rId48"/>
    <p:sldId id="398" r:id="rId49"/>
    <p:sldId id="399" r:id="rId50"/>
    <p:sldId id="383" r:id="rId51"/>
    <p:sldId id="447" r:id="rId52"/>
    <p:sldId id="394" r:id="rId53"/>
    <p:sldId id="328" r:id="rId54"/>
    <p:sldId id="344" r:id="rId55"/>
    <p:sldId id="393" r:id="rId56"/>
    <p:sldId id="377" r:id="rId57"/>
    <p:sldId id="433" r:id="rId58"/>
  </p:sldIdLst>
  <p:sldSz cx="12192000" cy="6858000"/>
  <p:notesSz cx="6858000" cy="9144000"/>
  <p:embeddedFontLst>
    <p:embeddedFont>
      <p:font typeface="Source Sans Pro" panose="020B0604020202020204" charset="0"/>
      <p:regular r:id="rId60"/>
      <p:bold r:id="rId61"/>
      <p:italic r:id="rId62"/>
      <p:boldItalic r:id="rId63"/>
    </p:embeddedFont>
    <p:embeddedFont>
      <p:font typeface="Montserrat SemiBold" panose="020B0604020202020204" charset="0"/>
      <p:bold r:id="rId64"/>
      <p:boldItalic r:id="rId65"/>
    </p:embeddedFont>
    <p:embeddedFont>
      <p:font typeface="Fira Sans SemiBold" panose="020B0604020202020204" charset="0"/>
      <p:bold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Fira Sans Medium" panose="020B0604020202020204" charset="0"/>
      <p:regular r:id="rId70"/>
      <p:italic r:id="rId71"/>
    </p:embeddedFont>
    <p:embeddedFont>
      <p:font typeface="Open Sans Semibold" panose="020B0604020202020204" charset="0"/>
      <p:bold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Fira Sans" panose="020B0604020202020204" charset="0"/>
      <p:regular r:id="rId78"/>
      <p:bold r:id="rId79"/>
      <p:italic r:id="rId80"/>
      <p:boldItalic r:id="rId81"/>
    </p:embeddedFont>
    <p:embeddedFont>
      <p:font typeface="Fira Sans Light" panose="020B0604020202020204" charset="0"/>
      <p:regular r:id="rId82"/>
      <p:italic r:id="rId83"/>
    </p:embeddedFont>
    <p:embeddedFont>
      <p:font typeface="Roboto" panose="02000000000000000000" pitchFamily="2" charset="0"/>
      <p:regular r:id="rId84"/>
    </p:embeddedFont>
    <p:embeddedFont>
      <p:font typeface="Montserrat" panose="020B0604020202020204" charset="0"/>
      <p:regular r:id="rId85"/>
      <p:bold r:id="rId86"/>
      <p:italic r:id="rId87"/>
      <p:boldItalic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ALS-MVM\niro" initials="S" lastIdx="3" clrIdx="0">
    <p:extLst>
      <p:ext uri="{19B8F6BF-5375-455C-9EA6-DF929625EA0E}">
        <p15:presenceInfo xmlns:p15="http://schemas.microsoft.com/office/powerpoint/2012/main" userId="SMALS-MVM\niro" providerId="None"/>
      </p:ext>
    </p:extLst>
  </p:cmAuthor>
  <p:cmAuthor id="2" name="francoisxavier.michel@smals.be" initials="f" lastIdx="1" clrIdx="1">
    <p:extLst>
      <p:ext uri="{19B8F6BF-5375-455C-9EA6-DF929625EA0E}">
        <p15:presenceInfo xmlns:p15="http://schemas.microsoft.com/office/powerpoint/2012/main" userId="francoisxavier.michel@smals.be" providerId="None"/>
      </p:ext>
    </p:extLst>
  </p:cmAuthor>
  <p:cmAuthor id="3" name="filip.coppens@smals.be" initials="f" lastIdx="2" clrIdx="2">
    <p:extLst>
      <p:ext uri="{19B8F6BF-5375-455C-9EA6-DF929625EA0E}">
        <p15:presenceInfo xmlns:p15="http://schemas.microsoft.com/office/powerpoint/2012/main" userId="filip.coppens@smals.b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F5F"/>
    <a:srgbClr val="22A4DD"/>
    <a:srgbClr val="C2C2C2"/>
    <a:srgbClr val="EC5062"/>
    <a:srgbClr val="3A3A39"/>
    <a:srgbClr val="DAE9F0"/>
    <a:srgbClr val="996633"/>
    <a:srgbClr val="6F532D"/>
    <a:srgbClr val="4C6D5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3283" autoAdjust="0"/>
  </p:normalViewPr>
  <p:slideViewPr>
    <p:cSldViewPr snapToGrid="0" snapToObjects="1" showGuides="1">
      <p:cViewPr varScale="1">
        <p:scale>
          <a:sx n="70" d="100"/>
          <a:sy n="70" d="100"/>
        </p:scale>
        <p:origin x="955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84" Type="http://schemas.openxmlformats.org/officeDocument/2006/relationships/font" Target="fonts/font25.fntdata"/><Relationship Id="rId89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2.fntdata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87" Type="http://schemas.openxmlformats.org/officeDocument/2006/relationships/font" Target="fonts/font28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2.fntdata"/><Relationship Id="rId82" Type="http://schemas.openxmlformats.org/officeDocument/2006/relationships/font" Target="fonts/font23.fntdata"/><Relationship Id="rId90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font" Target="fonts/font26.fntdata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font" Target="fonts/font29.fntdata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font" Target="fonts/font2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1AC32E-B130-42BA-81F9-AE9E075E1DBC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1F1D4E4-9475-46BC-A25C-1AAEA0621669}">
      <dgm:prSet phldrT="[Text]"/>
      <dgm:spPr/>
      <dgm:t>
        <a:bodyPr/>
        <a:lstStyle/>
        <a:p>
          <a:r>
            <a:rPr lang="en-GB" dirty="0"/>
            <a:t>G-Cloud service</a:t>
          </a:r>
        </a:p>
      </dgm:t>
    </dgm:pt>
    <dgm:pt modelId="{B4AE6245-A8BF-45FF-A4F7-229FC6E5ACD9}" type="parTrans" cxnId="{99AF1E2C-C498-421E-A057-86F64996E09F}">
      <dgm:prSet/>
      <dgm:spPr/>
      <dgm:t>
        <a:bodyPr/>
        <a:lstStyle/>
        <a:p>
          <a:endParaRPr lang="nl-BE"/>
        </a:p>
      </dgm:t>
    </dgm:pt>
    <dgm:pt modelId="{BDEC29A4-DFF6-4042-99AA-1720FEAD27D3}" type="sibTrans" cxnId="{99AF1E2C-C498-421E-A057-86F64996E09F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Offered by</a:t>
          </a:r>
        </a:p>
      </dgm:t>
    </dgm:pt>
    <dgm:pt modelId="{F7C2E3DB-0C1C-4043-AADC-4AA879B0C8E8}">
      <dgm:prSet phldrT="[Text]"/>
      <dgm:spPr/>
      <dgm:t>
        <a:bodyPr/>
        <a:lstStyle/>
        <a:p>
          <a:r>
            <a:rPr lang="en-GB" dirty="0"/>
            <a:t>Service owner</a:t>
          </a:r>
        </a:p>
      </dgm:t>
    </dgm:pt>
    <dgm:pt modelId="{89C9F306-2B1D-4D22-BC49-9C67A90FB523}" type="parTrans" cxnId="{5FEDE71E-5A2F-4DE1-A5F2-CC611F8DA7E7}">
      <dgm:prSet/>
      <dgm:spPr/>
      <dgm:t>
        <a:bodyPr/>
        <a:lstStyle/>
        <a:p>
          <a:endParaRPr lang="nl-BE"/>
        </a:p>
      </dgm:t>
    </dgm:pt>
    <dgm:pt modelId="{B293C957-C292-4B67-9899-92AE0FB1E7AE}" type="sibTrans" cxnId="{5FEDE71E-5A2F-4DE1-A5F2-CC611F8DA7E7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Delivered by</a:t>
          </a:r>
        </a:p>
      </dgm:t>
    </dgm:pt>
    <dgm:pt modelId="{EBD4829B-DED3-486E-BCD6-3FBF6989D5E7}">
      <dgm:prSet phldrT="[Text]"/>
      <dgm:spPr/>
      <dgm:t>
        <a:bodyPr/>
        <a:lstStyle/>
        <a:p>
          <a:r>
            <a:rPr lang="en-GB" dirty="0"/>
            <a:t>Service provider</a:t>
          </a:r>
        </a:p>
      </dgm:t>
    </dgm:pt>
    <dgm:pt modelId="{64DCE39A-464B-49B9-B005-0514C289E856}" type="parTrans" cxnId="{F8155E57-2A9B-4EE7-B0C0-66A339429C18}">
      <dgm:prSet/>
      <dgm:spPr/>
      <dgm:t>
        <a:bodyPr/>
        <a:lstStyle/>
        <a:p>
          <a:endParaRPr lang="nl-BE"/>
        </a:p>
      </dgm:t>
    </dgm:pt>
    <dgm:pt modelId="{163D2708-F06E-4B49-9EF7-ECD4E69940A2}" type="sibTrans" cxnId="{F8155E57-2A9B-4EE7-B0C0-66A339429C18}">
      <dgm:prSet/>
      <dgm:spPr/>
      <dgm:t>
        <a:bodyPr/>
        <a:lstStyle/>
        <a:p>
          <a:endParaRPr lang="nl-BE"/>
        </a:p>
      </dgm:t>
    </dgm:pt>
    <dgm:pt modelId="{208DE240-0909-4276-A059-372B7438DED9}" type="pres">
      <dgm:prSet presAssocID="{421AC32E-B130-42BA-81F9-AE9E075E1DBC}" presName="linearFlow" presStyleCnt="0">
        <dgm:presLayoutVars>
          <dgm:resizeHandles val="exact"/>
        </dgm:presLayoutVars>
      </dgm:prSet>
      <dgm:spPr/>
    </dgm:pt>
    <dgm:pt modelId="{33A95964-6AB6-439F-B007-AB8C1CC559FB}" type="pres">
      <dgm:prSet presAssocID="{91F1D4E4-9475-46BC-A25C-1AAEA0621669}" presName="node" presStyleLbl="node1" presStyleIdx="0" presStyleCnt="3" custScaleX="332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C63B-3455-4C45-9DA6-782CF23DA0D2}" type="pres">
      <dgm:prSet presAssocID="{BDEC29A4-DFF6-4042-99AA-1720FEAD27D3}" presName="sibTrans" presStyleLbl="sibTrans2D1" presStyleIdx="0" presStyleCnt="2" custScaleX="111241" custScaleY="553391"/>
      <dgm:spPr/>
      <dgm:t>
        <a:bodyPr/>
        <a:lstStyle/>
        <a:p>
          <a:endParaRPr lang="en-US"/>
        </a:p>
      </dgm:t>
    </dgm:pt>
    <dgm:pt modelId="{0C6A2E58-22B6-4B73-AE5B-A10D46C1FF5C}" type="pres">
      <dgm:prSet presAssocID="{BDEC29A4-DFF6-4042-99AA-1720FEAD27D3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8224C86-8BDC-451D-8292-48080CD925A0}" type="pres">
      <dgm:prSet presAssocID="{F7C2E3DB-0C1C-4043-AADC-4AA879B0C8E8}" presName="node" presStyleLbl="node1" presStyleIdx="1" presStyleCnt="3" custScaleX="332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D2797-5CBA-4A8C-BED3-A0EE5E799809}" type="pres">
      <dgm:prSet presAssocID="{B293C957-C292-4B67-9899-92AE0FB1E7AE}" presName="sibTrans" presStyleLbl="sibTrans2D1" presStyleIdx="1" presStyleCnt="2" custScaleX="97172" custScaleY="553391"/>
      <dgm:spPr/>
      <dgm:t>
        <a:bodyPr/>
        <a:lstStyle/>
        <a:p>
          <a:endParaRPr lang="en-US"/>
        </a:p>
      </dgm:t>
    </dgm:pt>
    <dgm:pt modelId="{4888F374-03CA-4F20-9E83-3B7F9C6C3B1E}" type="pres">
      <dgm:prSet presAssocID="{B293C957-C292-4B67-9899-92AE0FB1E7A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198218E-A8DA-4ADB-8F41-DBFFF85C472A}" type="pres">
      <dgm:prSet presAssocID="{EBD4829B-DED3-486E-BCD6-3FBF6989D5E7}" presName="node" presStyleLbl="node1" presStyleIdx="2" presStyleCnt="3" custScaleX="332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E51D05-2E96-4CC7-A1A4-FA9117B09FE3}" type="presOf" srcId="{EBD4829B-DED3-486E-BCD6-3FBF6989D5E7}" destId="{B198218E-A8DA-4ADB-8F41-DBFFF85C472A}" srcOrd="0" destOrd="0" presId="urn:microsoft.com/office/officeart/2005/8/layout/process2"/>
    <dgm:cxn modelId="{0C33D61D-75D9-4F52-9F72-5C5E4C2EB711}" type="presOf" srcId="{B293C957-C292-4B67-9899-92AE0FB1E7AE}" destId="{AC9D2797-5CBA-4A8C-BED3-A0EE5E799809}" srcOrd="0" destOrd="0" presId="urn:microsoft.com/office/officeart/2005/8/layout/process2"/>
    <dgm:cxn modelId="{C9AEDB9F-8022-4823-955E-8B6B9B408B5C}" type="presOf" srcId="{BDEC29A4-DFF6-4042-99AA-1720FEAD27D3}" destId="{0C6A2E58-22B6-4B73-AE5B-A10D46C1FF5C}" srcOrd="1" destOrd="0" presId="urn:microsoft.com/office/officeart/2005/8/layout/process2"/>
    <dgm:cxn modelId="{5FEDE71E-5A2F-4DE1-A5F2-CC611F8DA7E7}" srcId="{421AC32E-B130-42BA-81F9-AE9E075E1DBC}" destId="{F7C2E3DB-0C1C-4043-AADC-4AA879B0C8E8}" srcOrd="1" destOrd="0" parTransId="{89C9F306-2B1D-4D22-BC49-9C67A90FB523}" sibTransId="{B293C957-C292-4B67-9899-92AE0FB1E7AE}"/>
    <dgm:cxn modelId="{2609174B-8A51-42ED-AB3D-80801EFF26FC}" type="presOf" srcId="{91F1D4E4-9475-46BC-A25C-1AAEA0621669}" destId="{33A95964-6AB6-439F-B007-AB8C1CC559FB}" srcOrd="0" destOrd="0" presId="urn:microsoft.com/office/officeart/2005/8/layout/process2"/>
    <dgm:cxn modelId="{99AF1E2C-C498-421E-A057-86F64996E09F}" srcId="{421AC32E-B130-42BA-81F9-AE9E075E1DBC}" destId="{91F1D4E4-9475-46BC-A25C-1AAEA0621669}" srcOrd="0" destOrd="0" parTransId="{B4AE6245-A8BF-45FF-A4F7-229FC6E5ACD9}" sibTransId="{BDEC29A4-DFF6-4042-99AA-1720FEAD27D3}"/>
    <dgm:cxn modelId="{F8155E57-2A9B-4EE7-B0C0-66A339429C18}" srcId="{421AC32E-B130-42BA-81F9-AE9E075E1DBC}" destId="{EBD4829B-DED3-486E-BCD6-3FBF6989D5E7}" srcOrd="2" destOrd="0" parTransId="{64DCE39A-464B-49B9-B005-0514C289E856}" sibTransId="{163D2708-F06E-4B49-9EF7-ECD4E69940A2}"/>
    <dgm:cxn modelId="{B85B9815-2EF7-43DC-B2EC-9A7F94A84FD0}" type="presOf" srcId="{421AC32E-B130-42BA-81F9-AE9E075E1DBC}" destId="{208DE240-0909-4276-A059-372B7438DED9}" srcOrd="0" destOrd="0" presId="urn:microsoft.com/office/officeart/2005/8/layout/process2"/>
    <dgm:cxn modelId="{A0F4F38E-343F-4CF8-9C3F-E1793684AE3C}" type="presOf" srcId="{B293C957-C292-4B67-9899-92AE0FB1E7AE}" destId="{4888F374-03CA-4F20-9E83-3B7F9C6C3B1E}" srcOrd="1" destOrd="0" presId="urn:microsoft.com/office/officeart/2005/8/layout/process2"/>
    <dgm:cxn modelId="{FD83F561-1329-480A-AE8D-40FB8D754BFA}" type="presOf" srcId="{F7C2E3DB-0C1C-4043-AADC-4AA879B0C8E8}" destId="{B8224C86-8BDC-451D-8292-48080CD925A0}" srcOrd="0" destOrd="0" presId="urn:microsoft.com/office/officeart/2005/8/layout/process2"/>
    <dgm:cxn modelId="{AC414DED-2FCF-42B7-9B45-019C1C9841BD}" type="presOf" srcId="{BDEC29A4-DFF6-4042-99AA-1720FEAD27D3}" destId="{0C7CC63B-3455-4C45-9DA6-782CF23DA0D2}" srcOrd="0" destOrd="0" presId="urn:microsoft.com/office/officeart/2005/8/layout/process2"/>
    <dgm:cxn modelId="{34A6B038-5CC0-434E-9712-A355DE84F7D0}" type="presParOf" srcId="{208DE240-0909-4276-A059-372B7438DED9}" destId="{33A95964-6AB6-439F-B007-AB8C1CC559FB}" srcOrd="0" destOrd="0" presId="urn:microsoft.com/office/officeart/2005/8/layout/process2"/>
    <dgm:cxn modelId="{6EDAFA82-4E01-4ABC-9FDE-793C481C234F}" type="presParOf" srcId="{208DE240-0909-4276-A059-372B7438DED9}" destId="{0C7CC63B-3455-4C45-9DA6-782CF23DA0D2}" srcOrd="1" destOrd="0" presId="urn:microsoft.com/office/officeart/2005/8/layout/process2"/>
    <dgm:cxn modelId="{52DFEB4B-D114-451B-B4BE-6C0CE464DEB2}" type="presParOf" srcId="{0C7CC63B-3455-4C45-9DA6-782CF23DA0D2}" destId="{0C6A2E58-22B6-4B73-AE5B-A10D46C1FF5C}" srcOrd="0" destOrd="0" presId="urn:microsoft.com/office/officeart/2005/8/layout/process2"/>
    <dgm:cxn modelId="{1C0214AA-BD7C-4A73-8BA5-155317216243}" type="presParOf" srcId="{208DE240-0909-4276-A059-372B7438DED9}" destId="{B8224C86-8BDC-451D-8292-48080CD925A0}" srcOrd="2" destOrd="0" presId="urn:microsoft.com/office/officeart/2005/8/layout/process2"/>
    <dgm:cxn modelId="{96C192ED-0E94-42D4-A699-ED752AA7FDC7}" type="presParOf" srcId="{208DE240-0909-4276-A059-372B7438DED9}" destId="{AC9D2797-5CBA-4A8C-BED3-A0EE5E799809}" srcOrd="3" destOrd="0" presId="urn:microsoft.com/office/officeart/2005/8/layout/process2"/>
    <dgm:cxn modelId="{80CB2956-69A3-4B8B-B264-45DC6169BEA2}" type="presParOf" srcId="{AC9D2797-5CBA-4A8C-BED3-A0EE5E799809}" destId="{4888F374-03CA-4F20-9E83-3B7F9C6C3B1E}" srcOrd="0" destOrd="0" presId="urn:microsoft.com/office/officeart/2005/8/layout/process2"/>
    <dgm:cxn modelId="{F47FF874-22E3-47AC-AD29-24D10F8897EF}" type="presParOf" srcId="{208DE240-0909-4276-A059-372B7438DED9}" destId="{B198218E-A8DA-4ADB-8F41-DBFFF85C472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17CABF-C4D3-4E46-8CB2-F1BF8C0DDA9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D8B4D9-92FF-4D1C-8111-B74FCEAD93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b="1" dirty="0" err="1"/>
            <a:t>Government</a:t>
          </a:r>
          <a:endParaRPr lang="nl-BE" sz="1600" b="1" dirty="0"/>
        </a:p>
      </dgm:t>
    </dgm:pt>
    <dgm:pt modelId="{87D37558-7AA3-40EE-897D-AC94FFD5C4C6}" type="parTrans" cxnId="{8172E3DD-15EF-49DD-BD74-87E7CCA52130}">
      <dgm:prSet/>
      <dgm:spPr/>
      <dgm:t>
        <a:bodyPr/>
        <a:lstStyle/>
        <a:p>
          <a:endParaRPr lang="en-US" sz="2400"/>
        </a:p>
      </dgm:t>
    </dgm:pt>
    <dgm:pt modelId="{F7F5AE2F-164C-4CBD-B1F1-34D03D93B765}" type="sibTrans" cxnId="{8172E3DD-15EF-49DD-BD74-87E7CCA52130}">
      <dgm:prSet/>
      <dgm:spPr/>
      <dgm:t>
        <a:bodyPr/>
        <a:lstStyle/>
        <a:p>
          <a:endParaRPr lang="en-US" sz="2400"/>
        </a:p>
      </dgm:t>
    </dgm:pt>
    <dgm:pt modelId="{38B411DE-4B5E-4B7B-8930-D6C1F48E34F0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b="1" dirty="0"/>
            <a:t>G-Cloud Operations &amp; </a:t>
          </a:r>
          <a:r>
            <a:rPr lang="nl-BE" sz="1600" b="1" dirty="0" err="1"/>
            <a:t>Programme</a:t>
          </a:r>
          <a:r>
            <a:rPr lang="nl-BE" sz="1600" b="1" dirty="0"/>
            <a:t> Board</a:t>
          </a:r>
        </a:p>
      </dgm:t>
    </dgm:pt>
    <dgm:pt modelId="{40032254-4C80-4E86-82B3-8A87108DAC90}" type="sibTrans" cxnId="{C12819EF-AE26-4267-933A-E40223B8A5CC}">
      <dgm:prSet/>
      <dgm:spPr/>
      <dgm:t>
        <a:bodyPr/>
        <a:lstStyle/>
        <a:p>
          <a:endParaRPr lang="en-US" sz="2400"/>
        </a:p>
      </dgm:t>
    </dgm:pt>
    <dgm:pt modelId="{8931F1E0-7628-4BEB-84A4-BC1CEF98712D}" type="parTrans" cxnId="{C12819EF-AE26-4267-933A-E40223B8A5CC}">
      <dgm:prSet/>
      <dgm:spPr/>
      <dgm:t>
        <a:bodyPr/>
        <a:lstStyle/>
        <a:p>
          <a:endParaRPr lang="en-US" sz="2400"/>
        </a:p>
      </dgm:t>
    </dgm:pt>
    <dgm:pt modelId="{AF21F6B1-F4B5-49AB-AA90-887358530BF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b="1" dirty="0"/>
            <a:t>G-Cloud Strategic Board</a:t>
          </a:r>
        </a:p>
      </dgm:t>
    </dgm:pt>
    <dgm:pt modelId="{BBA71D42-7F51-481E-ABE0-20A25BF91406}" type="sibTrans" cxnId="{29D448B6-3171-44EA-8497-8C788FE2CE05}">
      <dgm:prSet/>
      <dgm:spPr/>
      <dgm:t>
        <a:bodyPr/>
        <a:lstStyle/>
        <a:p>
          <a:endParaRPr lang="en-US" sz="2400"/>
        </a:p>
      </dgm:t>
    </dgm:pt>
    <dgm:pt modelId="{36C890F9-09F1-4E78-8C45-63FE13A49FCE}" type="parTrans" cxnId="{29D448B6-3171-44EA-8497-8C788FE2CE05}">
      <dgm:prSet/>
      <dgm:spPr/>
      <dgm:t>
        <a:bodyPr/>
        <a:lstStyle/>
        <a:p>
          <a:endParaRPr lang="en-US" sz="2400"/>
        </a:p>
      </dgm:t>
    </dgm:pt>
    <dgm:pt modelId="{F430EE30-5580-4F71-8518-C178E57E20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b="1" dirty="0"/>
            <a:t>FPS</a:t>
          </a:r>
          <a:r>
            <a:rPr sz="1500" dirty="0"/>
            <a:t/>
          </a:r>
          <a:br>
            <a:rPr sz="1500" dirty="0"/>
          </a:br>
          <a:r>
            <a:rPr lang="nl-BE" sz="1500" dirty="0"/>
            <a:t>(</a:t>
          </a:r>
          <a:r>
            <a:rPr lang="nl-BE" sz="1500" dirty="0" err="1"/>
            <a:t>Horizontal</a:t>
          </a:r>
          <a:r>
            <a:rPr lang="nl-BE" sz="1500" dirty="0"/>
            <a:t> FPS, FPS FIN, Belnet, …)</a:t>
          </a:r>
        </a:p>
      </dgm:t>
    </dgm:pt>
    <dgm:pt modelId="{8EAB2EAF-293E-4BF8-B15C-04C4020C711D}" type="parTrans" cxnId="{BA1711C6-F7C1-47B3-85DA-41D052D91703}">
      <dgm:prSet/>
      <dgm:spPr/>
      <dgm:t>
        <a:bodyPr/>
        <a:lstStyle/>
        <a:p>
          <a:endParaRPr lang="en-US" sz="2400"/>
        </a:p>
      </dgm:t>
    </dgm:pt>
    <dgm:pt modelId="{B517E046-FDC5-4868-BFD0-BF88BB8ADA5F}" type="sibTrans" cxnId="{BA1711C6-F7C1-47B3-85DA-41D052D91703}">
      <dgm:prSet/>
      <dgm:spPr/>
      <dgm:t>
        <a:bodyPr/>
        <a:lstStyle/>
        <a:p>
          <a:endParaRPr lang="en-US" sz="2400"/>
        </a:p>
      </dgm:t>
    </dgm:pt>
    <dgm:pt modelId="{10BCECCC-3286-41B1-BE04-C771606F78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b="1" dirty="0"/>
            <a:t>PSSI/IPB</a:t>
          </a:r>
        </a:p>
        <a:p>
          <a:r>
            <a:rPr lang="nl-BE" sz="1600" dirty="0"/>
            <a:t>(CBSS, ...)</a:t>
          </a:r>
        </a:p>
      </dgm:t>
    </dgm:pt>
    <dgm:pt modelId="{B7D6A699-EE8D-44A7-B75B-34C841BCA3B8}" type="parTrans" cxnId="{74C09B2B-C49D-443D-A64B-6E9EC157AC05}">
      <dgm:prSet/>
      <dgm:spPr/>
      <dgm:t>
        <a:bodyPr/>
        <a:lstStyle/>
        <a:p>
          <a:endParaRPr lang="en-US" sz="2400"/>
        </a:p>
      </dgm:t>
    </dgm:pt>
    <dgm:pt modelId="{D8DACB58-054E-4FCA-8191-9AD2432E5A87}" type="sibTrans" cxnId="{74C09B2B-C49D-443D-A64B-6E9EC157AC05}">
      <dgm:prSet/>
      <dgm:spPr/>
      <dgm:t>
        <a:bodyPr/>
        <a:lstStyle/>
        <a:p>
          <a:endParaRPr lang="en-US" sz="2400"/>
        </a:p>
      </dgm:t>
    </dgm:pt>
    <dgm:pt modelId="{5F2AE96D-6AA0-4924-A53B-2425DDED626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n-US" sz="1600" b="1" dirty="0"/>
            <a:t>Association of </a:t>
          </a:r>
          <a:r>
            <a:rPr lang="en-US" sz="1600" dirty="0"/>
            <a:t> FPS/PSSI/IPB</a:t>
          </a:r>
          <a:endParaRPr lang="nl-BE" sz="1600" dirty="0"/>
        </a:p>
      </dgm:t>
    </dgm:pt>
    <dgm:pt modelId="{E3046455-3174-4E7D-81DB-C305D1125A45}" type="parTrans" cxnId="{85970516-D158-4413-97AC-8933BFF15FBD}">
      <dgm:prSet/>
      <dgm:spPr/>
      <dgm:t>
        <a:bodyPr/>
        <a:lstStyle/>
        <a:p>
          <a:endParaRPr lang="en-US" sz="2400"/>
        </a:p>
      </dgm:t>
    </dgm:pt>
    <dgm:pt modelId="{02032209-A947-4267-B9BC-2023FE66DEF3}" type="sibTrans" cxnId="{85970516-D158-4413-97AC-8933BFF15FBD}">
      <dgm:prSet/>
      <dgm:spPr/>
      <dgm:t>
        <a:bodyPr/>
        <a:lstStyle/>
        <a:p>
          <a:endParaRPr lang="en-US" sz="2400"/>
        </a:p>
      </dgm:t>
    </dgm:pt>
    <dgm:pt modelId="{D5877657-DD1C-4DF1-9C8B-74C14944155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500" b="1" dirty="0"/>
            <a:t>Private ICT</a:t>
          </a:r>
          <a:r>
            <a:rPr lang="nl-BE" sz="1500" dirty="0"/>
            <a:t> companies </a:t>
          </a:r>
          <a:r>
            <a:rPr lang="nl-BE" sz="1500" dirty="0" err="1"/>
            <a:t>directed</a:t>
          </a:r>
          <a:r>
            <a:rPr lang="nl-BE" sz="1500" dirty="0"/>
            <a:t> </a:t>
          </a:r>
          <a:r>
            <a:rPr lang="nl-BE" sz="1500" dirty="0" err="1"/>
            <a:t>by</a:t>
          </a:r>
          <a:r>
            <a:rPr lang="nl-BE" sz="1500" dirty="0"/>
            <a:t> FPS/PSSI/... </a:t>
          </a:r>
        </a:p>
      </dgm:t>
    </dgm:pt>
    <dgm:pt modelId="{F7CFAA3F-3ECE-4546-92EE-B235278F1C15}" type="parTrans" cxnId="{11453AD5-D6AE-4645-90E2-52428AD3390E}">
      <dgm:prSet/>
      <dgm:spPr/>
      <dgm:t>
        <a:bodyPr/>
        <a:lstStyle/>
        <a:p>
          <a:endParaRPr lang="en-US" sz="2400"/>
        </a:p>
      </dgm:t>
    </dgm:pt>
    <dgm:pt modelId="{0F035546-D055-415A-A591-2F4BEE411E46}" type="sibTrans" cxnId="{11453AD5-D6AE-4645-90E2-52428AD3390E}">
      <dgm:prSet/>
      <dgm:spPr/>
      <dgm:t>
        <a:bodyPr/>
        <a:lstStyle/>
        <a:p>
          <a:endParaRPr lang="en-US" sz="2400"/>
        </a:p>
      </dgm:t>
    </dgm:pt>
    <dgm:pt modelId="{604BF32C-DEF7-4466-8382-C91F28728D50}" type="pres">
      <dgm:prSet presAssocID="{A317CABF-C4D3-4E46-8CB2-F1BF8C0DDA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9A5DB4-DE7B-434B-BADD-FD6629BAE3DF}" type="pres">
      <dgm:prSet presAssocID="{A317CABF-C4D3-4E46-8CB2-F1BF8C0DDA94}" presName="hierFlow" presStyleCnt="0"/>
      <dgm:spPr/>
    </dgm:pt>
    <dgm:pt modelId="{AACED06D-AD31-47F4-8948-873838845214}" type="pres">
      <dgm:prSet presAssocID="{A317CABF-C4D3-4E46-8CB2-F1BF8C0DDA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4C74B8-D5F8-4C63-B6AE-C740EC012BCD}" type="pres">
      <dgm:prSet presAssocID="{96D8B4D9-92FF-4D1C-8111-B74FCEAD93D0}" presName="Name14" presStyleCnt="0"/>
      <dgm:spPr/>
    </dgm:pt>
    <dgm:pt modelId="{EFBDBDBB-F016-42CB-9185-D17AE18730A2}" type="pres">
      <dgm:prSet presAssocID="{96D8B4D9-92FF-4D1C-8111-B74FCEAD93D0}" presName="level1Shape" presStyleLbl="node0" presStyleIdx="0" presStyleCnt="1" custScaleX="152547" custLinFactNeighborY="15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C704E9-22F4-4374-96C3-69F5CAD1DB1C}" type="pres">
      <dgm:prSet presAssocID="{96D8B4D9-92FF-4D1C-8111-B74FCEAD93D0}" presName="hierChild2" presStyleCnt="0"/>
      <dgm:spPr/>
    </dgm:pt>
    <dgm:pt modelId="{E753885E-5E29-4AA1-97C6-E523B79A20E0}" type="pres">
      <dgm:prSet presAssocID="{36C890F9-09F1-4E78-8C45-63FE13A49FCE}" presName="Name19" presStyleLbl="parChTrans1D2" presStyleIdx="0" presStyleCnt="1"/>
      <dgm:spPr/>
      <dgm:t>
        <a:bodyPr/>
        <a:lstStyle/>
        <a:p>
          <a:endParaRPr lang="en-US"/>
        </a:p>
      </dgm:t>
    </dgm:pt>
    <dgm:pt modelId="{F199B688-71AA-46D0-8335-ADF92C47C0DE}" type="pres">
      <dgm:prSet presAssocID="{AF21F6B1-F4B5-49AB-AA90-887358530BF3}" presName="Name21" presStyleCnt="0"/>
      <dgm:spPr/>
    </dgm:pt>
    <dgm:pt modelId="{FC62007E-0289-41CD-808B-B2867874EBE1}" type="pres">
      <dgm:prSet presAssocID="{AF21F6B1-F4B5-49AB-AA90-887358530BF3}" presName="level2Shape" presStyleLbl="node2" presStyleIdx="0" presStyleCnt="1" custScaleX="150792" custLinFactNeighborY="-5168"/>
      <dgm:spPr/>
      <dgm:t>
        <a:bodyPr/>
        <a:lstStyle/>
        <a:p>
          <a:endParaRPr lang="en-US"/>
        </a:p>
      </dgm:t>
    </dgm:pt>
    <dgm:pt modelId="{17BB4D9A-058A-49FF-9C88-03AE3DFD27D8}" type="pres">
      <dgm:prSet presAssocID="{AF21F6B1-F4B5-49AB-AA90-887358530BF3}" presName="hierChild3" presStyleCnt="0"/>
      <dgm:spPr/>
    </dgm:pt>
    <dgm:pt modelId="{2ABDDC3B-0E3F-4094-B2A0-81DDA2235859}" type="pres">
      <dgm:prSet presAssocID="{8931F1E0-7628-4BEB-84A4-BC1CEF98712D}" presName="Name19" presStyleLbl="parChTrans1D3" presStyleIdx="0" presStyleCnt="1"/>
      <dgm:spPr/>
      <dgm:t>
        <a:bodyPr/>
        <a:lstStyle/>
        <a:p>
          <a:endParaRPr lang="en-US"/>
        </a:p>
      </dgm:t>
    </dgm:pt>
    <dgm:pt modelId="{46DB721C-FC66-4A6D-B0C7-4838A570E708}" type="pres">
      <dgm:prSet presAssocID="{38B411DE-4B5E-4B7B-8930-D6C1F48E34F0}" presName="Name21" presStyleCnt="0"/>
      <dgm:spPr/>
    </dgm:pt>
    <dgm:pt modelId="{1719D184-4BDA-4438-BCFC-3C8F0189EFDE}" type="pres">
      <dgm:prSet presAssocID="{38B411DE-4B5E-4B7B-8930-D6C1F48E34F0}" presName="level2Shape" presStyleLbl="node3" presStyleIdx="0" presStyleCnt="1" custScaleX="147283" custLinFactNeighborY="-7097"/>
      <dgm:spPr/>
      <dgm:t>
        <a:bodyPr/>
        <a:lstStyle/>
        <a:p>
          <a:endParaRPr lang="en-US"/>
        </a:p>
      </dgm:t>
    </dgm:pt>
    <dgm:pt modelId="{87D81BB3-A358-4DD2-BFA3-25700280D231}" type="pres">
      <dgm:prSet presAssocID="{38B411DE-4B5E-4B7B-8930-D6C1F48E34F0}" presName="hierChild3" presStyleCnt="0"/>
      <dgm:spPr/>
    </dgm:pt>
    <dgm:pt modelId="{10FA042D-5615-4BF9-958C-81FFB5A6DD35}" type="pres">
      <dgm:prSet presAssocID="{8EAB2EAF-293E-4BF8-B15C-04C4020C711D}" presName="Name19" presStyleLbl="parChTrans1D4" presStyleIdx="0" presStyleCnt="4"/>
      <dgm:spPr/>
      <dgm:t>
        <a:bodyPr/>
        <a:lstStyle/>
        <a:p>
          <a:endParaRPr lang="en-US"/>
        </a:p>
      </dgm:t>
    </dgm:pt>
    <dgm:pt modelId="{68128852-1A94-46BF-986E-52DDA8CBD552}" type="pres">
      <dgm:prSet presAssocID="{F430EE30-5580-4F71-8518-C178E57E206D}" presName="Name21" presStyleCnt="0"/>
      <dgm:spPr/>
    </dgm:pt>
    <dgm:pt modelId="{69F70529-B724-4F85-8AAE-BA0FB5B39E22}" type="pres">
      <dgm:prSet presAssocID="{F430EE30-5580-4F71-8518-C178E57E206D}" presName="level2Shape" presStyleLbl="node4" presStyleIdx="0" presStyleCnt="4" custScaleX="128659" custLinFactNeighborX="-3512" custLinFactNeighborY="-7176"/>
      <dgm:spPr/>
      <dgm:t>
        <a:bodyPr/>
        <a:lstStyle/>
        <a:p>
          <a:endParaRPr lang="en-US"/>
        </a:p>
      </dgm:t>
    </dgm:pt>
    <dgm:pt modelId="{A5AB88D3-5F22-4E42-8A3C-08F45849A1CF}" type="pres">
      <dgm:prSet presAssocID="{F430EE30-5580-4F71-8518-C178E57E206D}" presName="hierChild3" presStyleCnt="0"/>
      <dgm:spPr/>
    </dgm:pt>
    <dgm:pt modelId="{16DB20CB-D959-404A-86D4-DBD9F03D41C8}" type="pres">
      <dgm:prSet presAssocID="{B7D6A699-EE8D-44A7-B75B-34C841BCA3B8}" presName="Name19" presStyleLbl="parChTrans1D4" presStyleIdx="1" presStyleCnt="4"/>
      <dgm:spPr/>
      <dgm:t>
        <a:bodyPr/>
        <a:lstStyle/>
        <a:p>
          <a:endParaRPr lang="en-US"/>
        </a:p>
      </dgm:t>
    </dgm:pt>
    <dgm:pt modelId="{5479D8CD-E0C4-4DF4-965C-69F44E106FAB}" type="pres">
      <dgm:prSet presAssocID="{10BCECCC-3286-41B1-BE04-C771606F7820}" presName="Name21" presStyleCnt="0"/>
      <dgm:spPr/>
    </dgm:pt>
    <dgm:pt modelId="{0C15A292-2059-4B9C-9C47-E66478AFF3EC}" type="pres">
      <dgm:prSet presAssocID="{10BCECCC-3286-41B1-BE04-C771606F7820}" presName="level2Shape" presStyleLbl="node4" presStyleIdx="1" presStyleCnt="4" custLinFactNeighborX="-3512" custLinFactNeighborY="-7176"/>
      <dgm:spPr/>
      <dgm:t>
        <a:bodyPr/>
        <a:lstStyle/>
        <a:p>
          <a:endParaRPr lang="en-US"/>
        </a:p>
      </dgm:t>
    </dgm:pt>
    <dgm:pt modelId="{831469DF-BC44-4131-848A-A8B29B0AA5C7}" type="pres">
      <dgm:prSet presAssocID="{10BCECCC-3286-41B1-BE04-C771606F7820}" presName="hierChild3" presStyleCnt="0"/>
      <dgm:spPr/>
    </dgm:pt>
    <dgm:pt modelId="{040AE0B6-74FA-4EA9-BB98-39A17B3C414B}" type="pres">
      <dgm:prSet presAssocID="{E3046455-3174-4E7D-81DB-C305D1125A45}" presName="Name19" presStyleLbl="parChTrans1D4" presStyleIdx="2" presStyleCnt="4"/>
      <dgm:spPr/>
      <dgm:t>
        <a:bodyPr/>
        <a:lstStyle/>
        <a:p>
          <a:endParaRPr lang="en-US"/>
        </a:p>
      </dgm:t>
    </dgm:pt>
    <dgm:pt modelId="{19A1C920-E555-45AD-AC9F-346DBA47834F}" type="pres">
      <dgm:prSet presAssocID="{5F2AE96D-6AA0-4924-A53B-2425DDED6264}" presName="Name21" presStyleCnt="0"/>
      <dgm:spPr/>
    </dgm:pt>
    <dgm:pt modelId="{DA09A7DB-7503-4C8C-93E2-88A6921B7EEA}" type="pres">
      <dgm:prSet presAssocID="{5F2AE96D-6AA0-4924-A53B-2425DDED6264}" presName="level2Shape" presStyleLbl="node4" presStyleIdx="2" presStyleCnt="4" custScaleX="111602" custLinFactNeighborX="-3512" custLinFactNeighborY="-7176"/>
      <dgm:spPr/>
      <dgm:t>
        <a:bodyPr/>
        <a:lstStyle/>
        <a:p>
          <a:endParaRPr lang="en-US"/>
        </a:p>
      </dgm:t>
    </dgm:pt>
    <dgm:pt modelId="{9D9C7E91-4374-4874-9F63-A9226241D523}" type="pres">
      <dgm:prSet presAssocID="{5F2AE96D-6AA0-4924-A53B-2425DDED6264}" presName="hierChild3" presStyleCnt="0"/>
      <dgm:spPr/>
    </dgm:pt>
    <dgm:pt modelId="{CB131D3F-5060-48D1-BCD5-E503DCC482AE}" type="pres">
      <dgm:prSet presAssocID="{F7CFAA3F-3ECE-4546-92EE-B235278F1C15}" presName="Name19" presStyleLbl="parChTrans1D4" presStyleIdx="3" presStyleCnt="4"/>
      <dgm:spPr/>
      <dgm:t>
        <a:bodyPr/>
        <a:lstStyle/>
        <a:p>
          <a:endParaRPr lang="en-US"/>
        </a:p>
      </dgm:t>
    </dgm:pt>
    <dgm:pt modelId="{7137467F-8AC4-4131-97C6-D48AA837876B}" type="pres">
      <dgm:prSet presAssocID="{D5877657-DD1C-4DF1-9C8B-74C149441555}" presName="Name21" presStyleCnt="0"/>
      <dgm:spPr/>
    </dgm:pt>
    <dgm:pt modelId="{ED81BA74-ED83-4275-917A-DA21C4B264F1}" type="pres">
      <dgm:prSet presAssocID="{D5877657-DD1C-4DF1-9C8B-74C149441555}" presName="level2Shape" presStyleLbl="node4" presStyleIdx="3" presStyleCnt="4" custLinFactNeighborX="-3512" custLinFactNeighborY="-7176"/>
      <dgm:spPr/>
      <dgm:t>
        <a:bodyPr/>
        <a:lstStyle/>
        <a:p>
          <a:endParaRPr lang="en-US"/>
        </a:p>
      </dgm:t>
    </dgm:pt>
    <dgm:pt modelId="{64C9E638-BE39-4BE4-AE91-D70D6DD27F39}" type="pres">
      <dgm:prSet presAssocID="{D5877657-DD1C-4DF1-9C8B-74C149441555}" presName="hierChild3" presStyleCnt="0"/>
      <dgm:spPr/>
    </dgm:pt>
    <dgm:pt modelId="{57620202-8132-447B-BCC2-AD079B766F0D}" type="pres">
      <dgm:prSet presAssocID="{A317CABF-C4D3-4E46-8CB2-F1BF8C0DDA94}" presName="bgShapesFlow" presStyleCnt="0"/>
      <dgm:spPr/>
    </dgm:pt>
  </dgm:ptLst>
  <dgm:cxnLst>
    <dgm:cxn modelId="{BA1711C6-F7C1-47B3-85DA-41D052D91703}" srcId="{38B411DE-4B5E-4B7B-8930-D6C1F48E34F0}" destId="{F430EE30-5580-4F71-8518-C178E57E206D}" srcOrd="0" destOrd="0" parTransId="{8EAB2EAF-293E-4BF8-B15C-04C4020C711D}" sibTransId="{B517E046-FDC5-4868-BFD0-BF88BB8ADA5F}"/>
    <dgm:cxn modelId="{0BF4524F-57FE-4851-BCA7-646448079C7B}" type="presOf" srcId="{AF21F6B1-F4B5-49AB-AA90-887358530BF3}" destId="{FC62007E-0289-41CD-808B-B2867874EBE1}" srcOrd="0" destOrd="0" presId="urn:microsoft.com/office/officeart/2005/8/layout/hierarchy6"/>
    <dgm:cxn modelId="{4DF6279A-6B48-419C-9B69-277BB4FA5F71}" type="presOf" srcId="{8EAB2EAF-293E-4BF8-B15C-04C4020C711D}" destId="{10FA042D-5615-4BF9-958C-81FFB5A6DD35}" srcOrd="0" destOrd="0" presId="urn:microsoft.com/office/officeart/2005/8/layout/hierarchy6"/>
    <dgm:cxn modelId="{350BA453-2B45-4EE6-AE79-9CB70F4395D2}" type="presOf" srcId="{D5877657-DD1C-4DF1-9C8B-74C149441555}" destId="{ED81BA74-ED83-4275-917A-DA21C4B264F1}" srcOrd="0" destOrd="0" presId="urn:microsoft.com/office/officeart/2005/8/layout/hierarchy6"/>
    <dgm:cxn modelId="{BE87CD58-7AC6-4D5B-B983-2A276ABCFC06}" type="presOf" srcId="{B7D6A699-EE8D-44A7-B75B-34C841BCA3B8}" destId="{16DB20CB-D959-404A-86D4-DBD9F03D41C8}" srcOrd="0" destOrd="0" presId="urn:microsoft.com/office/officeart/2005/8/layout/hierarchy6"/>
    <dgm:cxn modelId="{74C09B2B-C49D-443D-A64B-6E9EC157AC05}" srcId="{38B411DE-4B5E-4B7B-8930-D6C1F48E34F0}" destId="{10BCECCC-3286-41B1-BE04-C771606F7820}" srcOrd="1" destOrd="0" parTransId="{B7D6A699-EE8D-44A7-B75B-34C841BCA3B8}" sibTransId="{D8DACB58-054E-4FCA-8191-9AD2432E5A87}"/>
    <dgm:cxn modelId="{22C01C6B-8782-43F7-89E4-7240A4EFD61C}" type="presOf" srcId="{10BCECCC-3286-41B1-BE04-C771606F7820}" destId="{0C15A292-2059-4B9C-9C47-E66478AFF3EC}" srcOrd="0" destOrd="0" presId="urn:microsoft.com/office/officeart/2005/8/layout/hierarchy6"/>
    <dgm:cxn modelId="{85970516-D158-4413-97AC-8933BFF15FBD}" srcId="{38B411DE-4B5E-4B7B-8930-D6C1F48E34F0}" destId="{5F2AE96D-6AA0-4924-A53B-2425DDED6264}" srcOrd="2" destOrd="0" parTransId="{E3046455-3174-4E7D-81DB-C305D1125A45}" sibTransId="{02032209-A947-4267-B9BC-2023FE66DEF3}"/>
    <dgm:cxn modelId="{5084379A-59C2-45EE-B33A-A06546636DE7}" type="presOf" srcId="{36C890F9-09F1-4E78-8C45-63FE13A49FCE}" destId="{E753885E-5E29-4AA1-97C6-E523B79A20E0}" srcOrd="0" destOrd="0" presId="urn:microsoft.com/office/officeart/2005/8/layout/hierarchy6"/>
    <dgm:cxn modelId="{974CCD34-0166-4746-B6C0-48075B8C2F6E}" type="presOf" srcId="{96D8B4D9-92FF-4D1C-8111-B74FCEAD93D0}" destId="{EFBDBDBB-F016-42CB-9185-D17AE18730A2}" srcOrd="0" destOrd="0" presId="urn:microsoft.com/office/officeart/2005/8/layout/hierarchy6"/>
    <dgm:cxn modelId="{29D448B6-3171-44EA-8497-8C788FE2CE05}" srcId="{96D8B4D9-92FF-4D1C-8111-B74FCEAD93D0}" destId="{AF21F6B1-F4B5-49AB-AA90-887358530BF3}" srcOrd="0" destOrd="0" parTransId="{36C890F9-09F1-4E78-8C45-63FE13A49FCE}" sibTransId="{BBA71D42-7F51-481E-ABE0-20A25BF91406}"/>
    <dgm:cxn modelId="{5838D682-3245-427D-8C8E-E13A0F89B27B}" type="presOf" srcId="{F7CFAA3F-3ECE-4546-92EE-B235278F1C15}" destId="{CB131D3F-5060-48D1-BCD5-E503DCC482AE}" srcOrd="0" destOrd="0" presId="urn:microsoft.com/office/officeart/2005/8/layout/hierarchy6"/>
    <dgm:cxn modelId="{8172E3DD-15EF-49DD-BD74-87E7CCA52130}" srcId="{A317CABF-C4D3-4E46-8CB2-F1BF8C0DDA94}" destId="{96D8B4D9-92FF-4D1C-8111-B74FCEAD93D0}" srcOrd="0" destOrd="0" parTransId="{87D37558-7AA3-40EE-897D-AC94FFD5C4C6}" sibTransId="{F7F5AE2F-164C-4CBD-B1F1-34D03D93B765}"/>
    <dgm:cxn modelId="{89DECA55-8B08-4B73-9571-FC3D93113CFD}" type="presOf" srcId="{38B411DE-4B5E-4B7B-8930-D6C1F48E34F0}" destId="{1719D184-4BDA-4438-BCFC-3C8F0189EFDE}" srcOrd="0" destOrd="0" presId="urn:microsoft.com/office/officeart/2005/8/layout/hierarchy6"/>
    <dgm:cxn modelId="{C12819EF-AE26-4267-933A-E40223B8A5CC}" srcId="{AF21F6B1-F4B5-49AB-AA90-887358530BF3}" destId="{38B411DE-4B5E-4B7B-8930-D6C1F48E34F0}" srcOrd="0" destOrd="0" parTransId="{8931F1E0-7628-4BEB-84A4-BC1CEF98712D}" sibTransId="{40032254-4C80-4E86-82B3-8A87108DAC90}"/>
    <dgm:cxn modelId="{6574EFC0-2A38-4CB1-97ED-AF037671E3B0}" type="presOf" srcId="{E3046455-3174-4E7D-81DB-C305D1125A45}" destId="{040AE0B6-74FA-4EA9-BB98-39A17B3C414B}" srcOrd="0" destOrd="0" presId="urn:microsoft.com/office/officeart/2005/8/layout/hierarchy6"/>
    <dgm:cxn modelId="{CAFA331D-86F5-490D-A257-8ABAB0F59353}" type="presOf" srcId="{F430EE30-5580-4F71-8518-C178E57E206D}" destId="{69F70529-B724-4F85-8AAE-BA0FB5B39E22}" srcOrd="0" destOrd="0" presId="urn:microsoft.com/office/officeart/2005/8/layout/hierarchy6"/>
    <dgm:cxn modelId="{7392ADD8-1BAA-44D9-96AC-0FBEE80DAED2}" type="presOf" srcId="{5F2AE96D-6AA0-4924-A53B-2425DDED6264}" destId="{DA09A7DB-7503-4C8C-93E2-88A6921B7EEA}" srcOrd="0" destOrd="0" presId="urn:microsoft.com/office/officeart/2005/8/layout/hierarchy6"/>
    <dgm:cxn modelId="{EC2BF5D1-6B06-4E30-BD31-493D175FA740}" type="presOf" srcId="{A317CABF-C4D3-4E46-8CB2-F1BF8C0DDA94}" destId="{604BF32C-DEF7-4466-8382-C91F28728D50}" srcOrd="0" destOrd="0" presId="urn:microsoft.com/office/officeart/2005/8/layout/hierarchy6"/>
    <dgm:cxn modelId="{11453AD5-D6AE-4645-90E2-52428AD3390E}" srcId="{38B411DE-4B5E-4B7B-8930-D6C1F48E34F0}" destId="{D5877657-DD1C-4DF1-9C8B-74C149441555}" srcOrd="3" destOrd="0" parTransId="{F7CFAA3F-3ECE-4546-92EE-B235278F1C15}" sibTransId="{0F035546-D055-415A-A591-2F4BEE411E46}"/>
    <dgm:cxn modelId="{DCF40808-8480-4C37-BE02-A6CDDE416832}" type="presOf" srcId="{8931F1E0-7628-4BEB-84A4-BC1CEF98712D}" destId="{2ABDDC3B-0E3F-4094-B2A0-81DDA2235859}" srcOrd="0" destOrd="0" presId="urn:microsoft.com/office/officeart/2005/8/layout/hierarchy6"/>
    <dgm:cxn modelId="{178DA95A-ADDB-4C47-A9A3-121CC68D9802}" type="presParOf" srcId="{604BF32C-DEF7-4466-8382-C91F28728D50}" destId="{289A5DB4-DE7B-434B-BADD-FD6629BAE3DF}" srcOrd="0" destOrd="0" presId="urn:microsoft.com/office/officeart/2005/8/layout/hierarchy6"/>
    <dgm:cxn modelId="{165599BE-4640-4FE6-B1C5-EA4C45496728}" type="presParOf" srcId="{289A5DB4-DE7B-434B-BADD-FD6629BAE3DF}" destId="{AACED06D-AD31-47F4-8948-873838845214}" srcOrd="0" destOrd="0" presId="urn:microsoft.com/office/officeart/2005/8/layout/hierarchy6"/>
    <dgm:cxn modelId="{BFF620B2-AA50-4C5E-9EB1-D805ADE2BA61}" type="presParOf" srcId="{AACED06D-AD31-47F4-8948-873838845214}" destId="{A84C74B8-D5F8-4C63-B6AE-C740EC012BCD}" srcOrd="0" destOrd="0" presId="urn:microsoft.com/office/officeart/2005/8/layout/hierarchy6"/>
    <dgm:cxn modelId="{873516E5-A52E-4D8B-98D3-58EE499A8516}" type="presParOf" srcId="{A84C74B8-D5F8-4C63-B6AE-C740EC012BCD}" destId="{EFBDBDBB-F016-42CB-9185-D17AE18730A2}" srcOrd="0" destOrd="0" presId="urn:microsoft.com/office/officeart/2005/8/layout/hierarchy6"/>
    <dgm:cxn modelId="{E39A142D-E24D-4058-9D61-80C36436B1BA}" type="presParOf" srcId="{A84C74B8-D5F8-4C63-B6AE-C740EC012BCD}" destId="{87C704E9-22F4-4374-96C3-69F5CAD1DB1C}" srcOrd="1" destOrd="0" presId="urn:microsoft.com/office/officeart/2005/8/layout/hierarchy6"/>
    <dgm:cxn modelId="{59F0865B-602A-4954-B5C7-CDCD6F2B58EB}" type="presParOf" srcId="{87C704E9-22F4-4374-96C3-69F5CAD1DB1C}" destId="{E753885E-5E29-4AA1-97C6-E523B79A20E0}" srcOrd="0" destOrd="0" presId="urn:microsoft.com/office/officeart/2005/8/layout/hierarchy6"/>
    <dgm:cxn modelId="{E549EA27-DFE5-43E3-BF94-FF36FEC8E8AB}" type="presParOf" srcId="{87C704E9-22F4-4374-96C3-69F5CAD1DB1C}" destId="{F199B688-71AA-46D0-8335-ADF92C47C0DE}" srcOrd="1" destOrd="0" presId="urn:microsoft.com/office/officeart/2005/8/layout/hierarchy6"/>
    <dgm:cxn modelId="{AA615E47-E926-456F-8B55-5E07E0D23D0A}" type="presParOf" srcId="{F199B688-71AA-46D0-8335-ADF92C47C0DE}" destId="{FC62007E-0289-41CD-808B-B2867874EBE1}" srcOrd="0" destOrd="0" presId="urn:microsoft.com/office/officeart/2005/8/layout/hierarchy6"/>
    <dgm:cxn modelId="{19A496E6-D40C-46BF-A9D2-C29AA620B310}" type="presParOf" srcId="{F199B688-71AA-46D0-8335-ADF92C47C0DE}" destId="{17BB4D9A-058A-49FF-9C88-03AE3DFD27D8}" srcOrd="1" destOrd="0" presId="urn:microsoft.com/office/officeart/2005/8/layout/hierarchy6"/>
    <dgm:cxn modelId="{0264EB01-D571-419B-9BA1-A3D82A7FD6F7}" type="presParOf" srcId="{17BB4D9A-058A-49FF-9C88-03AE3DFD27D8}" destId="{2ABDDC3B-0E3F-4094-B2A0-81DDA2235859}" srcOrd="0" destOrd="0" presId="urn:microsoft.com/office/officeart/2005/8/layout/hierarchy6"/>
    <dgm:cxn modelId="{68C689F4-6B77-4199-91AD-BDFBB8E68D8F}" type="presParOf" srcId="{17BB4D9A-058A-49FF-9C88-03AE3DFD27D8}" destId="{46DB721C-FC66-4A6D-B0C7-4838A570E708}" srcOrd="1" destOrd="0" presId="urn:microsoft.com/office/officeart/2005/8/layout/hierarchy6"/>
    <dgm:cxn modelId="{31322C19-3583-404D-8C0C-0ED8B8C11756}" type="presParOf" srcId="{46DB721C-FC66-4A6D-B0C7-4838A570E708}" destId="{1719D184-4BDA-4438-BCFC-3C8F0189EFDE}" srcOrd="0" destOrd="0" presId="urn:microsoft.com/office/officeart/2005/8/layout/hierarchy6"/>
    <dgm:cxn modelId="{22E0E02A-4030-4EE4-9FF0-64641FFE3345}" type="presParOf" srcId="{46DB721C-FC66-4A6D-B0C7-4838A570E708}" destId="{87D81BB3-A358-4DD2-BFA3-25700280D231}" srcOrd="1" destOrd="0" presId="urn:microsoft.com/office/officeart/2005/8/layout/hierarchy6"/>
    <dgm:cxn modelId="{04F74F26-7316-4537-872E-A805DCC30A2C}" type="presParOf" srcId="{87D81BB3-A358-4DD2-BFA3-25700280D231}" destId="{10FA042D-5615-4BF9-958C-81FFB5A6DD35}" srcOrd="0" destOrd="0" presId="urn:microsoft.com/office/officeart/2005/8/layout/hierarchy6"/>
    <dgm:cxn modelId="{D3DDA0F5-5DBE-4221-8619-1D51D84D10A9}" type="presParOf" srcId="{87D81BB3-A358-4DD2-BFA3-25700280D231}" destId="{68128852-1A94-46BF-986E-52DDA8CBD552}" srcOrd="1" destOrd="0" presId="urn:microsoft.com/office/officeart/2005/8/layout/hierarchy6"/>
    <dgm:cxn modelId="{A7EA1A77-6BCC-463B-BE8D-C9D1FF2C024A}" type="presParOf" srcId="{68128852-1A94-46BF-986E-52DDA8CBD552}" destId="{69F70529-B724-4F85-8AAE-BA0FB5B39E22}" srcOrd="0" destOrd="0" presId="urn:microsoft.com/office/officeart/2005/8/layout/hierarchy6"/>
    <dgm:cxn modelId="{34FA37C0-D434-4A8C-B79B-E18B53346FA9}" type="presParOf" srcId="{68128852-1A94-46BF-986E-52DDA8CBD552}" destId="{A5AB88D3-5F22-4E42-8A3C-08F45849A1CF}" srcOrd="1" destOrd="0" presId="urn:microsoft.com/office/officeart/2005/8/layout/hierarchy6"/>
    <dgm:cxn modelId="{D9D20943-B516-48DB-BD3A-DC4AFDC7F17A}" type="presParOf" srcId="{87D81BB3-A358-4DD2-BFA3-25700280D231}" destId="{16DB20CB-D959-404A-86D4-DBD9F03D41C8}" srcOrd="2" destOrd="0" presId="urn:microsoft.com/office/officeart/2005/8/layout/hierarchy6"/>
    <dgm:cxn modelId="{50A77B77-BB8F-42C3-A268-3A148106D7FD}" type="presParOf" srcId="{87D81BB3-A358-4DD2-BFA3-25700280D231}" destId="{5479D8CD-E0C4-4DF4-965C-69F44E106FAB}" srcOrd="3" destOrd="0" presId="urn:microsoft.com/office/officeart/2005/8/layout/hierarchy6"/>
    <dgm:cxn modelId="{72EC8D90-A45F-4857-AAFB-923737BABDFD}" type="presParOf" srcId="{5479D8CD-E0C4-4DF4-965C-69F44E106FAB}" destId="{0C15A292-2059-4B9C-9C47-E66478AFF3EC}" srcOrd="0" destOrd="0" presId="urn:microsoft.com/office/officeart/2005/8/layout/hierarchy6"/>
    <dgm:cxn modelId="{284E0983-2545-42F3-AD55-15A3B033E309}" type="presParOf" srcId="{5479D8CD-E0C4-4DF4-965C-69F44E106FAB}" destId="{831469DF-BC44-4131-848A-A8B29B0AA5C7}" srcOrd="1" destOrd="0" presId="urn:microsoft.com/office/officeart/2005/8/layout/hierarchy6"/>
    <dgm:cxn modelId="{7222F709-F3AB-4F38-8143-FBC5FA69ABA9}" type="presParOf" srcId="{87D81BB3-A358-4DD2-BFA3-25700280D231}" destId="{040AE0B6-74FA-4EA9-BB98-39A17B3C414B}" srcOrd="4" destOrd="0" presId="urn:microsoft.com/office/officeart/2005/8/layout/hierarchy6"/>
    <dgm:cxn modelId="{C2482BAE-CF50-4172-B789-6447EE657639}" type="presParOf" srcId="{87D81BB3-A358-4DD2-BFA3-25700280D231}" destId="{19A1C920-E555-45AD-AC9F-346DBA47834F}" srcOrd="5" destOrd="0" presId="urn:microsoft.com/office/officeart/2005/8/layout/hierarchy6"/>
    <dgm:cxn modelId="{A21A7566-BE21-4375-9EED-19D5F65CEB71}" type="presParOf" srcId="{19A1C920-E555-45AD-AC9F-346DBA47834F}" destId="{DA09A7DB-7503-4C8C-93E2-88A6921B7EEA}" srcOrd="0" destOrd="0" presId="urn:microsoft.com/office/officeart/2005/8/layout/hierarchy6"/>
    <dgm:cxn modelId="{473917DF-A58C-4310-A376-8B3AF9A4A1DC}" type="presParOf" srcId="{19A1C920-E555-45AD-AC9F-346DBA47834F}" destId="{9D9C7E91-4374-4874-9F63-A9226241D523}" srcOrd="1" destOrd="0" presId="urn:microsoft.com/office/officeart/2005/8/layout/hierarchy6"/>
    <dgm:cxn modelId="{96EDC149-7CA3-424E-A258-701D66F266BA}" type="presParOf" srcId="{87D81BB3-A358-4DD2-BFA3-25700280D231}" destId="{CB131D3F-5060-48D1-BCD5-E503DCC482AE}" srcOrd="6" destOrd="0" presId="urn:microsoft.com/office/officeart/2005/8/layout/hierarchy6"/>
    <dgm:cxn modelId="{97E307B0-769C-40F2-9ED7-7D1AB563A9F0}" type="presParOf" srcId="{87D81BB3-A358-4DD2-BFA3-25700280D231}" destId="{7137467F-8AC4-4131-97C6-D48AA837876B}" srcOrd="7" destOrd="0" presId="urn:microsoft.com/office/officeart/2005/8/layout/hierarchy6"/>
    <dgm:cxn modelId="{4E232ECE-AF80-4B11-ADA9-02FA0B326D20}" type="presParOf" srcId="{7137467F-8AC4-4131-97C6-D48AA837876B}" destId="{ED81BA74-ED83-4275-917A-DA21C4B264F1}" srcOrd="0" destOrd="0" presId="urn:microsoft.com/office/officeart/2005/8/layout/hierarchy6"/>
    <dgm:cxn modelId="{1F57937D-9A72-47AD-8A6F-826AB0137754}" type="presParOf" srcId="{7137467F-8AC4-4131-97C6-D48AA837876B}" destId="{64C9E638-BE39-4BE4-AE91-D70D6DD27F39}" srcOrd="1" destOrd="0" presId="urn:microsoft.com/office/officeart/2005/8/layout/hierarchy6"/>
    <dgm:cxn modelId="{272FED0A-AE33-4E90-A470-267D72D8A663}" type="presParOf" srcId="{604BF32C-DEF7-4466-8382-C91F28728D50}" destId="{57620202-8132-447B-BCC2-AD079B766F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95964-6AB6-439F-B007-AB8C1CC559FB}">
      <dsp:nvSpPr>
        <dsp:cNvPr id="0" name=""/>
        <dsp:cNvSpPr/>
      </dsp:nvSpPr>
      <dsp:spPr>
        <a:xfrm>
          <a:off x="1694784" y="0"/>
          <a:ext cx="5754430" cy="962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/>
            <a:t>G-Cloud service</a:t>
          </a:r>
        </a:p>
      </dsp:txBody>
      <dsp:txXfrm>
        <a:off x="1722984" y="28200"/>
        <a:ext cx="5698030" cy="906422"/>
      </dsp:txXfrm>
    </dsp:sp>
    <dsp:sp modelId="{0C7CC63B-3455-4C45-9DA6-782CF23DA0D2}">
      <dsp:nvSpPr>
        <dsp:cNvPr id="0" name=""/>
        <dsp:cNvSpPr/>
      </dsp:nvSpPr>
      <dsp:spPr>
        <a:xfrm rot="5400000">
          <a:off x="4371177" y="4689"/>
          <a:ext cx="401644" cy="2397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>
              <a:solidFill>
                <a:schemeClr val="tx1"/>
              </a:solidFill>
            </a:rPr>
            <a:t>Offered by</a:t>
          </a:r>
        </a:p>
      </dsp:txBody>
      <dsp:txXfrm rot="-5400000">
        <a:off x="3852697" y="1002705"/>
        <a:ext cx="1438606" cy="281151"/>
      </dsp:txXfrm>
    </dsp:sp>
    <dsp:sp modelId="{B8224C86-8BDC-451D-8292-48080CD925A0}">
      <dsp:nvSpPr>
        <dsp:cNvPr id="0" name=""/>
        <dsp:cNvSpPr/>
      </dsp:nvSpPr>
      <dsp:spPr>
        <a:xfrm>
          <a:off x="1694784" y="1444233"/>
          <a:ext cx="5754430" cy="962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/>
            <a:t>Service owner</a:t>
          </a:r>
        </a:p>
      </dsp:txBody>
      <dsp:txXfrm>
        <a:off x="1722984" y="1472433"/>
        <a:ext cx="5698030" cy="906422"/>
      </dsp:txXfrm>
    </dsp:sp>
    <dsp:sp modelId="{AC9D2797-5CBA-4A8C-BED3-A0EE5E799809}">
      <dsp:nvSpPr>
        <dsp:cNvPr id="0" name=""/>
        <dsp:cNvSpPr/>
      </dsp:nvSpPr>
      <dsp:spPr>
        <a:xfrm rot="5400000">
          <a:off x="4396576" y="1448922"/>
          <a:ext cx="350847" cy="2397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dirty="0">
              <a:solidFill>
                <a:schemeClr val="tx1"/>
              </a:solidFill>
            </a:rPr>
            <a:t>Delivered by</a:t>
          </a:r>
        </a:p>
      </dsp:txBody>
      <dsp:txXfrm rot="-5400000">
        <a:off x="3852697" y="2472336"/>
        <a:ext cx="1438606" cy="245593"/>
      </dsp:txXfrm>
    </dsp:sp>
    <dsp:sp modelId="{B198218E-A8DA-4ADB-8F41-DBFFF85C472A}">
      <dsp:nvSpPr>
        <dsp:cNvPr id="0" name=""/>
        <dsp:cNvSpPr/>
      </dsp:nvSpPr>
      <dsp:spPr>
        <a:xfrm>
          <a:off x="1694784" y="2888466"/>
          <a:ext cx="5754430" cy="962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500" kern="1200" dirty="0"/>
            <a:t>Service provider</a:t>
          </a:r>
        </a:p>
      </dsp:txBody>
      <dsp:txXfrm>
        <a:off x="1722984" y="2916666"/>
        <a:ext cx="5698030" cy="9064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BDBB-F016-42CB-9185-D17AE18730A2}">
      <dsp:nvSpPr>
        <dsp:cNvPr id="0" name=""/>
        <dsp:cNvSpPr/>
      </dsp:nvSpPr>
      <dsp:spPr>
        <a:xfrm>
          <a:off x="2539294" y="462980"/>
          <a:ext cx="2049408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b="1" kern="1200" dirty="0" err="1"/>
            <a:t>Government</a:t>
          </a:r>
          <a:endParaRPr lang="nl-BE" sz="1600" b="1" kern="1200" dirty="0"/>
        </a:p>
      </dsp:txBody>
      <dsp:txXfrm>
        <a:off x="2565526" y="489212"/>
        <a:ext cx="1996944" cy="843176"/>
      </dsp:txXfrm>
    </dsp:sp>
    <dsp:sp modelId="{E753885E-5E29-4AA1-97C6-E523B79A20E0}">
      <dsp:nvSpPr>
        <dsp:cNvPr id="0" name=""/>
        <dsp:cNvSpPr/>
      </dsp:nvSpPr>
      <dsp:spPr>
        <a:xfrm>
          <a:off x="3518278" y="1358621"/>
          <a:ext cx="91440" cy="2982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82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007E-0289-41CD-808B-B2867874EBE1}">
      <dsp:nvSpPr>
        <dsp:cNvPr id="0" name=""/>
        <dsp:cNvSpPr/>
      </dsp:nvSpPr>
      <dsp:spPr>
        <a:xfrm>
          <a:off x="2551083" y="1656869"/>
          <a:ext cx="2025831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b="1" kern="1200" dirty="0"/>
            <a:t>G-Cloud Strategic Board</a:t>
          </a:r>
        </a:p>
      </dsp:txBody>
      <dsp:txXfrm>
        <a:off x="2577315" y="1683101"/>
        <a:ext cx="1973367" cy="843176"/>
      </dsp:txXfrm>
    </dsp:sp>
    <dsp:sp modelId="{2ABDDC3B-0E3F-4094-B2A0-81DDA2235859}">
      <dsp:nvSpPr>
        <dsp:cNvPr id="0" name=""/>
        <dsp:cNvSpPr/>
      </dsp:nvSpPr>
      <dsp:spPr>
        <a:xfrm>
          <a:off x="3518279" y="2552509"/>
          <a:ext cx="91440" cy="34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097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9D184-4BDA-4438-BCFC-3C8F0189EFDE}">
      <dsp:nvSpPr>
        <dsp:cNvPr id="0" name=""/>
        <dsp:cNvSpPr/>
      </dsp:nvSpPr>
      <dsp:spPr>
        <a:xfrm>
          <a:off x="2574654" y="2893488"/>
          <a:ext cx="1978689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b="1" kern="1200" dirty="0"/>
            <a:t>G-Cloud Operations &amp; </a:t>
          </a:r>
          <a:r>
            <a:rPr lang="nl-BE" sz="1600" b="1" kern="1200" dirty="0" err="1"/>
            <a:t>Programme</a:t>
          </a:r>
          <a:r>
            <a:rPr lang="nl-BE" sz="1600" b="1" kern="1200" dirty="0"/>
            <a:t> Board</a:t>
          </a:r>
        </a:p>
      </dsp:txBody>
      <dsp:txXfrm>
        <a:off x="2600886" y="2919720"/>
        <a:ext cx="1926225" cy="843176"/>
      </dsp:txXfrm>
    </dsp:sp>
    <dsp:sp modelId="{10FA042D-5615-4BF9-958C-81FFB5A6DD35}">
      <dsp:nvSpPr>
        <dsp:cNvPr id="0" name=""/>
        <dsp:cNvSpPr/>
      </dsp:nvSpPr>
      <dsp:spPr>
        <a:xfrm>
          <a:off x="864241" y="3789129"/>
          <a:ext cx="2699757" cy="357548"/>
        </a:xfrm>
        <a:custGeom>
          <a:avLst/>
          <a:gdLst/>
          <a:ahLst/>
          <a:cxnLst/>
          <a:rect l="0" t="0" r="0" b="0"/>
          <a:pathLst>
            <a:path>
              <a:moveTo>
                <a:pt x="2699757" y="0"/>
              </a:moveTo>
              <a:lnTo>
                <a:pt x="2699757" y="178774"/>
              </a:lnTo>
              <a:lnTo>
                <a:pt x="0" y="178774"/>
              </a:lnTo>
              <a:lnTo>
                <a:pt x="0" y="3575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70529-B724-4F85-8AAE-BA0FB5B39E22}">
      <dsp:nvSpPr>
        <dsp:cNvPr id="0" name=""/>
        <dsp:cNvSpPr/>
      </dsp:nvSpPr>
      <dsp:spPr>
        <a:xfrm>
          <a:off x="0" y="4146677"/>
          <a:ext cx="1728482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b="1" kern="1200" dirty="0"/>
            <a:t>FPS</a:t>
          </a:r>
          <a:r>
            <a:rPr sz="1500" kern="1200" dirty="0"/>
            <a:t/>
          </a:r>
          <a:br>
            <a:rPr sz="1500" kern="1200" dirty="0"/>
          </a:br>
          <a:r>
            <a:rPr lang="nl-BE" sz="1500" kern="1200" dirty="0"/>
            <a:t>(</a:t>
          </a:r>
          <a:r>
            <a:rPr lang="nl-BE" sz="1500" kern="1200" dirty="0" err="1"/>
            <a:t>Horizontal</a:t>
          </a:r>
          <a:r>
            <a:rPr lang="nl-BE" sz="1500" kern="1200" dirty="0"/>
            <a:t> FPS, FPS FIN, Belnet, …)</a:t>
          </a:r>
        </a:p>
      </dsp:txBody>
      <dsp:txXfrm>
        <a:off x="26232" y="4172909"/>
        <a:ext cx="1676018" cy="843176"/>
      </dsp:txXfrm>
    </dsp:sp>
    <dsp:sp modelId="{16DB20CB-D959-404A-86D4-DBD9F03D41C8}">
      <dsp:nvSpPr>
        <dsp:cNvPr id="0" name=""/>
        <dsp:cNvSpPr/>
      </dsp:nvSpPr>
      <dsp:spPr>
        <a:xfrm>
          <a:off x="2758144" y="3789129"/>
          <a:ext cx="805854" cy="357548"/>
        </a:xfrm>
        <a:custGeom>
          <a:avLst/>
          <a:gdLst/>
          <a:ahLst/>
          <a:cxnLst/>
          <a:rect l="0" t="0" r="0" b="0"/>
          <a:pathLst>
            <a:path>
              <a:moveTo>
                <a:pt x="805854" y="0"/>
              </a:moveTo>
              <a:lnTo>
                <a:pt x="805854" y="178774"/>
              </a:lnTo>
              <a:lnTo>
                <a:pt x="0" y="178774"/>
              </a:lnTo>
              <a:lnTo>
                <a:pt x="0" y="3575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A292-2059-4B9C-9C47-E66478AFF3EC}">
      <dsp:nvSpPr>
        <dsp:cNvPr id="0" name=""/>
        <dsp:cNvSpPr/>
      </dsp:nvSpPr>
      <dsp:spPr>
        <a:xfrm>
          <a:off x="2086414" y="4146677"/>
          <a:ext cx="1343460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b="1" kern="1200" dirty="0"/>
            <a:t>PSSI/IPB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/>
            <a:t>(CBSS, ...)</a:t>
          </a:r>
        </a:p>
      </dsp:txBody>
      <dsp:txXfrm>
        <a:off x="2112646" y="4172909"/>
        <a:ext cx="1290996" cy="843176"/>
      </dsp:txXfrm>
    </dsp:sp>
    <dsp:sp modelId="{040AE0B6-74FA-4EA9-BB98-39A17B3C414B}">
      <dsp:nvSpPr>
        <dsp:cNvPr id="0" name=""/>
        <dsp:cNvSpPr/>
      </dsp:nvSpPr>
      <dsp:spPr>
        <a:xfrm>
          <a:off x="3563999" y="3789129"/>
          <a:ext cx="1018578" cy="357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774"/>
              </a:lnTo>
              <a:lnTo>
                <a:pt x="1018578" y="178774"/>
              </a:lnTo>
              <a:lnTo>
                <a:pt x="1018578" y="3575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9A7DB-7503-4C8C-93E2-88A6921B7EEA}">
      <dsp:nvSpPr>
        <dsp:cNvPr id="0" name=""/>
        <dsp:cNvSpPr/>
      </dsp:nvSpPr>
      <dsp:spPr>
        <a:xfrm>
          <a:off x="3832912" y="4146677"/>
          <a:ext cx="1499328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Association of </a:t>
          </a:r>
          <a:r>
            <a:rPr lang="en-US" sz="1600" kern="1200" dirty="0"/>
            <a:t> FPS/PSSI/IPB</a:t>
          </a:r>
          <a:endParaRPr lang="nl-BE" sz="1600" kern="1200" dirty="0"/>
        </a:p>
      </dsp:txBody>
      <dsp:txXfrm>
        <a:off x="3859144" y="4172909"/>
        <a:ext cx="1446864" cy="843176"/>
      </dsp:txXfrm>
    </dsp:sp>
    <dsp:sp modelId="{CB131D3F-5060-48D1-BCD5-E503DCC482AE}">
      <dsp:nvSpPr>
        <dsp:cNvPr id="0" name=""/>
        <dsp:cNvSpPr/>
      </dsp:nvSpPr>
      <dsp:spPr>
        <a:xfrm>
          <a:off x="3563999" y="3789129"/>
          <a:ext cx="2843011" cy="3575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774"/>
              </a:lnTo>
              <a:lnTo>
                <a:pt x="2843011" y="178774"/>
              </a:lnTo>
              <a:lnTo>
                <a:pt x="2843011" y="3575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BA74-ED83-4275-917A-DA21C4B264F1}">
      <dsp:nvSpPr>
        <dsp:cNvPr id="0" name=""/>
        <dsp:cNvSpPr/>
      </dsp:nvSpPr>
      <dsp:spPr>
        <a:xfrm>
          <a:off x="5735279" y="4146677"/>
          <a:ext cx="1343460" cy="895640"/>
        </a:xfrm>
        <a:prstGeom prst="roundRect">
          <a:avLst>
            <a:gd name="adj" fmla="val 10000"/>
          </a:avLst>
        </a:prstGeom>
        <a:solidFill>
          <a:srgbClr val="0070C0"/>
        </a:soli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500" b="1" kern="1200" dirty="0"/>
            <a:t>Private ICT</a:t>
          </a:r>
          <a:r>
            <a:rPr lang="nl-BE" sz="1500" kern="1200" dirty="0"/>
            <a:t> companies </a:t>
          </a:r>
          <a:r>
            <a:rPr lang="nl-BE" sz="1500" kern="1200" dirty="0" err="1"/>
            <a:t>directed</a:t>
          </a:r>
          <a:r>
            <a:rPr lang="nl-BE" sz="1500" kern="1200" dirty="0"/>
            <a:t> </a:t>
          </a:r>
          <a:r>
            <a:rPr lang="nl-BE" sz="1500" kern="1200" dirty="0" err="1"/>
            <a:t>by</a:t>
          </a:r>
          <a:r>
            <a:rPr lang="nl-BE" sz="1500" kern="1200" dirty="0"/>
            <a:t> FPS/PSSI/... </a:t>
          </a:r>
        </a:p>
      </dsp:txBody>
      <dsp:txXfrm>
        <a:off x="5761511" y="4172909"/>
        <a:ext cx="1290996" cy="843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4F5D7-9332-4289-B0D7-7CBEF7E991EA}" type="datetimeFigureOut">
              <a:rPr lang="fr-BE" smtClean="0"/>
              <a:t>30-05-24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39CBA-0F14-4912-A4A3-E531654827E5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568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6998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40153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44301-3FF7-6B40-A3C4-9CEE3D6B2BC2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69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7BB1A7-D494-444C-9848-62994C19E2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89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7432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5625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9988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5527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8161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23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90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6300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978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0744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5623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778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454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6129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239CBA-0F14-4912-A4A3-E531654827E5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001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7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3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85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DC919E-F458-C846-904D-8DF070ABA2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D8E1D18-AAE1-0245-9AD6-BB1499434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2" y="1078502"/>
            <a:ext cx="9144000" cy="2387600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F0E829-21E7-864E-9EAE-52E5802B9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2" y="3558177"/>
            <a:ext cx="9144000" cy="165576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18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53395-BD1B-7343-9486-FFCD3D190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1530B9-229B-BD4E-9A0E-87B94753C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058" y="1161692"/>
            <a:ext cx="4264742" cy="2132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D6AB9AC-679B-6643-9958-2D49F9B7B7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9944" y="3561992"/>
            <a:ext cx="4263912" cy="20653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ED00527E-F1FC-F048-A84C-F9DE97F4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9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23A99C-5F92-1642-A091-75A166742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E7A4ED2-D3CD-A741-B26F-B79785B5C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058" y="1161692"/>
            <a:ext cx="4264742" cy="2132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24B0D1-ED46-C54F-A523-C5F013A3AD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9944" y="3561992"/>
            <a:ext cx="4263912" cy="20653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EE419B4A-F90C-5E4D-A307-E2EA84CA41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000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E96D86-3501-8848-AC68-7F63DEED73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098120-2183-CB47-8872-C65E42187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058" y="1161692"/>
            <a:ext cx="4264742" cy="21329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A044D80-4E94-2145-B7A6-A37328A851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9944" y="3561992"/>
            <a:ext cx="4263912" cy="20653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AD2780D-79E7-5F48-9EAE-7498CA1CB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27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23C5C0E-ACC1-1746-9396-32D3317E6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2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77CDE9D-FC83-2C44-8670-07E991C841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9174" y="1706563"/>
            <a:ext cx="5254625" cy="4249737"/>
          </a:xfrm>
          <a:prstGeom prst="rect">
            <a:avLst/>
          </a:prstGeom>
        </p:spPr>
        <p:txBody>
          <a:bodyPr/>
          <a:lstStyle>
            <a:lvl1pPr>
              <a:buClr>
                <a:srgbClr val="CF00C0"/>
              </a:buClr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257680-5F3A-BC42-A154-7A99873457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4069" y="2491146"/>
            <a:ext cx="1905000" cy="19050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8619BB65-C120-BD49-8F48-E644F7E27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00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86E98E-A5E7-FD49-9397-3E396D8A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99092"/>
            <a:ext cx="11248923" cy="476990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F00C0"/>
              </a:buClr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>
              <a:buClr>
                <a:srgbClr val="CF00C0"/>
              </a:buClr>
              <a:defRPr>
                <a:solidFill>
                  <a:schemeClr val="tx2"/>
                </a:solidFill>
              </a:defRPr>
            </a:lvl2pPr>
            <a:lvl3pPr>
              <a:buClr>
                <a:srgbClr val="CF00C0"/>
              </a:buClr>
              <a:defRPr>
                <a:solidFill>
                  <a:schemeClr val="tx2"/>
                </a:solidFill>
              </a:defRPr>
            </a:lvl3pPr>
            <a:lvl4pPr>
              <a:buClr>
                <a:srgbClr val="CF00C0"/>
              </a:buClr>
              <a:defRPr>
                <a:solidFill>
                  <a:schemeClr val="tx2"/>
                </a:solidFill>
              </a:defRPr>
            </a:lvl4pPr>
            <a:lvl5pPr>
              <a:buClr>
                <a:srgbClr val="CF00C0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F8E8F270-7526-8849-AD30-88842A31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96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riè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A94D9-968C-0340-B540-F986966D6FD1}"/>
              </a:ext>
            </a:extLst>
          </p:cNvPr>
          <p:cNvSpPr/>
          <p:nvPr userDrawn="1"/>
        </p:nvSpPr>
        <p:spPr>
          <a:xfrm>
            <a:off x="9228120" y="530942"/>
            <a:ext cx="1524001" cy="538691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AB854F6-1D2C-F24C-B214-F609FD9CE7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8120" y="2042723"/>
            <a:ext cx="1524001" cy="15240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2F43C65-EF5C-7947-8B13-4856F041E1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8121" y="4393858"/>
            <a:ext cx="1524000" cy="152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372DBDA-D4DB-BE40-ACEA-1711FCA15B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42723"/>
            <a:ext cx="7315200" cy="15240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4D72D37-C9D0-094E-85DF-F4ED8A1E53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4393856"/>
            <a:ext cx="7315200" cy="152400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tx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F2A718A-C65A-154B-AC13-A10E6C91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2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52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CE920D-644A-F54F-8D7A-A63A3EC33577}"/>
              </a:ext>
            </a:extLst>
          </p:cNvPr>
          <p:cNvCxnSpPr>
            <a:cxnSpLocks/>
          </p:cNvCxnSpPr>
          <p:nvPr userDrawn="1"/>
        </p:nvCxnSpPr>
        <p:spPr>
          <a:xfrm flipV="1">
            <a:off x="5874770" y="5752680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CD0DB0F1-A0CE-E047-A33E-51C77F5ECD69}"/>
              </a:ext>
            </a:extLst>
          </p:cNvPr>
          <p:cNvSpPr/>
          <p:nvPr userDrawn="1"/>
        </p:nvSpPr>
        <p:spPr>
          <a:xfrm>
            <a:off x="5808296" y="6204183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CD49189A-A428-9642-88C4-411A692CA0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00801" y="1848087"/>
            <a:ext cx="4419595" cy="32702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63E323D9-F2DC-B745-8735-04F2EA506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1" y="2937135"/>
            <a:ext cx="3952812" cy="32702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6FF127C4-3538-524F-B58B-E2FE046D0D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0801" y="3985357"/>
            <a:ext cx="3943225" cy="32702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B659BD41-F777-C149-8A97-5A43D5A542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13159" y="3471895"/>
            <a:ext cx="3978295" cy="327025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39BB2DDF-B29D-3141-A439-449E29E8E4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73124" y="1297780"/>
            <a:ext cx="3901646" cy="327025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7DE641F-E87F-A44C-8331-7F05B2A0BD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07055" y="4539766"/>
            <a:ext cx="3990502" cy="327025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A7052-66AE-914A-A172-C314F5452369}"/>
              </a:ext>
            </a:extLst>
          </p:cNvPr>
          <p:cNvCxnSpPr>
            <a:cxnSpLocks/>
          </p:cNvCxnSpPr>
          <p:nvPr userDrawn="1"/>
        </p:nvCxnSpPr>
        <p:spPr>
          <a:xfrm flipV="1">
            <a:off x="5861852" y="1472493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C3C1FF-15C0-C045-92E7-9CE77359D161}"/>
              </a:ext>
            </a:extLst>
          </p:cNvPr>
          <p:cNvCxnSpPr>
            <a:cxnSpLocks/>
          </p:cNvCxnSpPr>
          <p:nvPr userDrawn="1"/>
        </p:nvCxnSpPr>
        <p:spPr>
          <a:xfrm>
            <a:off x="5861851" y="2011444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794D3E-0161-5B41-A82E-AFD051B8446D}"/>
              </a:ext>
            </a:extLst>
          </p:cNvPr>
          <p:cNvCxnSpPr>
            <a:cxnSpLocks/>
          </p:cNvCxnSpPr>
          <p:nvPr userDrawn="1"/>
        </p:nvCxnSpPr>
        <p:spPr>
          <a:xfrm flipV="1">
            <a:off x="5874770" y="2547663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922FC1-21A0-7D4D-838D-E7194104176F}"/>
              </a:ext>
            </a:extLst>
          </p:cNvPr>
          <p:cNvCxnSpPr>
            <a:cxnSpLocks/>
          </p:cNvCxnSpPr>
          <p:nvPr userDrawn="1"/>
        </p:nvCxnSpPr>
        <p:spPr>
          <a:xfrm>
            <a:off x="5879003" y="3086614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676001-1A70-804F-9080-DC4BC2FCF3CB}"/>
              </a:ext>
            </a:extLst>
          </p:cNvPr>
          <p:cNvCxnSpPr>
            <a:cxnSpLocks/>
          </p:cNvCxnSpPr>
          <p:nvPr userDrawn="1"/>
        </p:nvCxnSpPr>
        <p:spPr>
          <a:xfrm flipV="1">
            <a:off x="5879003" y="3622833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12BDD8-A7FF-584F-9344-FB1AD5DCD1BB}"/>
              </a:ext>
            </a:extLst>
          </p:cNvPr>
          <p:cNvCxnSpPr>
            <a:cxnSpLocks/>
          </p:cNvCxnSpPr>
          <p:nvPr userDrawn="1"/>
        </p:nvCxnSpPr>
        <p:spPr>
          <a:xfrm>
            <a:off x="5879003" y="4159052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2643A4-6DE6-5C45-86AC-5B75CBC28723}"/>
              </a:ext>
            </a:extLst>
          </p:cNvPr>
          <p:cNvCxnSpPr>
            <a:cxnSpLocks/>
          </p:cNvCxnSpPr>
          <p:nvPr userDrawn="1"/>
        </p:nvCxnSpPr>
        <p:spPr>
          <a:xfrm flipV="1">
            <a:off x="5879003" y="4692539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16B062-0699-F84D-826B-BDCB260FA4C5}"/>
              </a:ext>
            </a:extLst>
          </p:cNvPr>
          <p:cNvCxnSpPr>
            <a:cxnSpLocks/>
          </p:cNvCxnSpPr>
          <p:nvPr userDrawn="1"/>
        </p:nvCxnSpPr>
        <p:spPr>
          <a:xfrm>
            <a:off x="5879003" y="5222765"/>
            <a:ext cx="538951" cy="538951"/>
          </a:xfrm>
          <a:prstGeom prst="line">
            <a:avLst/>
          </a:prstGeom>
          <a:ln w="25400">
            <a:solidFill>
              <a:srgbClr val="0576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5399D45E-937D-0E43-93C8-A82A756A68B6}"/>
              </a:ext>
            </a:extLst>
          </p:cNvPr>
          <p:cNvSpPr/>
          <p:nvPr userDrawn="1"/>
        </p:nvSpPr>
        <p:spPr>
          <a:xfrm>
            <a:off x="6330656" y="1378704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49D808-BE4B-BD42-85E3-58C6966CF70D}"/>
              </a:ext>
            </a:extLst>
          </p:cNvPr>
          <p:cNvSpPr/>
          <p:nvPr userDrawn="1"/>
        </p:nvSpPr>
        <p:spPr>
          <a:xfrm>
            <a:off x="5800432" y="1932721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0A37FB-874D-8C41-984E-4428E2393551}"/>
              </a:ext>
            </a:extLst>
          </p:cNvPr>
          <p:cNvSpPr/>
          <p:nvPr userDrawn="1"/>
        </p:nvSpPr>
        <p:spPr>
          <a:xfrm>
            <a:off x="6328539" y="2480553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91738E0-5B0D-EC40-B599-8BA269C624DF}"/>
              </a:ext>
            </a:extLst>
          </p:cNvPr>
          <p:cNvSpPr/>
          <p:nvPr userDrawn="1"/>
        </p:nvSpPr>
        <p:spPr>
          <a:xfrm>
            <a:off x="5800432" y="3020861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B973694-BB12-7443-A98A-E5C7054F9048}"/>
              </a:ext>
            </a:extLst>
          </p:cNvPr>
          <p:cNvSpPr/>
          <p:nvPr userDrawn="1"/>
        </p:nvSpPr>
        <p:spPr>
          <a:xfrm>
            <a:off x="6328539" y="3555567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30495FB-7870-D943-ACD4-F4E17D23AE79}"/>
              </a:ext>
            </a:extLst>
          </p:cNvPr>
          <p:cNvSpPr/>
          <p:nvPr userDrawn="1"/>
        </p:nvSpPr>
        <p:spPr>
          <a:xfrm>
            <a:off x="5800432" y="4072084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37FC167-CB63-1A47-A513-6484E227A383}"/>
              </a:ext>
            </a:extLst>
          </p:cNvPr>
          <p:cNvSpPr/>
          <p:nvPr userDrawn="1"/>
        </p:nvSpPr>
        <p:spPr>
          <a:xfrm>
            <a:off x="6334998" y="4622852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F6E8150-5BF7-EF4D-AEE6-326778E93FD3}"/>
              </a:ext>
            </a:extLst>
          </p:cNvPr>
          <p:cNvSpPr/>
          <p:nvPr userDrawn="1"/>
        </p:nvSpPr>
        <p:spPr>
          <a:xfrm>
            <a:off x="5806179" y="5143731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194C344-A76B-4245-967C-16B341F6B355}"/>
              </a:ext>
            </a:extLst>
          </p:cNvPr>
          <p:cNvSpPr/>
          <p:nvPr userDrawn="1"/>
        </p:nvSpPr>
        <p:spPr>
          <a:xfrm>
            <a:off x="6334998" y="5673957"/>
            <a:ext cx="157446" cy="157446"/>
          </a:xfrm>
          <a:prstGeom prst="ellipse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21">
            <a:extLst>
              <a:ext uri="{FF2B5EF4-FFF2-40B4-BE49-F238E27FC236}">
                <a16:creationId xmlns:a16="http://schemas.microsoft.com/office/drawing/2014/main" id="{C9564169-117F-7147-879D-39527C1F42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83256" y="2394721"/>
            <a:ext cx="3901646" cy="327025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62DA1803-1F8A-7640-896A-24A471858F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00800" y="5057238"/>
            <a:ext cx="3943225" cy="32702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21">
            <a:extLst>
              <a:ext uri="{FF2B5EF4-FFF2-40B4-BE49-F238E27FC236}">
                <a16:creationId xmlns:a16="http://schemas.microsoft.com/office/drawing/2014/main" id="{19F795F3-D606-DE46-8955-473569089F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07055" y="5585924"/>
            <a:ext cx="3990502" cy="327025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1A194BC0-49CE-314B-ACF4-698F3557BE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00799" y="6121097"/>
            <a:ext cx="3943225" cy="327025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147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C4C6899-D16B-F542-83AB-7FE0675165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01076"/>
            <a:ext cx="3213100" cy="1748369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9B7DDD-35B7-384F-A065-205E938FFB04}"/>
              </a:ext>
            </a:extLst>
          </p:cNvPr>
          <p:cNvSpPr/>
          <p:nvPr userDrawn="1"/>
        </p:nvSpPr>
        <p:spPr>
          <a:xfrm rot="2700000">
            <a:off x="4819139" y="2021380"/>
            <a:ext cx="1155700" cy="1155700"/>
          </a:xfrm>
          <a:prstGeom prst="rect">
            <a:avLst/>
          </a:prstGeom>
          <a:solidFill>
            <a:srgbClr val="0576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CA55B-9859-1C40-A9C5-CA77BCB11056}"/>
              </a:ext>
            </a:extLst>
          </p:cNvPr>
          <p:cNvSpPr/>
          <p:nvPr userDrawn="1"/>
        </p:nvSpPr>
        <p:spPr>
          <a:xfrm rot="2700000">
            <a:off x="4819138" y="3912828"/>
            <a:ext cx="1155700" cy="1155700"/>
          </a:xfrm>
          <a:prstGeom prst="rect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EF1267-88FC-004D-81BC-0F60A95B6AF1}"/>
              </a:ext>
            </a:extLst>
          </p:cNvPr>
          <p:cNvSpPr/>
          <p:nvPr userDrawn="1"/>
        </p:nvSpPr>
        <p:spPr>
          <a:xfrm rot="2700000">
            <a:off x="5788742" y="2976629"/>
            <a:ext cx="1155700" cy="1155700"/>
          </a:xfrm>
          <a:prstGeom prst="rect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4873FE-FEBF-9B44-84BA-5F95D52B0906}"/>
              </a:ext>
            </a:extLst>
          </p:cNvPr>
          <p:cNvSpPr/>
          <p:nvPr userDrawn="1"/>
        </p:nvSpPr>
        <p:spPr>
          <a:xfrm rot="2700000">
            <a:off x="6758346" y="2021382"/>
            <a:ext cx="1155700" cy="1155700"/>
          </a:xfrm>
          <a:prstGeom prst="rect">
            <a:avLst/>
          </a:prstGeom>
          <a:solidFill>
            <a:srgbClr val="9B0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238315E-908D-3D4F-8034-5B9814CDF2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9139" y="2034080"/>
            <a:ext cx="1130300" cy="11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B1E53137-0905-164D-831B-74C1AF55CA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17787" y="2034080"/>
            <a:ext cx="1130300" cy="11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B543ADD-1D33-204A-8515-0F1C0396C2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14141" y="2999134"/>
            <a:ext cx="1130300" cy="11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6A01F0DE-5765-4842-9E4E-DBCB6B4F0B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19139" y="3921162"/>
            <a:ext cx="1130300" cy="11303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0543E418-E251-C446-8562-57A6B8E5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06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ECD868-24C1-F140-8B0A-A4DB4872E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77C69-8631-8844-AE2D-67C439071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F7B70E-7FA4-C44E-8187-8736C5F7FF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9FB15CE-4767-5846-8A1B-02625962A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" y="0"/>
            <a:ext cx="12192000" cy="5309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54309-4F19-564D-B11E-E87216952B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1324" y="1071409"/>
            <a:ext cx="4423902" cy="485744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AC86795-4D5B-944B-BFC6-9BD3D3B129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2137" y="1071408"/>
            <a:ext cx="4423902" cy="485744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34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6834"/>
            <a:ext cx="9144000" cy="6509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latin typeface="Fira Sans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816" y="5660571"/>
            <a:ext cx="690650" cy="87802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463891"/>
            <a:ext cx="10515600" cy="1325563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0746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457200" indent="-457200" algn="l">
              <a:buFontTx/>
              <a:buBlip>
                <a:blip r:embed="rId2"/>
              </a:buBlip>
              <a:defRPr sz="2800" b="1">
                <a:solidFill>
                  <a:srgbClr val="00A7E7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080" y="1825625"/>
            <a:ext cx="9951720" cy="4351338"/>
          </a:xfrm>
        </p:spPr>
        <p:txBody>
          <a:bodyPr>
            <a:normAutofit/>
          </a:bodyPr>
          <a:lstStyle>
            <a:lvl1pPr>
              <a:defRPr sz="2000" b="1">
                <a:latin typeface="Fira Sans" panose="020B0503050000020004" pitchFamily="34" charset="0"/>
              </a:defRPr>
            </a:lvl1pPr>
            <a:lvl2pPr>
              <a:defRPr sz="1800">
                <a:latin typeface="Fira Sans" panose="020B0503050000020004" pitchFamily="34" charset="0"/>
              </a:defRPr>
            </a:lvl2pPr>
            <a:lvl3pPr>
              <a:defRPr sz="1600">
                <a:latin typeface="Fira Sans" panose="020B0503050000020004" pitchFamily="34" charset="0"/>
              </a:defRPr>
            </a:lvl3pPr>
            <a:lvl4pPr>
              <a:defRPr sz="1400">
                <a:latin typeface="Fira Sans" panose="020B0503050000020004" pitchFamily="34" charset="0"/>
              </a:defRPr>
            </a:lvl4pPr>
            <a:lvl5pPr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402080" y="6348413"/>
            <a:ext cx="9492933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aseline="0">
                <a:solidFill>
                  <a:srgbClr val="EA4F5F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52010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2800" b="1">
                <a:solidFill>
                  <a:srgbClr val="00A7E7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4" y="1825625"/>
            <a:ext cx="10221686" cy="43513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>
                <a:latin typeface="+mj-lt"/>
              </a:defRPr>
            </a:lvl1pPr>
            <a:lvl2pPr>
              <a:lnSpc>
                <a:spcPct val="100000"/>
              </a:lnSpc>
              <a:defRPr sz="1800">
                <a:latin typeface="Fira Sans Light" panose="020B0403050000020004" pitchFamily="34" charset="0"/>
              </a:defRPr>
            </a:lvl2pPr>
            <a:lvl3pPr>
              <a:lnSpc>
                <a:spcPct val="100000"/>
              </a:lnSpc>
              <a:defRPr sz="1600">
                <a:latin typeface="Fira Sans" panose="020B0503050000020004" pitchFamily="34" charset="0"/>
              </a:defRPr>
            </a:lvl3pPr>
            <a:lvl4pPr>
              <a:lnSpc>
                <a:spcPct val="100000"/>
              </a:lnSpc>
              <a:defRPr sz="1400">
                <a:latin typeface="Fira Sans" panose="020B0503050000020004" pitchFamily="34" charset="0"/>
              </a:defRPr>
            </a:lvl4pPr>
            <a:lvl5pPr>
              <a:lnSpc>
                <a:spcPct val="100000"/>
              </a:lnSpc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aseline="0">
                <a:solidFill>
                  <a:srgbClr val="EA4F5F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229199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0625" y="365125"/>
            <a:ext cx="5933175" cy="1325563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00A7E7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458" y="1825625"/>
            <a:ext cx="5767341" cy="4351338"/>
          </a:xfrm>
        </p:spPr>
        <p:txBody>
          <a:bodyPr>
            <a:normAutofit/>
          </a:bodyPr>
          <a:lstStyle>
            <a:lvl1pPr>
              <a:defRPr sz="2000" b="0">
                <a:latin typeface="+mj-lt"/>
              </a:defRPr>
            </a:lvl1pPr>
            <a:lvl2pPr>
              <a:defRPr sz="1800">
                <a:latin typeface="Fira Sans Light" panose="020B0403050000020004" pitchFamily="34" charset="0"/>
              </a:defRPr>
            </a:lvl2pPr>
            <a:lvl3pPr>
              <a:defRPr sz="1600">
                <a:latin typeface="Fira Sans" panose="020B0503050000020004" pitchFamily="34" charset="0"/>
              </a:defRPr>
            </a:lvl3pPr>
            <a:lvl4pPr>
              <a:defRPr sz="1400">
                <a:latin typeface="Fira Sans" panose="020B0503050000020004" pitchFamily="34" charset="0"/>
              </a:defRPr>
            </a:lvl4pPr>
            <a:lvl5pPr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aseline="0">
                <a:solidFill>
                  <a:srgbClr val="EA4F5F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7638" y="0"/>
            <a:ext cx="4546282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8477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1332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rgbClr val="00A7E7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99155"/>
            <a:ext cx="10515600" cy="219049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6348413"/>
            <a:ext cx="10063163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53714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874" y="1404408"/>
            <a:ext cx="5277576" cy="1382336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rgbClr val="00A7E7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0" y="2786744"/>
            <a:ext cx="4763770" cy="330290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6348413"/>
            <a:ext cx="10063163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57163" y="0"/>
            <a:ext cx="4929187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20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7388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2A4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2113" y="2531202"/>
            <a:ext cx="4865461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2A4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6489927" y="2529184"/>
            <a:ext cx="4865461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07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760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855259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8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834341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216336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07000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C777-FA6F-47A4-B9E8-2F47E1E7BFF2}" type="datetimeFigureOut">
              <a:rPr lang="nl-BE" smtClean="0"/>
              <a:t>30/05/2024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08169-8EF2-4B71-B182-F4DC801E428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45668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457200" indent="-457200" algn="l">
              <a:buFontTx/>
              <a:buBlip>
                <a:blip r:embed="rId2"/>
              </a:buBlip>
              <a:defRPr sz="2800" b="1">
                <a:solidFill>
                  <a:srgbClr val="00A7E7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2080" y="1825625"/>
            <a:ext cx="9951720" cy="4351338"/>
          </a:xfrm>
        </p:spPr>
        <p:txBody>
          <a:bodyPr>
            <a:normAutofit/>
          </a:bodyPr>
          <a:lstStyle>
            <a:lvl1pPr>
              <a:defRPr sz="2000" b="1">
                <a:latin typeface="Fira Sans" panose="020B0503050000020004" pitchFamily="34" charset="0"/>
              </a:defRPr>
            </a:lvl1pPr>
            <a:lvl2pPr>
              <a:defRPr sz="1800">
                <a:latin typeface="Fira Sans" panose="020B0503050000020004" pitchFamily="34" charset="0"/>
              </a:defRPr>
            </a:lvl2pPr>
            <a:lvl3pPr>
              <a:defRPr sz="1600">
                <a:latin typeface="Fira Sans" panose="020B0503050000020004" pitchFamily="34" charset="0"/>
              </a:defRPr>
            </a:lvl3pPr>
            <a:lvl4pPr>
              <a:defRPr sz="1400">
                <a:latin typeface="Fira Sans" panose="020B0503050000020004" pitchFamily="34" charset="0"/>
              </a:defRPr>
            </a:lvl4pPr>
            <a:lvl5pPr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402080" y="6348413"/>
            <a:ext cx="9492933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aseline="0">
                <a:solidFill>
                  <a:srgbClr val="EA4F5F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98528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0625" y="365125"/>
            <a:ext cx="5933175" cy="1325563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00A7E7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6458" y="1825625"/>
            <a:ext cx="5767341" cy="4351338"/>
          </a:xfrm>
        </p:spPr>
        <p:txBody>
          <a:bodyPr>
            <a:normAutofit/>
          </a:bodyPr>
          <a:lstStyle>
            <a:lvl1pPr>
              <a:defRPr sz="2000" b="0">
                <a:latin typeface="+mj-lt"/>
              </a:defRPr>
            </a:lvl1pPr>
            <a:lvl2pPr>
              <a:defRPr sz="1800">
                <a:latin typeface="Fira Sans Light" panose="020B0403050000020004" pitchFamily="34" charset="0"/>
              </a:defRPr>
            </a:lvl2pPr>
            <a:lvl3pPr>
              <a:defRPr sz="1600">
                <a:latin typeface="Fira Sans" panose="020B0503050000020004" pitchFamily="34" charset="0"/>
              </a:defRPr>
            </a:lvl3pPr>
            <a:lvl4pPr>
              <a:defRPr sz="1400">
                <a:latin typeface="Fira Sans" panose="020B0503050000020004" pitchFamily="34" charset="0"/>
              </a:defRPr>
            </a:lvl4pPr>
            <a:lvl5pPr>
              <a:defRPr sz="1400">
                <a:latin typeface="Fira Sans" panose="020B05030500000200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 baseline="0">
                <a:solidFill>
                  <a:srgbClr val="EA4F5F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7638" y="0"/>
            <a:ext cx="4546282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18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6740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874" y="1404408"/>
            <a:ext cx="5277576" cy="1382336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rgbClr val="00A7E7"/>
                </a:solidFill>
                <a:latin typeface="Fira Sans SemiBold" panose="020B060305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0" y="2786744"/>
            <a:ext cx="4763770" cy="330290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6348413"/>
            <a:ext cx="10063163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57163" y="0"/>
            <a:ext cx="4929187" cy="6858000"/>
          </a:xfrm>
        </p:spPr>
        <p:txBody>
          <a:bodyPr anchor="b">
            <a:normAutofit/>
          </a:bodyPr>
          <a:lstStyle>
            <a:lvl1pPr marL="0" indent="0" algn="r">
              <a:buNone/>
              <a:defRPr sz="20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6024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2A4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2113" y="2531202"/>
            <a:ext cx="4865461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22A4D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4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6489927" y="2529184"/>
            <a:ext cx="4865461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4342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8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874496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354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350206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65125"/>
            <a:ext cx="613954" cy="78052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00941" y="6398333"/>
            <a:ext cx="48018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0ADA4FF2-C4CA-46C5-86BF-D39CCB416EEE}" type="slidenum">
              <a:rPr lang="en-US" sz="1200" b="1" smtClean="0">
                <a:solidFill>
                  <a:srgbClr val="EA4F5F"/>
                </a:solidFill>
                <a:latin typeface="Montserrat" panose="00000500000000000000" pitchFamily="50" charset="0"/>
              </a:rPr>
              <a:t>‹#›</a:t>
            </a:fld>
            <a:endParaRPr lang="en-US" sz="1200" b="1" dirty="0">
              <a:solidFill>
                <a:srgbClr val="EA4F5F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41" y="6474424"/>
            <a:ext cx="114601" cy="112499"/>
          </a:xfrm>
          <a:prstGeom prst="rect">
            <a:avLst/>
          </a:prstGeom>
        </p:spPr>
      </p:pic>
      <p:sp>
        <p:nvSpPr>
          <p:cNvPr id="11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1132114" y="6348413"/>
            <a:ext cx="9762899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rgbClr val="EA4F5F"/>
                </a:solidFill>
                <a:latin typeface="Montserrat SemiBold" panose="00000700000000000000" pitchFamily="50" charset="0"/>
              </a:defRPr>
            </a:lvl1pPr>
          </a:lstStyle>
          <a:p>
            <a:pPr lvl="0"/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02368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137200"/>
            <a:ext cx="10392019" cy="6564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14/01/2017</a:t>
            </a: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52759" y="6536343"/>
            <a:ext cx="642189" cy="21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B540AB-6939-4937-A918-1D15FF1C7CE3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08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14/01/2017</a:t>
            </a: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52759" y="6536343"/>
            <a:ext cx="642189" cy="21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12192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73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" y="6536343"/>
            <a:ext cx="1115415" cy="216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14/01/2017</a:t>
            </a: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12454" y="6536343"/>
            <a:ext cx="9876100" cy="21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52759" y="6536343"/>
            <a:ext cx="642189" cy="21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B540AB-6939-4937-A918-1D15FF1C7CE3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27381" y="1052736"/>
            <a:ext cx="11664619" cy="547260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46897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68760"/>
            <a:ext cx="5384800" cy="485740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152759" y="6536343"/>
            <a:ext cx="642189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53B685-A2AB-4518-B31A-1C8B277EB988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1"/>
          </p:nvPr>
        </p:nvSpPr>
        <p:spPr>
          <a:xfrm>
            <a:off x="624417" y="63817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14/01/2017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31504" y="137200"/>
            <a:ext cx="10392019" cy="65643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80876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14/01/2017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152759" y="6536343"/>
            <a:ext cx="642189" cy="216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B540AB-6939-4937-A918-1D15FF1C7CE3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24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9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9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17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3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02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93616-3498-47DC-A246-70285E5432C2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84B91-A620-4270-AC52-E19981C1FD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5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6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0" r:id="rId3"/>
    <p:sldLayoutId id="2147483691" r:id="rId4"/>
    <p:sldLayoutId id="2147483687" r:id="rId5"/>
    <p:sldLayoutId id="2147483692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700" r:id="rId12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5"/>
        </a:buBlip>
        <a:defRPr sz="3200" b="0" kern="1200">
          <a:solidFill>
            <a:srgbClr val="00B0F0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97000"/>
        <a:buFontTx/>
        <a:buBlip>
          <a:blip r:embed="rId16"/>
        </a:buBlip>
        <a:defRPr sz="2400" kern="1200">
          <a:solidFill>
            <a:schemeClr val="tx1"/>
          </a:solidFill>
          <a:latin typeface="Fira Sans SemiBold" panose="020B06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6"/>
        </a:buBlip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6"/>
        </a:buBlip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8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2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10"/>
        </a:buBlip>
        <a:defRPr sz="3200" b="0" kern="1200">
          <a:solidFill>
            <a:srgbClr val="00B0F0"/>
          </a:solidFill>
          <a:latin typeface="Fira Sans SemiBold" panose="020B06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97000"/>
        <a:buFontTx/>
        <a:buBlip>
          <a:blip r:embed="rId11"/>
        </a:buBlip>
        <a:defRPr sz="2400" kern="1200">
          <a:solidFill>
            <a:schemeClr val="tx1"/>
          </a:solidFill>
          <a:latin typeface="Fira Sans SemiBold" panose="020B06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1"/>
        </a:buBlip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0" y="5085184"/>
            <a:ext cx="12192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1504" y="137200"/>
            <a:ext cx="10392019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89660"/>
            <a:ext cx="10972800" cy="526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6536343"/>
            <a:ext cx="111541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0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14/01/2017</a:t>
            </a: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2454" y="6536343"/>
            <a:ext cx="98761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31504" y="836712"/>
            <a:ext cx="10386930" cy="39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52759" y="6536343"/>
            <a:ext cx="642189" cy="216000"/>
          </a:xfrm>
          <a:prstGeom prst="rect">
            <a:avLst/>
          </a:prstGeom>
        </p:spPr>
        <p:txBody>
          <a:bodyPr/>
          <a:lstStyle>
            <a:lvl1pPr algn="ctr">
              <a:defRPr sz="10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B540AB-6939-4937-A918-1D15FF1C7CE3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4" name="Freeform 16"/>
          <p:cNvSpPr>
            <a:spLocks/>
          </p:cNvSpPr>
          <p:nvPr userDrawn="1"/>
        </p:nvSpPr>
        <p:spPr bwMode="auto">
          <a:xfrm>
            <a:off x="11034657" y="6747314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1341406" y="6525344"/>
            <a:ext cx="652068" cy="246477"/>
            <a:chOff x="3879850" y="3306763"/>
            <a:chExt cx="625773" cy="236538"/>
          </a:xfrm>
        </p:grpSpPr>
        <p:sp>
          <p:nvSpPr>
            <p:cNvPr id="56" name="Line 6"/>
            <p:cNvSpPr>
              <a:spLocks noChangeShapeType="1"/>
            </p:cNvSpPr>
            <p:nvPr userDrawn="1"/>
          </p:nvSpPr>
          <p:spPr bwMode="auto">
            <a:xfrm flipH="1" flipV="1">
              <a:off x="4106863" y="3357563"/>
              <a:ext cx="15875" cy="158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Line 7"/>
            <p:cNvSpPr>
              <a:spLocks noChangeShapeType="1"/>
            </p:cNvSpPr>
            <p:nvPr userDrawn="1"/>
          </p:nvSpPr>
          <p:spPr bwMode="auto">
            <a:xfrm flipH="1" flipV="1">
              <a:off x="4092575" y="3341688"/>
              <a:ext cx="14288" cy="158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Line 8"/>
            <p:cNvSpPr>
              <a:spLocks noChangeShapeType="1"/>
            </p:cNvSpPr>
            <p:nvPr userDrawn="1"/>
          </p:nvSpPr>
          <p:spPr bwMode="auto">
            <a:xfrm flipH="1" flipV="1">
              <a:off x="4075113" y="3330576"/>
              <a:ext cx="17463" cy="111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Line 9"/>
            <p:cNvSpPr>
              <a:spLocks noChangeShapeType="1"/>
            </p:cNvSpPr>
            <p:nvPr userDrawn="1"/>
          </p:nvSpPr>
          <p:spPr bwMode="auto">
            <a:xfrm flipH="1" flipV="1">
              <a:off x="4059238" y="3321051"/>
              <a:ext cx="15875" cy="952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Line 10"/>
            <p:cNvSpPr>
              <a:spLocks noChangeShapeType="1"/>
            </p:cNvSpPr>
            <p:nvPr userDrawn="1"/>
          </p:nvSpPr>
          <p:spPr bwMode="auto">
            <a:xfrm flipH="1" flipV="1">
              <a:off x="4043363" y="3314701"/>
              <a:ext cx="15875" cy="635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Line 11"/>
            <p:cNvSpPr>
              <a:spLocks noChangeShapeType="1"/>
            </p:cNvSpPr>
            <p:nvPr userDrawn="1"/>
          </p:nvSpPr>
          <p:spPr bwMode="auto">
            <a:xfrm flipH="1" flipV="1">
              <a:off x="4025900" y="3309938"/>
              <a:ext cx="17463" cy="476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Line 12"/>
            <p:cNvSpPr>
              <a:spLocks noChangeShapeType="1"/>
            </p:cNvSpPr>
            <p:nvPr userDrawn="1"/>
          </p:nvSpPr>
          <p:spPr bwMode="auto">
            <a:xfrm flipH="1" flipV="1">
              <a:off x="4010025" y="3306763"/>
              <a:ext cx="15875" cy="31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Line 13"/>
            <p:cNvSpPr>
              <a:spLocks noChangeShapeType="1"/>
            </p:cNvSpPr>
            <p:nvPr userDrawn="1"/>
          </p:nvSpPr>
          <p:spPr bwMode="auto">
            <a:xfrm flipH="1" flipV="1">
              <a:off x="3994150" y="3306763"/>
              <a:ext cx="15875" cy="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Line 14"/>
            <p:cNvSpPr>
              <a:spLocks noChangeShapeType="1"/>
            </p:cNvSpPr>
            <p:nvPr userDrawn="1"/>
          </p:nvSpPr>
          <p:spPr bwMode="auto">
            <a:xfrm flipH="1">
              <a:off x="3979863" y="3306763"/>
              <a:ext cx="14288" cy="158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Line 15"/>
            <p:cNvSpPr>
              <a:spLocks noChangeShapeType="1"/>
            </p:cNvSpPr>
            <p:nvPr userDrawn="1"/>
          </p:nvSpPr>
          <p:spPr bwMode="auto">
            <a:xfrm flipH="1">
              <a:off x="3965575" y="3308351"/>
              <a:ext cx="14288" cy="31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Line 16"/>
            <p:cNvSpPr>
              <a:spLocks noChangeShapeType="1"/>
            </p:cNvSpPr>
            <p:nvPr userDrawn="1"/>
          </p:nvSpPr>
          <p:spPr bwMode="auto">
            <a:xfrm flipH="1">
              <a:off x="3951288" y="3311526"/>
              <a:ext cx="14288" cy="476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Line 17"/>
            <p:cNvSpPr>
              <a:spLocks noChangeShapeType="1"/>
            </p:cNvSpPr>
            <p:nvPr userDrawn="1"/>
          </p:nvSpPr>
          <p:spPr bwMode="auto">
            <a:xfrm flipH="1">
              <a:off x="3938588" y="3316288"/>
              <a:ext cx="12700" cy="635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Line 18"/>
            <p:cNvSpPr>
              <a:spLocks noChangeShapeType="1"/>
            </p:cNvSpPr>
            <p:nvPr userDrawn="1"/>
          </p:nvSpPr>
          <p:spPr bwMode="auto">
            <a:xfrm flipH="1">
              <a:off x="3925888" y="3322638"/>
              <a:ext cx="12700" cy="635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Line 19"/>
            <p:cNvSpPr>
              <a:spLocks noChangeShapeType="1"/>
            </p:cNvSpPr>
            <p:nvPr userDrawn="1"/>
          </p:nvSpPr>
          <p:spPr bwMode="auto">
            <a:xfrm flipH="1">
              <a:off x="3916363" y="3328988"/>
              <a:ext cx="9525" cy="952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Line 20"/>
            <p:cNvSpPr>
              <a:spLocks noChangeShapeType="1"/>
            </p:cNvSpPr>
            <p:nvPr userDrawn="1"/>
          </p:nvSpPr>
          <p:spPr bwMode="auto">
            <a:xfrm flipH="1">
              <a:off x="3905250" y="3338513"/>
              <a:ext cx="11113" cy="111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Line 21"/>
            <p:cNvSpPr>
              <a:spLocks noChangeShapeType="1"/>
            </p:cNvSpPr>
            <p:nvPr userDrawn="1"/>
          </p:nvSpPr>
          <p:spPr bwMode="auto">
            <a:xfrm flipH="1">
              <a:off x="3897313" y="3349626"/>
              <a:ext cx="7938" cy="111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Line 22"/>
            <p:cNvSpPr>
              <a:spLocks noChangeShapeType="1"/>
            </p:cNvSpPr>
            <p:nvPr userDrawn="1"/>
          </p:nvSpPr>
          <p:spPr bwMode="auto">
            <a:xfrm flipH="1">
              <a:off x="3890963" y="3360738"/>
              <a:ext cx="6350" cy="1270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Line 23"/>
            <p:cNvSpPr>
              <a:spLocks noChangeShapeType="1"/>
            </p:cNvSpPr>
            <p:nvPr userDrawn="1"/>
          </p:nvSpPr>
          <p:spPr bwMode="auto">
            <a:xfrm flipH="1">
              <a:off x="3886200" y="3373438"/>
              <a:ext cx="4763" cy="1428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Line 24"/>
            <p:cNvSpPr>
              <a:spLocks noChangeShapeType="1"/>
            </p:cNvSpPr>
            <p:nvPr userDrawn="1"/>
          </p:nvSpPr>
          <p:spPr bwMode="auto">
            <a:xfrm flipH="1">
              <a:off x="3881438" y="3387726"/>
              <a:ext cx="4763" cy="1428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Line 25"/>
            <p:cNvSpPr>
              <a:spLocks noChangeShapeType="1"/>
            </p:cNvSpPr>
            <p:nvPr userDrawn="1"/>
          </p:nvSpPr>
          <p:spPr bwMode="auto">
            <a:xfrm flipH="1">
              <a:off x="3879850" y="3402013"/>
              <a:ext cx="1588" cy="158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Line 26"/>
            <p:cNvSpPr>
              <a:spLocks noChangeShapeType="1"/>
            </p:cNvSpPr>
            <p:nvPr userDrawn="1"/>
          </p:nvSpPr>
          <p:spPr bwMode="auto">
            <a:xfrm flipH="1">
              <a:off x="3879850" y="3417888"/>
              <a:ext cx="0" cy="158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Line 27"/>
            <p:cNvSpPr>
              <a:spLocks noChangeShapeType="1"/>
            </p:cNvSpPr>
            <p:nvPr userDrawn="1"/>
          </p:nvSpPr>
          <p:spPr bwMode="auto">
            <a:xfrm>
              <a:off x="3879850" y="3433763"/>
              <a:ext cx="1588" cy="158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Line 28"/>
            <p:cNvSpPr>
              <a:spLocks noChangeShapeType="1"/>
            </p:cNvSpPr>
            <p:nvPr userDrawn="1"/>
          </p:nvSpPr>
          <p:spPr bwMode="auto">
            <a:xfrm>
              <a:off x="3881438" y="3449638"/>
              <a:ext cx="1588" cy="1270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Line 29"/>
            <p:cNvSpPr>
              <a:spLocks noChangeShapeType="1"/>
            </p:cNvSpPr>
            <p:nvPr userDrawn="1"/>
          </p:nvSpPr>
          <p:spPr bwMode="auto">
            <a:xfrm>
              <a:off x="3883025" y="3462338"/>
              <a:ext cx="4763" cy="1270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Line 30"/>
            <p:cNvSpPr>
              <a:spLocks noChangeShapeType="1"/>
            </p:cNvSpPr>
            <p:nvPr userDrawn="1"/>
          </p:nvSpPr>
          <p:spPr bwMode="auto">
            <a:xfrm>
              <a:off x="3887788" y="3475038"/>
              <a:ext cx="4763" cy="111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Line 31"/>
            <p:cNvSpPr>
              <a:spLocks noChangeShapeType="1"/>
            </p:cNvSpPr>
            <p:nvPr userDrawn="1"/>
          </p:nvSpPr>
          <p:spPr bwMode="auto">
            <a:xfrm>
              <a:off x="3892550" y="3486151"/>
              <a:ext cx="6350" cy="1111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Line 32"/>
            <p:cNvSpPr>
              <a:spLocks noChangeShapeType="1"/>
            </p:cNvSpPr>
            <p:nvPr userDrawn="1"/>
          </p:nvSpPr>
          <p:spPr bwMode="auto">
            <a:xfrm>
              <a:off x="3898900" y="3497263"/>
              <a:ext cx="7938" cy="793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Line 33"/>
            <p:cNvSpPr>
              <a:spLocks noChangeShapeType="1"/>
            </p:cNvSpPr>
            <p:nvPr userDrawn="1"/>
          </p:nvSpPr>
          <p:spPr bwMode="auto">
            <a:xfrm>
              <a:off x="3906838" y="3505201"/>
              <a:ext cx="7938" cy="793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Line 34"/>
            <p:cNvSpPr>
              <a:spLocks noChangeShapeType="1"/>
            </p:cNvSpPr>
            <p:nvPr userDrawn="1"/>
          </p:nvSpPr>
          <p:spPr bwMode="auto">
            <a:xfrm>
              <a:off x="3914775" y="3513138"/>
              <a:ext cx="7938" cy="635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Line 35"/>
            <p:cNvSpPr>
              <a:spLocks noChangeShapeType="1"/>
            </p:cNvSpPr>
            <p:nvPr userDrawn="1"/>
          </p:nvSpPr>
          <p:spPr bwMode="auto">
            <a:xfrm>
              <a:off x="3922713" y="3519488"/>
              <a:ext cx="9525" cy="635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Line 36"/>
            <p:cNvSpPr>
              <a:spLocks noChangeShapeType="1"/>
            </p:cNvSpPr>
            <p:nvPr userDrawn="1"/>
          </p:nvSpPr>
          <p:spPr bwMode="auto">
            <a:xfrm>
              <a:off x="3932238" y="3525838"/>
              <a:ext cx="9525" cy="476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Line 37"/>
            <p:cNvSpPr>
              <a:spLocks noChangeShapeType="1"/>
            </p:cNvSpPr>
            <p:nvPr userDrawn="1"/>
          </p:nvSpPr>
          <p:spPr bwMode="auto">
            <a:xfrm>
              <a:off x="3941763" y="3530601"/>
              <a:ext cx="9525" cy="4763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Line 38"/>
            <p:cNvSpPr>
              <a:spLocks noChangeShapeType="1"/>
            </p:cNvSpPr>
            <p:nvPr userDrawn="1"/>
          </p:nvSpPr>
          <p:spPr bwMode="auto">
            <a:xfrm>
              <a:off x="3951288" y="3535363"/>
              <a:ext cx="9525" cy="3175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Line 39"/>
            <p:cNvSpPr>
              <a:spLocks noChangeShapeType="1"/>
            </p:cNvSpPr>
            <p:nvPr userDrawn="1"/>
          </p:nvSpPr>
          <p:spPr bwMode="auto">
            <a:xfrm>
              <a:off x="3960813" y="3538538"/>
              <a:ext cx="9525" cy="158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Line 40"/>
            <p:cNvSpPr>
              <a:spLocks noChangeShapeType="1"/>
            </p:cNvSpPr>
            <p:nvPr userDrawn="1"/>
          </p:nvSpPr>
          <p:spPr bwMode="auto">
            <a:xfrm>
              <a:off x="3970338" y="3540126"/>
              <a:ext cx="9525" cy="158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Line 41"/>
            <p:cNvSpPr>
              <a:spLocks noChangeShapeType="1"/>
            </p:cNvSpPr>
            <p:nvPr userDrawn="1"/>
          </p:nvSpPr>
          <p:spPr bwMode="auto">
            <a:xfrm>
              <a:off x="3979863" y="3541713"/>
              <a:ext cx="7938" cy="1588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Line 42"/>
            <p:cNvSpPr>
              <a:spLocks noChangeShapeType="1"/>
            </p:cNvSpPr>
            <p:nvPr userDrawn="1"/>
          </p:nvSpPr>
          <p:spPr bwMode="auto">
            <a:xfrm>
              <a:off x="3987800" y="3543301"/>
              <a:ext cx="7938" cy="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Line 43"/>
            <p:cNvSpPr>
              <a:spLocks noChangeShapeType="1"/>
            </p:cNvSpPr>
            <p:nvPr userDrawn="1"/>
          </p:nvSpPr>
          <p:spPr bwMode="auto">
            <a:xfrm>
              <a:off x="3995738" y="3543301"/>
              <a:ext cx="7938" cy="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Line 44"/>
            <p:cNvSpPr>
              <a:spLocks noChangeShapeType="1"/>
            </p:cNvSpPr>
            <p:nvPr userDrawn="1"/>
          </p:nvSpPr>
          <p:spPr bwMode="auto">
            <a:xfrm>
              <a:off x="4003672" y="3543301"/>
              <a:ext cx="501951" cy="0"/>
            </a:xfrm>
            <a:prstGeom prst="line">
              <a:avLst/>
            </a:prstGeom>
            <a:ln w="127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0" name="Freeform 13"/>
          <p:cNvSpPr>
            <a:spLocks/>
          </p:cNvSpPr>
          <p:nvPr userDrawn="1"/>
        </p:nvSpPr>
        <p:spPr bwMode="auto">
          <a:xfrm>
            <a:off x="6928046" y="6747314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41" name="Freeform 15"/>
          <p:cNvSpPr>
            <a:spLocks/>
          </p:cNvSpPr>
          <p:nvPr userDrawn="1"/>
        </p:nvSpPr>
        <p:spPr bwMode="auto">
          <a:xfrm>
            <a:off x="630821" y="6737237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9336" y="179786"/>
            <a:ext cx="1327569" cy="5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6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://www.gcloud.belgium.be/" TargetMode="Externa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://www.ict-reuse.b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ct-reuse.be/nl/service/coda-reader" TargetMode="External"/><Relationship Id="rId13" Type="http://schemas.openxmlformats.org/officeDocument/2006/relationships/hyperlink" Target="https://www.ict-reuse.be/nl/service/procesbeheer" TargetMode="External"/><Relationship Id="rId18" Type="http://schemas.openxmlformats.org/officeDocument/2006/relationships/hyperlink" Target="https://www.ict-reuse.be/nl/service/csam" TargetMode="External"/><Relationship Id="rId3" Type="http://schemas.openxmlformats.org/officeDocument/2006/relationships/hyperlink" Target="https://www.ict-reuse.be/nl/service/document-orchestration-services-dos" TargetMode="External"/><Relationship Id="rId21" Type="http://schemas.openxmlformats.org/officeDocument/2006/relationships/hyperlink" Target="https://www.ict-reuse.be/nl/service/eacademy" TargetMode="External"/><Relationship Id="rId7" Type="http://schemas.openxmlformats.org/officeDocument/2006/relationships/hyperlink" Target="https://www.ict-reuse.be/nl/service/forms" TargetMode="External"/><Relationship Id="rId12" Type="http://schemas.openxmlformats.org/officeDocument/2006/relationships/hyperlink" Target="https://www.ict-reuse.be/nl/service/dataqualityimprovement-bij-adres-en-telefoonnummer" TargetMode="External"/><Relationship Id="rId17" Type="http://schemas.openxmlformats.org/officeDocument/2006/relationships/hyperlink" Target="https://www.ict-reuse.be/nl/service/cms-web-content-management-systeem" TargetMode="External"/><Relationship Id="rId2" Type="http://schemas.openxmlformats.org/officeDocument/2006/relationships/hyperlink" Target="https://www.ict-reuse.be/nl/service/dsp-document-service-provider" TargetMode="External"/><Relationship Id="rId16" Type="http://schemas.openxmlformats.org/officeDocument/2006/relationships/hyperlink" Target="https://www.ict-reuse.be/nl/service/archivemanager" TargetMode="External"/><Relationship Id="rId20" Type="http://schemas.openxmlformats.org/officeDocument/2006/relationships/hyperlink" Target="https://www.ict-reuse.be/nl/service/uam-user-access-management-social-security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ict-reuse.be/nl/service/printmanager" TargetMode="External"/><Relationship Id="rId11" Type="http://schemas.openxmlformats.org/officeDocument/2006/relationships/hyperlink" Target="https://www.ict-reuse.be/nl/service/timestamping" TargetMode="External"/><Relationship Id="rId5" Type="http://schemas.openxmlformats.org/officeDocument/2006/relationships/hyperlink" Target="https://www.ict-reuse.be/nl/service/govapp-en-zijn-integratiedienst-voor-berichten-smis" TargetMode="External"/><Relationship Id="rId15" Type="http://schemas.openxmlformats.org/officeDocument/2006/relationships/hyperlink" Target="https://www.ict-reuse.be/nl/service/werkomgeving" TargetMode="External"/><Relationship Id="rId10" Type="http://schemas.openxmlformats.org/officeDocument/2006/relationships/hyperlink" Target="https://www.ict-reuse.be/nl/service/sepiadocumentsigner" TargetMode="External"/><Relationship Id="rId19" Type="http://schemas.openxmlformats.org/officeDocument/2006/relationships/hyperlink" Target="https://www.ict-reuse.be/nl/service/iam-identity-and-access-management-social-security" TargetMode="External"/><Relationship Id="rId4" Type="http://schemas.openxmlformats.org/officeDocument/2006/relationships/hyperlink" Target="https://www.ict-reuse.be/nl/service/e-box-elektronische-mailbox" TargetMode="External"/><Relationship Id="rId9" Type="http://schemas.openxmlformats.org/officeDocument/2006/relationships/hyperlink" Target="https://www.ict-reuse.be/nl/service/eventnotification" TargetMode="External"/><Relationship Id="rId14" Type="http://schemas.openxmlformats.org/officeDocument/2006/relationships/hyperlink" Target="https://www.ict-reuse.be/nl/service/taakbeheer" TargetMode="External"/><Relationship Id="rId22" Type="http://schemas.openxmlformats.org/officeDocument/2006/relationships/hyperlink" Target="https://www.ict-reuse.be/nl/service/oplossing-voor-de-beheerscomite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ls.be/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7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5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up.ec.europa.e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4eu.e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reuse-ict/" TargetMode="External"/><Relationship Id="rId13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hyperlink" Target="https://x.com/ictreuse" TargetMode="External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smals.be/" TargetMode="External"/><Relationship Id="rId1" Type="http://schemas.openxmlformats.org/officeDocument/2006/relationships/slideLayout" Target="../slideLayouts/slideLayout34.xml"/><Relationship Id="rId6" Type="http://schemas.openxmlformats.org/officeDocument/2006/relationships/hyperlink" Target="mailto:info@ict-reuse.be" TargetMode="External"/><Relationship Id="rId11" Type="http://schemas.openxmlformats.org/officeDocument/2006/relationships/image" Target="../media/image107.png"/><Relationship Id="rId5" Type="http://schemas.openxmlformats.org/officeDocument/2006/relationships/hyperlink" Target="https://www.ict-reuse.be/" TargetMode="External"/><Relationship Id="rId15" Type="http://schemas.openxmlformats.org/officeDocument/2006/relationships/hyperlink" Target="https://www.gcloud.belgium.be/" TargetMode="External"/><Relationship Id="rId10" Type="http://schemas.openxmlformats.org/officeDocument/2006/relationships/image" Target="../media/image106.png"/><Relationship Id="rId4" Type="http://schemas.openxmlformats.org/officeDocument/2006/relationships/hyperlink" Target="https://smals.us6.list-manage.com/subscribe/post?u=e0351cda86870d2a0a7f631f9&amp;id=703be0c982" TargetMode="External"/><Relationship Id="rId9" Type="http://schemas.openxmlformats.org/officeDocument/2006/relationships/image" Target="../media/image105.jpg"/><Relationship Id="rId14" Type="http://schemas.openxmlformats.org/officeDocument/2006/relationships/hyperlink" Target="http://www.frankrobben.be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malsresearch.be/" TargetMode="Externa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1739" y="2584859"/>
            <a:ext cx="6743101" cy="185044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Smals: inhouse expertise supporting reuse and collaboration for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better </a:t>
            </a:r>
            <a:r>
              <a:rPr lang="en-US" sz="4000" b="1" dirty="0" err="1">
                <a:solidFill>
                  <a:srgbClr val="22A4DD"/>
                </a:solidFill>
              </a:rPr>
              <a:t>eGov</a:t>
            </a:r>
            <a:r>
              <a:rPr lang="en-US" sz="4000" b="1" dirty="0">
                <a:solidFill>
                  <a:srgbClr val="22A4DD"/>
                </a:solidFill>
              </a:rPr>
              <a:t> services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783212" y="6367095"/>
            <a:ext cx="10063163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252" y="0"/>
            <a:ext cx="4646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71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International level</a:t>
            </a:r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B540AB-6939-4937-A918-1D15FF1C7CE3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World Health </a:t>
            </a:r>
            <a:r>
              <a:rPr lang="nl-BE" dirty="0" err="1"/>
              <a:t>Organisation</a:t>
            </a:r>
            <a:endParaRPr lang="nl-BE" dirty="0"/>
          </a:p>
          <a:p>
            <a:r>
              <a:rPr lang="nl-BE" dirty="0"/>
              <a:t>World Bank</a:t>
            </a:r>
          </a:p>
          <a:p>
            <a:r>
              <a:rPr lang="nl-BE" dirty="0"/>
              <a:t>EU</a:t>
            </a:r>
          </a:p>
          <a:p>
            <a:pPr lvl="1"/>
            <a:r>
              <a:rPr lang="de-DE" dirty="0"/>
              <a:t>Electronic Exchange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Security Information (EESSI)</a:t>
            </a:r>
          </a:p>
          <a:p>
            <a:pPr lvl="1"/>
            <a:r>
              <a:rPr lang="de-DE" dirty="0"/>
              <a:t>European </a:t>
            </a:r>
            <a:r>
              <a:rPr lang="de-DE" dirty="0" err="1"/>
              <a:t>Social</a:t>
            </a:r>
            <a:r>
              <a:rPr lang="de-DE" dirty="0"/>
              <a:t> Security Pass (</a:t>
            </a:r>
            <a:r>
              <a:rPr lang="de-DE" dirty="0" err="1"/>
              <a:t>ESSPass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European </a:t>
            </a:r>
            <a:r>
              <a:rPr lang="de-DE" dirty="0" err="1"/>
              <a:t>Blockchain</a:t>
            </a:r>
            <a:r>
              <a:rPr lang="de-DE" dirty="0"/>
              <a:t> Services Infrastructure (EBSI) (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@ EU) </a:t>
            </a:r>
          </a:p>
          <a:p>
            <a:pPr lvl="1"/>
            <a:r>
              <a:rPr lang="en-US"/>
              <a:t>Electronic Identification and Trust Services (eIDAS)</a:t>
            </a:r>
            <a:endParaRPr lang="de-DE"/>
          </a:p>
          <a:p>
            <a:pPr lvl="1"/>
            <a:r>
              <a:rPr lang="de-DE" dirty="0"/>
              <a:t>Digital </a:t>
            </a:r>
            <a:r>
              <a:rPr lang="de-DE" dirty="0" err="1"/>
              <a:t>Credentials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Europe (DC4EU) </a:t>
            </a:r>
            <a:r>
              <a:rPr lang="de-DE" dirty="0" err="1"/>
              <a:t>Consortium</a:t>
            </a:r>
            <a:endParaRPr lang="de-DE" dirty="0"/>
          </a:p>
          <a:p>
            <a:pPr lvl="1"/>
            <a:r>
              <a:rPr lang="de-DE" dirty="0"/>
              <a:t>eHealth Digital Service Infrastructure (</a:t>
            </a:r>
            <a:r>
              <a:rPr lang="de-DE" dirty="0" err="1"/>
              <a:t>eHDSI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EU Digital COVID </a:t>
            </a:r>
            <a:r>
              <a:rPr lang="de-DE" dirty="0" err="1"/>
              <a:t>Certificate</a:t>
            </a:r>
            <a:r>
              <a:rPr lang="de-DE" dirty="0"/>
              <a:t> (EU DCC)</a:t>
            </a:r>
          </a:p>
          <a:p>
            <a:r>
              <a:rPr lang="de-DE" dirty="0"/>
              <a:t>International </a:t>
            </a:r>
            <a:r>
              <a:rPr lang="de-DE" dirty="0" err="1"/>
              <a:t>Social</a:t>
            </a:r>
            <a:r>
              <a:rPr lang="de-DE" dirty="0"/>
              <a:t> Security </a:t>
            </a:r>
            <a:r>
              <a:rPr lang="de-DE" dirty="0" err="1"/>
              <a:t>Association</a:t>
            </a:r>
            <a:r>
              <a:rPr lang="de-DE" dirty="0"/>
              <a:t> (ISSA)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416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unsplash.com/photo-1655474396177-e727349f44dc?ixlib=rb-4.0.3&amp;ixid=MnwxMjA3fDB8MHxwaG90by1wYWdlfHx8fGVufDB8fHx8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7003" r="17130" b="40123"/>
          <a:stretch/>
        </p:blipFill>
        <p:spPr bwMode="auto">
          <a:xfrm>
            <a:off x="152400" y="-1524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5606" y="1679285"/>
            <a:ext cx="7433187" cy="328422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ReUse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: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what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is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it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?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585" y="197031"/>
            <a:ext cx="10515600" cy="1325563"/>
          </a:xfrm>
        </p:spPr>
        <p:txBody>
          <a:bodyPr/>
          <a:lstStyle/>
          <a:p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?</a:t>
            </a:r>
            <a:endParaRPr lang="en-US" dirty="0"/>
          </a:p>
        </p:txBody>
      </p:sp>
      <p:pic>
        <p:nvPicPr>
          <p:cNvPr id="5" name="ReUse Disney shorter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618" y="1238491"/>
            <a:ext cx="9527249" cy="535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44" y="1499444"/>
            <a:ext cx="9389445" cy="4878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19" y="1499444"/>
            <a:ext cx="9527248" cy="49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2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unsplash.com/photo-1655474396177-e727349f44dc?ixlib=rb-4.0.3&amp;ixid=MnwxMjA3fDB8MHxwaG90by1wYWdlfHx8fGVufDB8fHx8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7003" r="17130" b="40123"/>
          <a:stretch/>
        </p:blipFill>
        <p:spPr bwMode="auto">
          <a:xfrm>
            <a:off x="152400" y="-1524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5606" y="1679285"/>
            <a:ext cx="7433187" cy="328422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What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do we want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to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achieve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?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7467" y="0"/>
            <a:ext cx="4575858" cy="6858000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955515" y="903006"/>
            <a:ext cx="4664556" cy="335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To provide better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digital services to the public</a:t>
            </a: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899226" y="1436377"/>
            <a:ext cx="1720899" cy="40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2A4DD"/>
                </a:solidFill>
                <a:latin typeface="Fira Sans" panose="020B0503050000020004" pitchFamily="34" charset="0"/>
              </a:rPr>
              <a:t>Goal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5516" y="3962697"/>
            <a:ext cx="5019326" cy="1051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en-US" sz="2000" dirty="0">
                <a:latin typeface="Fira Sans" panose="020B0503050000020004" pitchFamily="34" charset="0"/>
              </a:rPr>
              <a:t> by working together 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en-US" sz="2000" dirty="0">
                <a:latin typeface="Fira Sans" panose="020B0503050000020004" pitchFamily="34" charset="0"/>
              </a:rPr>
              <a:t> by sharing and reusing what already has proven to be successful</a:t>
            </a:r>
            <a:endParaRPr lang="nl-NL" sz="2000" dirty="0">
              <a:latin typeface="Fira Sans" panose="020B05030500000200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283584" y="699378"/>
            <a:ext cx="4923449" cy="5218178"/>
            <a:chOff x="5615062" y="239051"/>
            <a:chExt cx="5967805" cy="6325051"/>
          </a:xfrm>
        </p:grpSpPr>
        <p:grpSp>
          <p:nvGrpSpPr>
            <p:cNvPr id="27" name="Group 26"/>
            <p:cNvGrpSpPr/>
            <p:nvPr/>
          </p:nvGrpSpPr>
          <p:grpSpPr>
            <a:xfrm>
              <a:off x="7233803" y="1174905"/>
              <a:ext cx="4349064" cy="4349064"/>
              <a:chOff x="2512600" y="785657"/>
              <a:chExt cx="6027088" cy="6027088"/>
            </a:xfrm>
          </p:grpSpPr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2512600" y="785657"/>
                <a:ext cx="6027088" cy="6027088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>
                <a:spLocks noChangeAspect="1"/>
              </p:cNvSpPr>
              <p:nvPr/>
            </p:nvSpPr>
            <p:spPr>
              <a:xfrm>
                <a:off x="3276144" y="1549201"/>
                <a:ext cx="4499999" cy="4499999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4190624" y="2463681"/>
                <a:ext cx="2671040" cy="267104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8773930" y="3064436"/>
              <a:ext cx="12688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Fira Sans" panose="020B0503050000020004" pitchFamily="34" charset="0"/>
                </a:rPr>
                <a:t>Belgian </a:t>
              </a:r>
            </a:p>
            <a:p>
              <a:pPr algn="ctr"/>
              <a:r>
                <a:rPr lang="en-US" sz="1400" b="1" dirty="0">
                  <a:latin typeface="Fira Sans" panose="020B0503050000020004" pitchFamily="34" charset="0"/>
                </a:rPr>
                <a:t>Governments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673100" y="1948238"/>
              <a:ext cx="147046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Fira Sans" panose="020B0503050000020004" pitchFamily="34" charset="0"/>
                </a:rPr>
                <a:t>Private Partners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029607" y="1304887"/>
              <a:ext cx="757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Fira Sans" panose="020B0503050000020004" pitchFamily="34" charset="0"/>
                </a:rPr>
                <a:t>Europe</a:t>
              </a:r>
            </a:p>
          </p:txBody>
        </p:sp>
        <p:sp>
          <p:nvSpPr>
            <p:cNvPr id="31" name="Up-Down Arrow 30"/>
            <p:cNvSpPr/>
            <p:nvPr/>
          </p:nvSpPr>
          <p:spPr>
            <a:xfrm>
              <a:off x="9301687" y="1612134"/>
              <a:ext cx="213297" cy="420662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Up-Down Arrow 31"/>
            <p:cNvSpPr/>
            <p:nvPr/>
          </p:nvSpPr>
          <p:spPr>
            <a:xfrm>
              <a:off x="9301687" y="2259203"/>
              <a:ext cx="213297" cy="420662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Up-Down Arrow 32"/>
            <p:cNvSpPr/>
            <p:nvPr/>
          </p:nvSpPr>
          <p:spPr>
            <a:xfrm>
              <a:off x="9306942" y="3840896"/>
              <a:ext cx="213297" cy="1275839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167140" y="4472434"/>
              <a:ext cx="1440000" cy="1190194"/>
              <a:chOff x="6466788" y="4825412"/>
              <a:chExt cx="1440000" cy="1190194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6466788" y="5707829"/>
                <a:ext cx="144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Fira Sans Medium" panose="020B0603050000020004" pitchFamily="34" charset="0"/>
                  </a:rPr>
                  <a:t>Civil servants</a:t>
                </a:r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9017" y="4825412"/>
                <a:ext cx="960482" cy="960482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09743" y="1501701"/>
              <a:ext cx="960482" cy="1194313"/>
              <a:chOff x="6125575" y="1897298"/>
              <a:chExt cx="960482" cy="1194313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215495" y="2783834"/>
                <a:ext cx="8242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ira Sans Medium" panose="020B0603050000020004" pitchFamily="34" charset="0"/>
                  </a:rPr>
                  <a:t>Citizens</a:t>
                </a: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5575" y="1897298"/>
                <a:ext cx="960482" cy="960482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7114396" y="239051"/>
              <a:ext cx="1050288" cy="1201108"/>
              <a:chOff x="7031819" y="605650"/>
              <a:chExt cx="1050288" cy="1201108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7031819" y="1498981"/>
                <a:ext cx="1050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Fira Sans Medium" panose="020B0603050000020004" pitchFamily="34" charset="0"/>
                  </a:rPr>
                  <a:t>Companies</a:t>
                </a: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2153" y="605650"/>
                <a:ext cx="960482" cy="960482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5615062" y="3016000"/>
              <a:ext cx="1629189" cy="1210563"/>
              <a:chOff x="5724179" y="3389115"/>
              <a:chExt cx="1629189" cy="1210563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5724179" y="4291901"/>
                <a:ext cx="162918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latin typeface="Fira Sans Medium" panose="020B0603050000020004" pitchFamily="34" charset="0"/>
                  </a:rPr>
                  <a:t>Health actors</a:t>
                </a: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7668" y="3389115"/>
                <a:ext cx="960482" cy="960482"/>
              </a:xfrm>
              <a:prstGeom prst="rect">
                <a:avLst/>
              </a:prstGeom>
            </p:spPr>
          </p:pic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378" y="5319210"/>
              <a:ext cx="960482" cy="960482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13284" y="6256325"/>
              <a:ext cx="16291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nl-NL" sz="1400" dirty="0">
                  <a:latin typeface="Fira Sans Medium" panose="020B06030500000200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Service providers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689612" y="5024680"/>
              <a:ext cx="1437446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Fira Sans" panose="020B0503050000020004" pitchFamily="34" charset="0"/>
                </a:rPr>
                <a:t>Other countries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91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5047451" y="578224"/>
            <a:ext cx="4964768" cy="335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The ‘government’ is a complex ecosystem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047451" y="1235862"/>
            <a:ext cx="1720899" cy="40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2A4DD"/>
                </a:solidFill>
                <a:latin typeface="Fira Sans" panose="020B0503050000020004" pitchFamily="34" charset="0"/>
              </a:rPr>
              <a:t>Challenges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180244" y="3787726"/>
            <a:ext cx="5580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en-US" sz="2000" dirty="0">
                <a:latin typeface="Fira Sans" panose="020B0503050000020004" pitchFamily="34" charset="0"/>
              </a:rPr>
              <a:t> The experience with the government is not always optimal</a:t>
            </a:r>
            <a:endParaRPr lang="nl-NL" sz="2000" dirty="0">
              <a:latin typeface="Fira Sans" panose="020B05030500000200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467" y="0"/>
            <a:ext cx="4575858" cy="6858000"/>
          </a:xfrm>
          <a:prstGeom prst="rect">
            <a:avLst/>
          </a:prstGeom>
          <a:solidFill>
            <a:schemeClr val="accent1">
              <a:alpha val="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04386" y="1035965"/>
            <a:ext cx="3781405" cy="3895793"/>
            <a:chOff x="7166577" y="1502128"/>
            <a:chExt cx="3993283" cy="41140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577" y="1641108"/>
              <a:ext cx="3975100" cy="3975100"/>
            </a:xfrm>
            <a:prstGeom prst="rect">
              <a:avLst/>
            </a:prstGeom>
            <a:effectLst/>
          </p:spPr>
        </p:pic>
        <p:pic>
          <p:nvPicPr>
            <p:cNvPr id="12" name="Picture 2" descr="eGezondheid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46" b="4051"/>
            <a:stretch/>
          </p:blipFill>
          <p:spPr bwMode="auto">
            <a:xfrm>
              <a:off x="10683663" y="1502128"/>
              <a:ext cx="476197" cy="601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7945840" y="2389529"/>
              <a:ext cx="461640" cy="461640"/>
              <a:chOff x="7469589" y="2184400"/>
              <a:chExt cx="709211" cy="709211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7469589" y="2184400"/>
                <a:ext cx="709211" cy="7092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9957" y="2245419"/>
                <a:ext cx="577131" cy="577131"/>
              </a:xfrm>
              <a:prstGeom prst="rect">
                <a:avLst/>
              </a:prstGeom>
            </p:spPr>
          </p:pic>
        </p:grpSp>
        <p:sp>
          <p:nvSpPr>
            <p:cNvPr id="14" name="Oval 13"/>
            <p:cNvSpPr/>
            <p:nvPr/>
          </p:nvSpPr>
          <p:spPr>
            <a:xfrm>
              <a:off x="7633945" y="3070555"/>
              <a:ext cx="111125" cy="111125"/>
            </a:xfrm>
            <a:prstGeom prst="ellipse">
              <a:avLst/>
            </a:prstGeom>
            <a:solidFill>
              <a:srgbClr val="01A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422352" y="4259962"/>
              <a:ext cx="111125" cy="111125"/>
            </a:xfrm>
            <a:prstGeom prst="ellipse">
              <a:avLst/>
            </a:prstGeom>
            <a:solidFill>
              <a:srgbClr val="01A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757238" y="2749351"/>
              <a:ext cx="111125" cy="111125"/>
            </a:xfrm>
            <a:prstGeom prst="ellipse">
              <a:avLst/>
            </a:prstGeom>
            <a:solidFill>
              <a:srgbClr val="01A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078885" y="4251616"/>
            <a:ext cx="2929229" cy="2194846"/>
            <a:chOff x="3391382" y="5585290"/>
            <a:chExt cx="1698552" cy="12727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1" t="32995" r="40958"/>
            <a:stretch/>
          </p:blipFill>
          <p:spPr>
            <a:xfrm>
              <a:off x="3391382" y="5741043"/>
              <a:ext cx="1377388" cy="111695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 rot="1255230">
              <a:off x="3911422" y="5585290"/>
              <a:ext cx="1178512" cy="481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3200" b="1" dirty="0">
                  <a:solidFill>
                    <a:schemeClr val="accent2">
                      <a:lumMod val="75000"/>
                    </a:schemeClr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??</a:t>
              </a:r>
            </a:p>
          </p:txBody>
        </p:sp>
      </p:grpSp>
      <p:sp>
        <p:nvSpPr>
          <p:cNvPr id="22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2874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5047450" y="578224"/>
            <a:ext cx="6590883" cy="3356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The world is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changing FAST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047451" y="1235862"/>
            <a:ext cx="1720899" cy="40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2A4DD"/>
                </a:solidFill>
                <a:latin typeface="Fira Sans" panose="020B0503050000020004" pitchFamily="34" charset="0"/>
              </a:rPr>
              <a:t>Challenges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047449" y="3571662"/>
            <a:ext cx="5713496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en-US" sz="2000" dirty="0">
                <a:latin typeface="Fira Sans" panose="020B0503050000020004" pitchFamily="34" charset="0"/>
              </a:rPr>
              <a:t> Societal challenges 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en-US" sz="2000" dirty="0">
                <a:latin typeface="Fira Sans" panose="020B0503050000020004" pitchFamily="34" charset="0"/>
              </a:rPr>
              <a:t> Technological challenges 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en-US" sz="2000" dirty="0">
                <a:latin typeface="Fira Sans" panose="020B0503050000020004" pitchFamily="34" charset="0"/>
              </a:rPr>
              <a:t> Ecological challenges …</a:t>
            </a:r>
            <a:endParaRPr lang="nl-NL" sz="2000" dirty="0">
              <a:latin typeface="Fira Sans" panose="020B0503050000020004" pitchFamily="34" charset="0"/>
            </a:endParaRPr>
          </a:p>
        </p:txBody>
      </p:sp>
      <p:pic>
        <p:nvPicPr>
          <p:cNvPr id="3076" name="Picture 4" descr="foto a volo d'uccello di grattacieli durante le ore nottur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 t="21874" r="9356" b="105"/>
          <a:stretch/>
        </p:blipFill>
        <p:spPr bwMode="auto">
          <a:xfrm>
            <a:off x="91440" y="-2"/>
            <a:ext cx="3649288" cy="68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3261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5047450" y="1462143"/>
            <a:ext cx="6590883" cy="3386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Budgets are under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severe pressure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047451" y="2119782"/>
            <a:ext cx="1720899" cy="40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2A4DD"/>
                </a:solidFill>
                <a:latin typeface="Fira Sans" panose="020B0503050000020004" pitchFamily="34" charset="0"/>
              </a:rPr>
              <a:t>Challenges</a:t>
            </a:r>
          </a:p>
        </p:txBody>
      </p:sp>
      <p:pic>
        <p:nvPicPr>
          <p:cNvPr id="4098" name="Picture 2" descr="Calculatrice noire à côté d'un stylo noir sur du papier d'imprimante blan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9" r="8415"/>
          <a:stretch/>
        </p:blipFill>
        <p:spPr bwMode="auto">
          <a:xfrm>
            <a:off x="81023" y="0"/>
            <a:ext cx="36138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47451" y="3981160"/>
            <a:ext cx="5713494" cy="7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90000"/>
              </a:lnSpc>
              <a:spcBef>
                <a:spcPts val="1000"/>
              </a:spcBef>
              <a:buSzPct val="97000"/>
            </a:pPr>
            <a:r>
              <a:rPr lang="en-US" sz="2000" dirty="0">
                <a:latin typeface="Fira Sans" panose="020B0503050000020004" pitchFamily="34" charset="0"/>
              </a:rPr>
              <a:t> 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3"/>
              </a:buBlip>
            </a:pPr>
            <a:r>
              <a:rPr lang="en-US" sz="2000" dirty="0">
                <a:latin typeface="Fira Sans" panose="020B0503050000020004" pitchFamily="34" charset="0"/>
              </a:rPr>
              <a:t> and skilled people are hard to find</a:t>
            </a:r>
            <a:endParaRPr lang="nl-NL" sz="2000" dirty="0">
              <a:latin typeface="Fira Sans" panose="020B0503050000020004" pitchFamily="34" charset="0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30244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5394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2"/>
              </a:buBlip>
              <a:defRPr sz="3200" b="0" kern="1200">
                <a:solidFill>
                  <a:srgbClr val="00B0F0"/>
                </a:solidFill>
                <a:latin typeface="Fira Sans SemiBold" panose="020B06030500000200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Expectations of citizens &amp; enterprises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044" y="4849144"/>
            <a:ext cx="1036270" cy="10362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71186" y="4832986"/>
            <a:ext cx="5988249" cy="1080870"/>
            <a:chOff x="955438" y="4832986"/>
            <a:chExt cx="5988249" cy="10808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391" y="4860912"/>
              <a:ext cx="1036270" cy="10367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438" y="4832986"/>
              <a:ext cx="1036270" cy="10367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344" y="4849144"/>
              <a:ext cx="1036270" cy="103627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296" y="4860912"/>
              <a:ext cx="1036270" cy="103676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248" y="4860912"/>
              <a:ext cx="1052439" cy="1052944"/>
            </a:xfrm>
            <a:prstGeom prst="rect">
              <a:avLst/>
            </a:prstGeom>
          </p:spPr>
        </p:pic>
      </p:grpSp>
      <p:sp>
        <p:nvSpPr>
          <p:cNvPr id="20" name="Tijdelijke aanduiding voor inhoud 4"/>
          <p:cNvSpPr>
            <a:spLocks noGrp="1"/>
          </p:cNvSpPr>
          <p:nvPr>
            <p:ph idx="1"/>
          </p:nvPr>
        </p:nvSpPr>
        <p:spPr>
          <a:xfrm>
            <a:off x="953948" y="1825625"/>
            <a:ext cx="10515600" cy="4351338"/>
          </a:xfrm>
        </p:spPr>
        <p:txBody>
          <a:bodyPr/>
          <a:lstStyle/>
          <a:p>
            <a:r>
              <a:rPr lang="en-GB" altLang="fr-FR" dirty="0"/>
              <a:t> </a:t>
            </a:r>
            <a:r>
              <a:rPr lang="en-GB" altLang="fr-FR" sz="2400" dirty="0">
                <a:latin typeface="Fira Sans SemiBold" panose="020B0603050000020004" pitchFamily="34" charset="0"/>
              </a:rPr>
              <a:t>Effective services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Integrated services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With a minimum of costs and administrative formalities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Provided automatically, if possible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Reliable, safe and permanently available </a:t>
            </a:r>
          </a:p>
          <a:p>
            <a:pPr marL="0" indent="0">
              <a:buNone/>
            </a:pPr>
            <a:endParaRPr lang="en-GB" altLang="fr-FR" sz="2400" dirty="0">
              <a:latin typeface="Fira Sans SemiBold" panose="020B0603050000020004" pitchFamily="34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514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95395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Tx/>
              <a:buBlip>
                <a:blip r:embed="rId2"/>
              </a:buBlip>
              <a:defRPr sz="3200" b="0" kern="1200">
                <a:solidFill>
                  <a:srgbClr val="00B0F0"/>
                </a:solidFill>
                <a:latin typeface="Fira Sans SemiBold" panose="020B06030500000200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Expectations of citizens &amp; enterprises</a:t>
            </a:r>
            <a:endParaRPr lang="en-US" dirty="0"/>
          </a:p>
        </p:txBody>
      </p:sp>
      <p:sp>
        <p:nvSpPr>
          <p:cNvPr id="20" name="Tijdelijke aanduiding voor inhoud 4"/>
          <p:cNvSpPr>
            <a:spLocks noGrp="1"/>
          </p:cNvSpPr>
          <p:nvPr>
            <p:ph idx="1"/>
          </p:nvPr>
        </p:nvSpPr>
        <p:spPr>
          <a:xfrm>
            <a:off x="953950" y="1825625"/>
            <a:ext cx="10515600" cy="4351338"/>
          </a:xfrm>
        </p:spPr>
        <p:txBody>
          <a:bodyPr/>
          <a:lstStyle/>
          <a:p>
            <a:r>
              <a:rPr lang="en-GB" altLang="fr-FR" dirty="0"/>
              <a:t> </a:t>
            </a:r>
            <a:r>
              <a:rPr lang="en-GB" altLang="fr-FR" sz="2400" dirty="0">
                <a:latin typeface="Fira Sans SemiBold" panose="020B0603050000020004" pitchFamily="34" charset="0"/>
              </a:rPr>
              <a:t>With active user participation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Offered in a performant and user friendly way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Using the media of their choice 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Adjusted to their own processes </a:t>
            </a:r>
          </a:p>
          <a:p>
            <a:r>
              <a:rPr lang="en-GB" altLang="fr-FR" sz="2400" dirty="0">
                <a:latin typeface="Fira Sans SemiBold" panose="020B0603050000020004" pitchFamily="34" charset="0"/>
              </a:rPr>
              <a:t> Respecting their privacy</a:t>
            </a:r>
          </a:p>
          <a:p>
            <a:endParaRPr lang="en-GB" altLang="fr-FR" sz="2400" dirty="0">
              <a:latin typeface="Fira Sans SemiBold" panose="020B0603050000020004" pitchFamily="34" charset="0"/>
            </a:endParaRPr>
          </a:p>
          <a:p>
            <a:endParaRPr lang="nl-BE" sz="2400" dirty="0">
              <a:latin typeface="Fira Sans SemiBold" panose="020B06030500000200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91" y="4860912"/>
            <a:ext cx="1036767" cy="1036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8" y="4832985"/>
            <a:ext cx="1036767" cy="10367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50" y="4877586"/>
            <a:ext cx="1036270" cy="10362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33" y="4869249"/>
            <a:ext cx="1036767" cy="10362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71" y="4869250"/>
            <a:ext cx="1035773" cy="10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35" y="0"/>
            <a:ext cx="3627105" cy="686480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16300" y="360876"/>
            <a:ext cx="7090508" cy="1325563"/>
          </a:xfrm>
        </p:spPr>
        <p:txBody>
          <a:bodyPr/>
          <a:lstStyle/>
          <a:p>
            <a:r>
              <a:rPr lang="en-US" dirty="0" err="1"/>
              <a:t>Smals</a:t>
            </a:r>
            <a:r>
              <a:rPr lang="en-US" dirty="0"/>
              <a:t> and the ReUse initiative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8740" y="1695524"/>
            <a:ext cx="6724384" cy="4351338"/>
          </a:xfrm>
        </p:spPr>
        <p:txBody>
          <a:bodyPr>
            <a:normAutofit/>
          </a:bodyPr>
          <a:lstStyle/>
          <a:p>
            <a:r>
              <a:rPr lang="nl-BE" dirty="0"/>
              <a:t>Short </a:t>
            </a:r>
            <a:r>
              <a:rPr lang="nl-BE" dirty="0" err="1"/>
              <a:t>presentation</a:t>
            </a:r>
            <a:r>
              <a:rPr lang="nl-BE" dirty="0"/>
              <a:t> of Smals </a:t>
            </a:r>
          </a:p>
          <a:p>
            <a:r>
              <a:rPr lang="nl-BE" dirty="0"/>
              <a:t>The </a:t>
            </a:r>
            <a:r>
              <a:rPr lang="nl-BE" dirty="0" err="1"/>
              <a:t>ReUse</a:t>
            </a:r>
            <a:r>
              <a:rPr lang="nl-BE" dirty="0"/>
              <a:t> </a:t>
            </a:r>
            <a:r>
              <a:rPr lang="nl-BE" dirty="0" err="1"/>
              <a:t>initiative</a:t>
            </a:r>
            <a:endParaRPr lang="nl-BE" dirty="0"/>
          </a:p>
          <a:p>
            <a:pPr lvl="1"/>
            <a:r>
              <a:rPr lang="nl-BE" dirty="0" err="1"/>
              <a:t>What</a:t>
            </a:r>
            <a:r>
              <a:rPr lang="nl-BE" dirty="0"/>
              <a:t> is </a:t>
            </a:r>
            <a:r>
              <a:rPr lang="nl-BE" dirty="0" err="1"/>
              <a:t>it</a:t>
            </a:r>
            <a:r>
              <a:rPr lang="nl-BE" dirty="0"/>
              <a:t>?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do we want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achieve</a:t>
            </a:r>
            <a:r>
              <a:rPr lang="nl-BE" dirty="0"/>
              <a:t> ?</a:t>
            </a:r>
          </a:p>
          <a:p>
            <a:pPr lvl="1"/>
            <a:r>
              <a:rPr lang="nl-BE" dirty="0" err="1"/>
              <a:t>Enablers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achieve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goals</a:t>
            </a:r>
          </a:p>
          <a:p>
            <a:pPr lvl="1"/>
            <a:r>
              <a:rPr lang="nl-BE" dirty="0"/>
              <a:t>How does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?</a:t>
            </a:r>
          </a:p>
          <a:p>
            <a:pPr lvl="1"/>
            <a:r>
              <a:rPr lang="nl-BE" dirty="0" err="1"/>
              <a:t>What</a:t>
            </a:r>
            <a:r>
              <a:rPr lang="nl-BE" dirty="0"/>
              <a:t> are </a:t>
            </a:r>
            <a:r>
              <a:rPr lang="nl-BE" dirty="0" err="1"/>
              <a:t>the</a:t>
            </a:r>
            <a:r>
              <a:rPr lang="nl-BE" dirty="0"/>
              <a:t> benefits ?</a:t>
            </a:r>
          </a:p>
          <a:p>
            <a:pPr lvl="1"/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results</a:t>
            </a:r>
            <a:endParaRPr lang="nl-BE" dirty="0"/>
          </a:p>
          <a:p>
            <a:pPr lvl="1"/>
            <a:r>
              <a:rPr lang="nl-BE" dirty="0" err="1"/>
              <a:t>What’s</a:t>
            </a:r>
            <a:r>
              <a:rPr lang="nl-BE" dirty="0"/>
              <a:t> next: European </a:t>
            </a:r>
            <a:r>
              <a:rPr lang="nl-BE" dirty="0" err="1"/>
              <a:t>perspective</a:t>
            </a:r>
            <a:endParaRPr lang="nl-BE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661798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unsplash.com/photo-1655474396177-e727349f44dc?ixlib=rb-4.0.3&amp;ixid=MnwxMjA3fDB8MHxwaG90by1wYWdlfHx8fGVufDB8fHx8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7003" r="17130" b="40123"/>
          <a:stretch/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24364" y="1786889"/>
            <a:ext cx="7638471" cy="328422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Enablers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to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achieve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our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goals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6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0560" y="365125"/>
            <a:ext cx="6873240" cy="1325563"/>
          </a:xfrm>
        </p:spPr>
        <p:txBody>
          <a:bodyPr/>
          <a:lstStyle/>
          <a:p>
            <a:r>
              <a:rPr lang="en-US" dirty="0"/>
              <a:t>Let’s NOT reinvent the wheel…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0561" y="2439347"/>
            <a:ext cx="6427694" cy="387763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Share and reuse existing assets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Business processes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Software components and API’s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Procurement and </a:t>
            </a:r>
            <a:r>
              <a:rPr lang="en-US" sz="2400" dirty="0" err="1"/>
              <a:t>licences</a:t>
            </a:r>
            <a:endParaRPr lang="en-US" sz="2400" dirty="0"/>
          </a:p>
          <a:p>
            <a:pPr lvl="1">
              <a:lnSpc>
                <a:spcPct val="120000"/>
              </a:lnSpc>
            </a:pPr>
            <a:r>
              <a:rPr lang="en-US" sz="2400" dirty="0"/>
              <a:t>Infrastructure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Other types of </a:t>
            </a:r>
            <a:r>
              <a:rPr lang="en-US" sz="2400" b="1" dirty="0"/>
              <a:t>building blocks</a:t>
            </a:r>
            <a:r>
              <a:rPr lang="en-US" sz="2400" dirty="0"/>
              <a:t>…</a:t>
            </a:r>
          </a:p>
          <a:p>
            <a:pPr lvl="1">
              <a:lnSpc>
                <a:spcPct val="120000"/>
              </a:lnSpc>
            </a:pPr>
            <a:endParaRPr lang="en-US" sz="2200" dirty="0"/>
          </a:p>
          <a:p>
            <a:pPr lvl="1">
              <a:lnSpc>
                <a:spcPct val="120000"/>
              </a:lnSpc>
            </a:pPr>
            <a:endParaRPr lang="en-US" sz="2200" dirty="0"/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en-US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r="13677"/>
          <a:stretch/>
        </p:blipFill>
        <p:spPr>
          <a:xfrm>
            <a:off x="142730" y="0"/>
            <a:ext cx="3698956" cy="6858000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8933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0560" y="365125"/>
            <a:ext cx="6873240" cy="1325563"/>
          </a:xfrm>
        </p:spPr>
        <p:txBody>
          <a:bodyPr/>
          <a:lstStyle/>
          <a:p>
            <a:r>
              <a:rPr lang="en-US" dirty="0"/>
              <a:t>Let’s work together…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0561" y="1886506"/>
            <a:ext cx="6427694" cy="442236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>
                <a:latin typeface="Fira Sans SemiBold"/>
              </a:rPr>
              <a:t>Align and collaborate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Promote and rely on mature business concepts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Enforce proven standards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Share knowledge and techniques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Exchange good practices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Co-creation with all actors involved</a:t>
            </a:r>
          </a:p>
          <a:p>
            <a:pPr lvl="1"/>
            <a:endParaRPr lang="nl-NL" dirty="0"/>
          </a:p>
          <a:p>
            <a:endParaRPr lang="nl-NL" dirty="0"/>
          </a:p>
          <a:p>
            <a:pPr lvl="1"/>
            <a:endParaRPr lang="en-US" dirty="0"/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8" y="-177763"/>
            <a:ext cx="3706884" cy="70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  </a:t>
            </a:r>
            <a:r>
              <a:rPr lang="fr-BE" dirty="0" err="1"/>
              <a:t>Who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already</a:t>
            </a:r>
            <a:r>
              <a:rPr lang="fr-BE" dirty="0"/>
              <a:t> </a:t>
            </a:r>
            <a:r>
              <a:rPr lang="fr-BE" dirty="0" err="1"/>
              <a:t>involved</a:t>
            </a:r>
            <a:r>
              <a:rPr lang="fr-BE" dirty="0"/>
              <a:t>?</a:t>
            </a:r>
            <a:br>
              <a:rPr lang="fr-BE" dirty="0"/>
            </a:b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81570" y="3285994"/>
            <a:ext cx="11856818" cy="3414567"/>
            <a:chOff x="667451" y="2827989"/>
            <a:chExt cx="11856818" cy="3414567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58895" y="2994326"/>
              <a:ext cx="1815266" cy="181526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05414" y="4557263"/>
              <a:ext cx="1400742" cy="140074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93659" y="4216120"/>
              <a:ext cx="1830610" cy="4820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451" y="3859470"/>
              <a:ext cx="1388700" cy="138870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3686" y="5411165"/>
              <a:ext cx="1970282" cy="83139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44781" y="2827989"/>
              <a:ext cx="849455" cy="84945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965606" y="2658154"/>
            <a:ext cx="9398141" cy="3282643"/>
            <a:chOff x="1965606" y="2251626"/>
            <a:chExt cx="9398141" cy="3282643"/>
          </a:xfrm>
        </p:grpSpPr>
        <p:pic>
          <p:nvPicPr>
            <p:cNvPr id="9" name="Picture 4" descr="SPF Santé publique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5606" y="4222146"/>
              <a:ext cx="2048821" cy="77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9392312" y="2251626"/>
              <a:ext cx="1971435" cy="3282643"/>
              <a:chOff x="8994586" y="3919113"/>
              <a:chExt cx="2262892" cy="376795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94586" y="6720967"/>
                <a:ext cx="750365" cy="96609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27039" y="3919113"/>
                <a:ext cx="1030439" cy="675872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3817268" y="2022073"/>
            <a:ext cx="8484629" cy="3081372"/>
            <a:chOff x="4365442" y="1587771"/>
            <a:chExt cx="8484629" cy="30813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176" y="3825311"/>
              <a:ext cx="1881973" cy="843832"/>
            </a:xfrm>
            <a:prstGeom prst="rect">
              <a:avLst/>
            </a:prstGeom>
          </p:spPr>
        </p:pic>
        <p:pic>
          <p:nvPicPr>
            <p:cNvPr id="25" name="Picture 2" descr="Logo en huisstijl | Inte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3555" y="2851692"/>
              <a:ext cx="1426516" cy="80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AutoShape 4" descr="data:image/png;base64,iVBORw0KGgoAAAANSUhEUgAAAK0AAACtCAMAAAD1cQ9xAAAAY1BMVEX///8kf40lf40Ad4YAdYUafIoAcoIPeYj7/f0AbH30+Pnt8/QAb4Dh6+3p8PLK3N/U4uU8iZZGjpqdv8V4qbK1ztORt76lxMpVlaCuyc6909eGsLgxhZJpoKpemqQAYHMAV2uInC+DAAATHklEQVR4nO0812LbPK+hSIqy9t7S97//Ux4AXLKbYSlJey6MmyquTYEg9uDb2wte8IIXvOAFL3jBC17wghe84BsQJ3H0r3H4HOI8K/p2XGV405ByNi5DkeXxv0btAeJy6rc1TIWSkrGAIQQBk5KLlNdb05X/f0g9L3uluJIBAfOg/5ZKyGrvy3+N5htStZUcKUp4SqkApAb9aDCWirM++7c8UQ41cCdREdDhst7bpW+GYeqmaWj6ZRtrKYQyzCHE2GX/Dtd25ZKOXopUbs1cZMk9f6Lkdf3OU0FbYorXS/5vcN2lkkg0OPK1Lz9RWXFc9qvCLyMTB/8A33K7KSSX5Os2PPP6st8ZnAQxRP93+SFfGCdc03p4Wtbjol9DwDdgohr+okabK4VvleE6J2d+FyWDDJEhpKz/FnmzPUUToORY/PF/cZJnAGVR4j958qfKmmpgYGD2dDm10YsQzSvH0wz37uE0cxD/dq8CHqYIoWLVtoAZe8A4GWpO7PvOZn8a4laiqAgx3CNRNlu9okHThsKaBPikGrfhnox5f6PDCYZfRjaTqAmkbI9qIM56bc/Yvek1fwHSYm3u7Fg2IuMzvv2qMpsRJabq7vjmaQyFQY6BGyM4khdwFCHXOpbMB9+6A2rRAKSFI6p+UdiaAJEN28MryqUS2p4xBQZtbJtuLoqiLIti7pp2VKmQxo6JsTlwRDEK5Ibq15h34fBiGTb+k7yVxkQBbFMWR/eSF8VxNuyB/1Lj+SFeUGVLNf8KrnH7SIy8F0Lbs2DvP6FRNC+j5OTZiOAgcQ3x1a37+JfXoUVXio+eC6Y6ZNpG9MVXrmAyL7An+vbu99WtJAbT7yDLeO3QikdSZWCbhqfUfJT15FyCVVnchyU4Ob/ADBGyAVOtZctoIq9V8voEYaK+Ir9GKOdbxBUS4faz6EYNsUFrKZssxIaqah7pmpTFPA0IE7q7D/+bLai4QLM4ryYfkbryRzVDh0IdbhbZbCQFe2vvlXs8Q7BQrahzQesquYIZ64t7LVGOIWmCzX6QV4juT+rdLEU22Ox7Z1K7aj2eX5wPtRBkeLURI5uAZkyMw11EMUgtAXanMZN4Sj9m1fIK9exuj7UjJ0ocbUTebTyUzCN6h3Oo2qNnWY7oFqnaMm8Jywd8e/sZiEkdBHbzM5p4KRpPr6QfQeY0ZmDQUuACNLxpiJJIdkyo/eAFJW1KmtuiO+N3xA+5OAMqntQu3aEXIAPPBVGj/S7AVMqqHQrwahGSrBjaQCnzn3L12iPqyYytds0GxEAGPyJpxLTCvqoD63sgy1vUBSHZMyHHZf7TSOQT+Aqa8OHBocU9g2zZZVoBfkT9A+55NKIQLObciwdks9ZEhmz5MOjJ51aShYZw120HFwIEDe/HoMcCsXywwAlATSsrg0lWgb91QHZeiWw8bfLPwsIoW1JKgfDR/bTAAE3V9i+kdfptNVaiKQ/NO/IaSOADwLjFGIDxqvk6go1bcmhl6ISpYEe1OBBRvpl5ilrwRcLe/AV/gCxZ8uRbiAyrludIUuDXYee9RWlG9pDG/9QM13z466egFHhchg8GXJ5bbZCMpOWDh2Ayn4elbbetXYbinpPjhjQab+3HTYq6wmy+vMEf6/d4YUXdavAr1dG9S+jVaj8cXpR0m4TwRicZFedh0BZHO1bqDTo703I8G/MHaDXwRL6DbBcGjrXiHcXCemEZ7UP2/rtJ16pQsXvgqTzqtXjjaAgsung8ATeqIK9h/ds3iIsIMmW0JMmBjO17SL58gigeRi7YXa5ZmzHJ5e6jg2jBAERYZ64kF3n2L1DfMMAdbF3t+jnHANwqh3hEYxR6g1ZUFHoFUpLtWisdqlkj5xXXG5kxbvX3hIc35mZRpMDlFHq8gdIJzdlsoA+UUw7wEskcyTJSZaBO5biB5TWcU879VnFFKYVb7ySuR+q6UHSH/7dabUbUL3MuKgRhGLVEU269vIl0j9OcXaVTRbKdH/y+qJy2EPVsIDx5ibr2lEifW/6Co7ju6aJ65YZrN+n1Ab7hYCcbyruocMneMxJxuZMvKQN7FBEembRqsQduE+bMkC/ExZgyuqFC0NtGp04aMxnj6fHdYkOBu2Tbxz5JWdN+UmvygEGBDObQkhqJqwmagGGX9TWDNoBjZI4bXdwgNWRukL2srx9tiCyvPo0DoyYg8vcG3ZIcRruc8ALRg+VMr8kZiuiqkcpIORjpobydxY5i4XD8Kk4pFdkSK6VDGHiPBjxSaRYoAq9/z0EZePW3HDi4Ba5TdkXKDjl/8hOIa3XIy4C2YU4VIHGF/g9S8PwKtg0uaDAUaGM1YxYrev2GtyZSwk+4YMCTO+oGZhZEUrBAr5IDm1gLjv4pvxBExEhDrvGY0f3QGjJaYL3UkCgLMHB/8uSSGlXBaIQRlzFCEeHJGbWeoT27wAroeFtVvR84WB7EdlVea3wNMaairOKLiVs16jPKqWFpPLn9vFYohGOEDJcwHNwjk1nDjkrjSwHzUOJR3IzIkyh4bpWB/hiY2IdrzwMoE+tuAncGqcFQeQHOMM1wiskoahr1M6kZo3N75Fb9rhKYTp3OkYIvHyij8YlV9ccFLGYPDcXwXORHAYLUuGBUwoSRXOXiBmQX0X+4wgcQe7RyQlx/DJqHGYqDh+vO71kgyu3OPAbCODfMsRqa5fOMi+tKbbJL1FL6Ma78USLXnjbqqMaMEQMiOGOOKBr+QsZdzybFJsBl1cvOIrCO7Rz4FBDDl511mEowYta5bZHtNRXRnfFvY+Lssi1s0TiIIL32ER2mm34BRn3nY1R0maU0igvdOi28OXKIOcnAeyRPAx6TPvIITk/p0AQthlz1F1D01vOqpkOJ1Sgm0lmCGDWu3npWy/MZPK9iI6+7Ud5sWFq77ZyCsvJLoJjqd8SeIskOMn3SmiWB3zceud4syZtWQOXqqHEKInLr9TOelDZnaHxNgjjCT/ePF3gPMgz1NCNlqUspFCgB+vQ7tBhXgpIeZUtLweTt1uA1AbBYUJ1bE5NUxsCiQTDy2gG2TKNI8nYB2bdZuXwPrhz4lY01w+2wk2tK5yWgdjEU6L12WOC8TlJAQ+bzXfnNWTbMiRm91VzE1vxauLSi5y7URNcyFdFBE4RObxXS6fTpPLbkyBgdiwTVGrJFFJ3kXgtJ3jC9oJVCjNURI7/wqTnL7jy2A1fqZnyaVAmNbbSFyhTNklGo9LTzQbByJYzekrCI1TZCmYrkDK9WH/76XSjatjVu9gSPJufawKNOfSU9PF6rd+Ivjb+1uEUyzKJqTijhw2+lGl/wghc8BRGWM/UjPkWPj9Hh0wsrv7+e//Bk8LLdbv+NWllW/93+0w58qW63/2l9UvwHX7iklLIUfqltUgeP/9OaqIH1TBlhg8f6XPSClv1oiAjbrHahS4kFlmvYopk2qp051wzTW4Gzgb5h4DS2YOQdttI57ZxdiOQRSp8xQ7NpbGDDXaZrc69+GtDe73QcMdl7whYTv8beR/yQsjwFBVYhjJ8K/mCo+ZZCIf2F3b3vaUCHV0fBEZJZs3CEcYXx1JVzN07CEAa2XNBgBULjhUGC8SkppXYO28l7fj067bFd0/qpGGldSJgZtvR0qDReu08X4KmdpAOelwlSMVlgInlMQanI7+FKGh1rU5p0yeYSk8hjFkWMlU7yWBa6/DbJgiYzRsymKl5cSpjBwjeXisV6qskWYUbVyG+Sujj0aciVC1iL1akc0gR6pQQTU08k5R+BeFWTAcLMwIZz/h1l6EvbT2Nb+X3XPpEnHU/p3Mbp5pYIS0iGVzE3tvqAxZwfMt7ZiiiFUpq9ot3L1u4TZrPwpYvnoTtktoEK0qRRe+4KAajLgpPiG6HCNZoAO7yUfsSiPjNcUZ/PcepusZupK99c6QuLIrZmddAOzwOlMPXGJ+Uq+XkIsbFJumDiITyZ5Cywa8GkmOjItWhkPjub1F47nFg3cHyfcx8mo1msbAkEW3FOuR/YG8WEyQkSB5tcstdAKG/itK7JDnvEhJmpqEzcVxWoDn1KLTQpSqnGsGDeCiANjC0a4AW3002V0aF0ghUVk9QpqRSsP86PBdhnoKT2SvMDlCZbshGut5jsmzyvGMlumaJB+sCtth0F2xDU0/KL2XiXBSkDv21kBFMIOBbezgA2HZmSYoy6xmRgkD5yNPV3LMCqZ4vuMXaLydXQjYo0hqWooq0JgxZfXPGbEa3N6XErclRqNNkzXYB9tr5IBXRbMStDVA6GAOt9RftCEl07S8ZvKcGi25p7djvUFOcbtXk9wWfUf8S4NSfjoTukP7QzqOd3fw9YVjKrR+1BJFpx6NBEh5qJr4tA2UbI2p9RndE4nFiltPJcXHBpNMQo/qOvqNjiLRbqHC0iFMZAfd7Nge0nGHeFrrOr8hlfDMmclUGn/BIj6Jqy7RbCKq3VPbpt1TafLCl1fn8mx1GD9XPm2vSjXfne75h6j4zBWdmlagpCGfjAho7Ivm2/q93rARolpw8csngOqPWH20YZak52PRaoHOzhIweH15KRWEX1dgVtJrd9Edhq7NPH2AWM04TVexOl2bTT6KiSzqUY0DUKDt2ZNuGPjhIT15DVXqetRs2YQLAu14TNsb54bSY1Ja+24a5yk3Vtxam3UtTO5s3y0OITb9IXpyZ0Qq9lpQGiyjM9qgWvCnR/oauARcOKQ/s4JiiDcZlmnG7rd2pUxF5KpVzXL2wbCWhrXOB3OIUQg56U7HrfJ/WoWlO5MldpJbt0l1DIaQZITzFwESLo+QX4jK+tZxHU0N7+lcjzllMHODHP3Ochgr1KG3ZgH5prToxH9E6PFr1s1tTMV1igXu9QHi5DoIEj313/Rt31JnlAQy0X1ZeGDnShqx3pNh6z95zaVO/mQON55zR8I83YjVRc7HfjmBs1s7kWatSRrnOS3Khv1RAgBPEDXdQi5WozCXX53U8Lgabrt7GuVoCqHrdlvjvXcqX2NefBU7HLMleB00fPO3TvAhkxO8BAq1s19pZgXy2q0QezG+c4Q1pmj/NiSY/9iQHfLWUJP9sghlFJEH6zzV5bAkvPjR864N7iJUWJV89N5BW699PPnSXYy8xH24gnDmS5DEl6OK036oDzfVJkF5gM168GM+Oypr5aFTjqlShUrnslT0/GIR9AQ5JgTjvDyUTJneCWO6fbBsQ+faIn85l6lkH8/QhpSZ20Vt9QF/jZzOJ7QO2+wuqFgnqhV/fSeFDK3NHRdu8TuFhGRf3gKvWDkdn9QCYpNvYTtw5Qs7azWyQa8pCvg3BHmYExNTZl7CagI5x9njZpZsaU3D35aS7ICyyNtZzu5nkfKE3BLBkK8v5uh6nrsg24GcYTqcBrEJphaJplq+FPbdAYZ9sBmQbHD6WNl96yO0/9u0AenkvWEjOABfKKKyoWZgYdke6cxkiFntmnuceQL4dp0qjFuTNp0xI4FxLcT8V8CxKaSw3s+4g1jsxLQzdVyN2lCAfbq+9DOA6U6fkb6QeO0MB9d0ToCBg6+ekm0yjN0vu7ZJJpGyspuL+MCOzwWm/NHR5JH9JVE26IFGwiznn+5MVKBUVfrooVL9ppHR/sQlJ2Q9+i7a1rvJeomYoHQzfvODwPNsIPyZF79LPXZHQUirtMZdTR9IpU+x80ieIkyRHeuaMs2xjN5KXO3aUBCHa+K/ULoFBc+VA80ZdxyHR89q6pqNxSMzzvtpjvv4KsGYVX9cEurHiGgRJ3d3R8BMncUsxzN0uakZcc/kKrSTTcHjzErKVwjClVf3X7WNaPjAZOZbr5r5Y1Be4Xai1PwEA3eRz7EcvRzjYrthTv3OXzRndSLZW7k+qYJum0QftxNrDLk4MqtoNKAstq7JhIw73vwK/NwfZGJG15Wcz9rlJOeVvwJcbpOI9+Izn9rkv7MZQKj47XB7sQF3q2mVwBEcq13re2bZel3bZxRfWrJwohtrzj72LndJPDL1zj4SCjRIeUy+HQo7xhwl7uw8wVdebGOubvqVvu7i7sdYLnW0Hj15C0pLgEu/e/y34DM6bkg+ElVsXLk5Y7/yqaK5rneyqV+i2IJkmXcfD2wcEru2arJV6DcLC8Ybju/fRwMZUenocTemrA6JsAQQslCoL2UQfEeQY4t1uNiZIVQt6pyPKHq/bAalfabMvf5QIHTaB0YqM9eytllC03YyN+S3H9CSVxL/jYYXvm9re4WCTZPxluPxMoPPveStsxvKv0Sc8063cTY4TrByHcr0E0VfauKVU1+eedbFGcN7W1ZzKY/oJ0/YHCMEplL6+sl7l83xmL86Jb6puw9mwf/jJdLYBfpa8fC0Cj8aDGa/QKb3nxos1haUcmuNTWmYdb9zcu//sAoqxnGC2SdUUjBg/rWlUQO1TrSnPxNpaUkqv2H9+7+oZ92ONq7rP1lwvorKjJ5uI1Omy82Iv94xAXQ1unIbc3EAUu50xXIoQhXaPzr7E8QJyX81Lz2y0UOupVYHdFervxeun+/13GrCHKiqnR9460y/BHxPuCF7zgBS94wQte8IIXvOAFL3gS/g96NfnXxDQJfgAAAABJRU5ErkJggg=="/>
            <p:cNvSpPr>
              <a:spLocks noChangeAspect="1" noChangeArrowheads="1"/>
            </p:cNvSpPr>
            <p:nvPr/>
          </p:nvSpPr>
          <p:spPr bwMode="auto">
            <a:xfrm>
              <a:off x="7054606" y="3658065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8" descr="Les entités fédérées dotent leur Gouvernement de pouvoirs spéciaux – Région  Bruxelles-Capitale | Elegis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9880" y="3111143"/>
              <a:ext cx="923181" cy="1045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33585" y="1587771"/>
              <a:ext cx="1586328" cy="1112798"/>
            </a:xfrm>
            <a:prstGeom prst="rect">
              <a:avLst/>
            </a:prstGeom>
          </p:spPr>
        </p:pic>
        <p:pic>
          <p:nvPicPr>
            <p:cNvPr id="14" name="Picture 10" descr="C:\Users\niro\AppData\Local\Temp\SNAGHTML74c4b43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442" y="3723955"/>
              <a:ext cx="1885253" cy="71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81570" y="1355312"/>
            <a:ext cx="5740079" cy="5463284"/>
            <a:chOff x="877605" y="842284"/>
            <a:chExt cx="5740079" cy="546328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025" y="842284"/>
              <a:ext cx="1817659" cy="66162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516874" y="5425034"/>
              <a:ext cx="2387769" cy="727478"/>
            </a:xfrm>
            <a:prstGeom prst="rect">
              <a:avLst/>
            </a:prstGeom>
          </p:spPr>
        </p:pic>
        <p:pic>
          <p:nvPicPr>
            <p:cNvPr id="2064" name="Picture 16" descr="https://pbs.twimg.com/profile_images/1473243041087594497/slvn7JnU_400x400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605" y="5262990"/>
              <a:ext cx="1042578" cy="104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57223" y="2607619"/>
              <a:ext cx="1685066" cy="811328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8234752" y="6284866"/>
            <a:ext cx="240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And many more…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079238" y="6105360"/>
            <a:ext cx="183655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cap="all" dirty="0">
                <a:solidFill>
                  <a:srgbClr val="005AB4"/>
                </a:solidFill>
                <a:latin typeface="Source Sans Pro" panose="020B0703030403020204" pitchFamily="34" charset="0"/>
              </a:rPr>
              <a:t>FEDERAL PUBLIC SERVICE</a:t>
            </a:r>
            <a:r>
              <a:rPr lang="en-US" sz="1050" dirty="0">
                <a:solidFill>
                  <a:srgbClr val="005AB4"/>
                </a:solidFill>
                <a:latin typeface="Source Sans Pro" panose="020B0703030403020204" pitchFamily="34" charset="0"/>
              </a:rPr>
              <a:t/>
            </a:r>
            <a:br>
              <a:rPr lang="en-US" sz="1050" dirty="0">
                <a:solidFill>
                  <a:srgbClr val="005AB4"/>
                </a:solidFill>
                <a:latin typeface="Source Sans Pro" panose="020B0703030403020204" pitchFamily="34" charset="0"/>
              </a:rPr>
            </a:br>
            <a:r>
              <a:rPr lang="en-US" sz="1050" dirty="0">
                <a:solidFill>
                  <a:srgbClr val="005AB4"/>
                </a:solidFill>
                <a:latin typeface="Source Sans Pro" panose="020B0703030403020204" pitchFamily="34" charset="0"/>
              </a:rPr>
              <a:t>Employment, </a:t>
            </a:r>
            <a:r>
              <a:rPr lang="en-US" sz="1050" dirty="0" err="1">
                <a:solidFill>
                  <a:srgbClr val="005AB4"/>
                </a:solidFill>
                <a:latin typeface="Source Sans Pro" panose="020B0703030403020204" pitchFamily="34" charset="0"/>
              </a:rPr>
              <a:t>Labour</a:t>
            </a:r>
            <a:r>
              <a:rPr lang="en-US" sz="1050" dirty="0">
                <a:solidFill>
                  <a:srgbClr val="005AB4"/>
                </a:solidFill>
                <a:latin typeface="Source Sans Pro" panose="020B0703030403020204" pitchFamily="34" charset="0"/>
              </a:rPr>
              <a:t> and</a:t>
            </a:r>
            <a:br>
              <a:rPr lang="en-US" sz="1050" dirty="0">
                <a:solidFill>
                  <a:srgbClr val="005AB4"/>
                </a:solidFill>
                <a:latin typeface="Source Sans Pro" panose="020B0703030403020204" pitchFamily="34" charset="0"/>
              </a:rPr>
            </a:br>
            <a:r>
              <a:rPr lang="en-US" sz="1050" dirty="0">
                <a:solidFill>
                  <a:srgbClr val="005AB4"/>
                </a:solidFill>
                <a:latin typeface="Source Sans Pro" panose="020B0703030403020204" pitchFamily="34" charset="0"/>
              </a:rPr>
              <a:t>Social Dialogue</a:t>
            </a:r>
            <a:endParaRPr lang="en-US" sz="1050" dirty="0"/>
          </a:p>
        </p:txBody>
      </p:sp>
      <p:pic>
        <p:nvPicPr>
          <p:cNvPr id="1032" name="Picture 8" descr="https://socialsecurity.belgium.be/sites/all/themes/sociale_zekerheid/logo-en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785" y="1823081"/>
            <a:ext cx="2186204" cy="84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74" y="5373784"/>
            <a:ext cx="1872545" cy="365549"/>
          </a:xfrm>
          <a:prstGeom prst="rect">
            <a:avLst/>
          </a:prstGeom>
        </p:spPr>
      </p:pic>
      <p:pic>
        <p:nvPicPr>
          <p:cNvPr id="1038" name="Picture 14" descr="https://www.famhp.be/themes/custom/fagg/images/logo-afmps-en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372" y="5022330"/>
            <a:ext cx="1654459" cy="6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84" y="1614050"/>
            <a:ext cx="1663786" cy="34291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62436" y="3247649"/>
            <a:ext cx="1736006" cy="648974"/>
          </a:xfrm>
          <a:prstGeom prst="rect">
            <a:avLst/>
          </a:prstGeom>
        </p:spPr>
      </p:pic>
      <p:pic>
        <p:nvPicPr>
          <p:cNvPr id="1046" name="Picture 22" descr="https://www.nisse.be/sites/all/themes/custom/t_rsvz/images/logo/logo-en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66" y="1442913"/>
            <a:ext cx="3029585" cy="49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17937" y="2101930"/>
            <a:ext cx="2355283" cy="838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7380" y="3095184"/>
            <a:ext cx="1535818" cy="8367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67562" y="2243039"/>
            <a:ext cx="1954541" cy="7778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428009" y="1176392"/>
            <a:ext cx="1674599" cy="8021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72573" y="2371574"/>
            <a:ext cx="1229927" cy="1065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96" y="5869170"/>
            <a:ext cx="1737511" cy="4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unsplash.com/photo-1655474396177-e727349f44dc?ixlib=rb-4.0.3&amp;ixid=MnwxMjA3fDB8MHxwaG90by1wYWdlfHx8fGVufDB8fHx8&amp;auto=format&amp;fit=crop&amp;w=1000&amp;q=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7003" r="17130" b="40123"/>
          <a:stretch/>
        </p:blipFill>
        <p:spPr bwMode="auto">
          <a:xfrm>
            <a:off x="143164" y="0"/>
            <a:ext cx="1214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20181" y="1679285"/>
            <a:ext cx="5722374" cy="328422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How does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it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work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?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initiatives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2007333"/>
            <a:ext cx="10281138" cy="4351338"/>
          </a:xfrm>
        </p:spPr>
        <p:txBody>
          <a:bodyPr/>
          <a:lstStyle/>
          <a:p>
            <a:r>
              <a:rPr lang="en-US" dirty="0"/>
              <a:t> ICT infrastructure: G-Cloud initiative launched in 2015</a:t>
            </a:r>
          </a:p>
          <a:p>
            <a:pPr lvl="1"/>
            <a:r>
              <a:rPr lang="en-US" dirty="0"/>
              <a:t> Focus on hardware, infrastructure services, platforms…</a:t>
            </a:r>
          </a:p>
          <a:p>
            <a:r>
              <a:rPr lang="en-US" dirty="0"/>
              <a:t> Software: ReUse program for public institutions accelerated in 2019</a:t>
            </a:r>
          </a:p>
          <a:p>
            <a:pPr lvl="1"/>
            <a:r>
              <a:rPr lang="en-US" dirty="0"/>
              <a:t> Focus on components, authentic data sources, API’s</a:t>
            </a:r>
          </a:p>
          <a:p>
            <a:r>
              <a:rPr lang="en-US" dirty="0"/>
              <a:t> Full stack: Enterprise Architecture approach across institutions since 2021</a:t>
            </a:r>
          </a:p>
          <a:p>
            <a:pPr lvl="1"/>
            <a:r>
              <a:rPr lang="en-US" dirty="0"/>
              <a:t> Focus on architectural principles, processes, building blocks, …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Near 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uture: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Public cloud computing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?</a:t>
            </a:r>
          </a:p>
          <a:p>
            <a:pPr lvl="1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Sufficiently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secure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, multi-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vendor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use </a:t>
            </a:r>
          </a:p>
          <a:p>
            <a:pPr lvl="1"/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Strong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governance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avoiding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lock-in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427627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G-Cloud – Sharing ICT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860" y="1825625"/>
            <a:ext cx="8663940" cy="4351338"/>
          </a:xfrm>
        </p:spPr>
        <p:txBody>
          <a:bodyPr/>
          <a:lstStyle/>
          <a:p>
            <a:r>
              <a:rPr lang="en-US" dirty="0"/>
              <a:t>Program of synergy-driven projects </a:t>
            </a:r>
          </a:p>
          <a:p>
            <a:pPr lvl="1"/>
            <a:r>
              <a:rPr lang="en-US" dirty="0"/>
              <a:t>Strong participation of private sector suppliers</a:t>
            </a:r>
          </a:p>
          <a:p>
            <a:r>
              <a:rPr lang="en-US" dirty="0"/>
              <a:t>Joint government ICT platform</a:t>
            </a:r>
          </a:p>
          <a:p>
            <a:pPr lvl="1"/>
            <a:r>
              <a:rPr lang="en-US" dirty="0"/>
              <a:t>Mainly federal </a:t>
            </a:r>
          </a:p>
          <a:p>
            <a:pPr lvl="1"/>
            <a:r>
              <a:rPr lang="en-US" dirty="0"/>
              <a:t>Expandable to other governments if interested</a:t>
            </a:r>
          </a:p>
          <a:p>
            <a:r>
              <a:rPr lang="en-US" dirty="0"/>
              <a:t>Hybrid community cloud model </a:t>
            </a:r>
          </a:p>
          <a:p>
            <a:pPr lvl="1"/>
            <a:r>
              <a:rPr lang="en-US" dirty="0"/>
              <a:t>Reliance on public cloud where possible</a:t>
            </a:r>
          </a:p>
          <a:p>
            <a:pPr lvl="1"/>
            <a:r>
              <a:rPr lang="en-US" dirty="0"/>
              <a:t>Partly private community cloud running from government-managed datacenters</a:t>
            </a:r>
          </a:p>
          <a:p>
            <a:pPr lvl="1"/>
            <a:r>
              <a:rPr lang="en-US" dirty="0"/>
              <a:t>Operational implementation with broad reliance on external suppliers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pic>
        <p:nvPicPr>
          <p:cNvPr id="8" name="Picture 2" descr="https://www.gcloud.belgium.be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3" y="3449515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G-Cloud – Sharing ICT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860" y="1415965"/>
            <a:ext cx="8663940" cy="941959"/>
          </a:xfrm>
        </p:spPr>
        <p:txBody>
          <a:bodyPr/>
          <a:lstStyle/>
          <a:p>
            <a:r>
              <a:rPr lang="en-GB" dirty="0"/>
              <a:t>G-Cloud = coalition</a:t>
            </a:r>
          </a:p>
          <a:p>
            <a:pPr lvl="1"/>
            <a:r>
              <a:rPr lang="en-US" dirty="0"/>
              <a:t>G-Cloud ≠ central organization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635621283"/>
              </p:ext>
            </p:extLst>
          </p:nvPr>
        </p:nvGraphicFramePr>
        <p:xfrm>
          <a:off x="1057328" y="2359843"/>
          <a:ext cx="9144000" cy="38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8703876" y="2359842"/>
            <a:ext cx="1116124" cy="3835069"/>
          </a:xfrm>
          <a:prstGeom prst="roundRect">
            <a:avLst/>
          </a:prstGeom>
          <a:solidFill>
            <a:srgbClr val="EC5062"/>
          </a:solidFill>
          <a:ln>
            <a:solidFill>
              <a:srgbClr val="EA4F5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Governance</a:t>
            </a:r>
          </a:p>
        </p:txBody>
      </p:sp>
      <p:pic>
        <p:nvPicPr>
          <p:cNvPr id="12" name="Picture 2" descr="https://www.gcloud.belgium.be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3" y="3449515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G-Cloud – Sharing ICT infrastructure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pic>
        <p:nvPicPr>
          <p:cNvPr id="7" name="Picture 2" descr="https://www.gcloud.belgium.be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3" y="3449515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336331" y="2534807"/>
            <a:ext cx="8368244" cy="1127634"/>
          </a:xfrm>
          <a:prstGeom prst="roundRect">
            <a:avLst/>
          </a:prstGeom>
          <a:gradFill>
            <a:gsLst>
              <a:gs pos="0">
                <a:schemeClr val="accent1">
                  <a:satMod val="105000"/>
                  <a:tint val="67000"/>
                  <a:lumMod val="91000"/>
                  <a:lumOff val="9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Colleges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Federal Public</a:t>
            </a:r>
            <a:r>
              <a:rPr kumimoji="0" lang="nl-BE" sz="1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(FPS)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B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 </a:t>
            </a:r>
            <a:r>
              <a:rPr lang="en-BZ" sz="1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Social Security Institutions </a:t>
            </a:r>
            <a:r>
              <a:rPr kumimoji="0" lang="en-B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(PSSI)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Institutions of Public </a:t>
            </a:r>
            <a:r>
              <a:rPr kumimoji="0" lang="fr-B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Benefit</a:t>
            </a: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(IPB)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6331" y="3783437"/>
            <a:ext cx="8368244" cy="1127634"/>
          </a:xfrm>
          <a:prstGeom prst="roundRect">
            <a:avLst/>
          </a:prstGeom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SIT: ICT managers </a:t>
            </a:r>
            <a:r>
              <a:rPr kumimoji="0" lang="nl-B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nl-BE" sz="1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Federal Public Services (FPS)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BZ" sz="1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Public Social Security Institutions (PSSI)</a:t>
            </a:r>
            <a:endParaRPr lang="nl-BE" sz="1400" dirty="0">
              <a:solidFill>
                <a:prstClr val="black">
                  <a:lumMod val="75000"/>
                </a:prstClr>
              </a:solidFill>
              <a:latin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fr-BE" sz="1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Institutions of Public </a:t>
            </a:r>
            <a:r>
              <a:rPr lang="fr-BE" sz="1400" dirty="0" err="1">
                <a:solidFill>
                  <a:prstClr val="black">
                    <a:lumMod val="75000"/>
                  </a:prstClr>
                </a:solidFill>
                <a:latin typeface="Calibri"/>
              </a:rPr>
              <a:t>Benefit</a:t>
            </a:r>
            <a:r>
              <a:rPr lang="fr-BE" sz="1400" dirty="0">
                <a:solidFill>
                  <a:prstClr val="black">
                    <a:lumMod val="75000"/>
                  </a:prstClr>
                </a:solidFill>
                <a:latin typeface="Calibri"/>
              </a:rPr>
              <a:t> (IPB)</a:t>
            </a:r>
            <a:endParaRPr lang="nl-BE" sz="1400" dirty="0">
              <a:solidFill>
                <a:prstClr val="black">
                  <a:lumMod val="75000"/>
                </a:prstClr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36330" y="5079581"/>
            <a:ext cx="8368245" cy="1127634"/>
          </a:xfrm>
          <a:prstGeom prst="roundRect">
            <a:avLst/>
          </a:prstGeom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owners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01545127"/>
              </p:ext>
            </p:extLst>
          </p:nvPr>
        </p:nvGraphicFramePr>
        <p:xfrm>
          <a:off x="3507130" y="1027906"/>
          <a:ext cx="7127998" cy="555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348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1829"/>
            <a:ext cx="10515600" cy="1325563"/>
          </a:xfrm>
        </p:spPr>
        <p:txBody>
          <a:bodyPr/>
          <a:lstStyle/>
          <a:p>
            <a:r>
              <a:rPr lang="en-US" dirty="0">
                <a:latin typeface="Fira Sans" panose="020B0503050000020004" pitchFamily="34" charset="0"/>
              </a:rPr>
              <a:t>G-Cloud – Sharing ICT infrastructure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78240" y="5055390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>
                <a:solidFill>
                  <a:schemeClr val="tx1"/>
                </a:solidFill>
                <a:latin typeface="Fira Sans" panose="020B0503050000020004" pitchFamily="34" charset="0"/>
              </a:rPr>
              <a:t>Hard infrastructure</a:t>
            </a:r>
          </a:p>
          <a:p>
            <a:pPr algn="ctr"/>
            <a:r>
              <a:rPr lang="fr-BE" dirty="0" err="1">
                <a:solidFill>
                  <a:schemeClr val="tx1"/>
                </a:solidFill>
                <a:latin typeface="Fira Sans Light" panose="020B0403050000020004" pitchFamily="34" charset="0"/>
              </a:rPr>
              <a:t>Computing</a:t>
            </a:r>
            <a:r>
              <a:rPr lang="fr-BE" dirty="0">
                <a:solidFill>
                  <a:schemeClr val="tx1"/>
                </a:solidFill>
                <a:latin typeface="Fira Sans Light" panose="020B0403050000020004" pitchFamily="34" charset="0"/>
              </a:rPr>
              <a:t>   -   Network   -   Storage</a:t>
            </a:r>
            <a:endParaRPr lang="en-GB" dirty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78240" y="3948813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>
                <a:solidFill>
                  <a:schemeClr val="tx1"/>
                </a:solidFill>
                <a:latin typeface="Fira Sans" panose="020B0503050000020004" pitchFamily="34" charset="0"/>
              </a:rPr>
              <a:t>Soft infrastructure</a:t>
            </a:r>
          </a:p>
          <a:p>
            <a:pPr algn="ctr"/>
            <a:r>
              <a:rPr lang="fr-BE" dirty="0">
                <a:solidFill>
                  <a:schemeClr val="tx1"/>
                </a:solidFill>
                <a:latin typeface="Fira Sans Light" panose="020B0403050000020004" pitchFamily="34" charset="0"/>
              </a:rPr>
              <a:t>Virtualisation   -   Security   -   E-mail   -   </a:t>
            </a:r>
            <a:r>
              <a:rPr lang="fr-BE" dirty="0" err="1">
                <a:solidFill>
                  <a:schemeClr val="tx1"/>
                </a:solidFill>
                <a:latin typeface="Fira Sans Light" panose="020B0403050000020004" pitchFamily="34" charset="0"/>
              </a:rPr>
              <a:t>VoIP</a:t>
            </a:r>
            <a:r>
              <a:rPr lang="fr-BE" dirty="0">
                <a:solidFill>
                  <a:schemeClr val="tx1"/>
                </a:solidFill>
                <a:latin typeface="Fira Sans Light" panose="020B0403050000020004" pitchFamily="34" charset="0"/>
              </a:rPr>
              <a:t>   -   …</a:t>
            </a:r>
            <a:endParaRPr lang="en-GB" dirty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378240" y="2917637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BE" sz="2400" dirty="0">
                <a:solidFill>
                  <a:schemeClr val="tx1"/>
                </a:solidFill>
                <a:latin typeface="Fira Sans" panose="020B0503050000020004" pitchFamily="34" charset="0"/>
              </a:rPr>
              <a:t>Application </a:t>
            </a:r>
            <a:r>
              <a:rPr lang="fr-BE" sz="2400" dirty="0" err="1">
                <a:solidFill>
                  <a:schemeClr val="tx1"/>
                </a:solidFill>
                <a:latin typeface="Fira Sans" panose="020B0503050000020004" pitchFamily="34" charset="0"/>
              </a:rPr>
              <a:t>platforms</a:t>
            </a:r>
            <a:endParaRPr lang="fr-BE" sz="2400" dirty="0">
              <a:solidFill>
                <a:schemeClr val="tx1"/>
              </a:solidFill>
              <a:latin typeface="Fira Sans" panose="020B05030500000200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78240" y="1886465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BE" sz="2400" dirty="0">
                <a:solidFill>
                  <a:schemeClr val="tx1"/>
                </a:solidFill>
                <a:latin typeface="Fira Sans" panose="020B0503050000020004" pitchFamily="34" charset="0"/>
              </a:rPr>
              <a:t>Horizontal software (Solutions)</a:t>
            </a:r>
          </a:p>
          <a:p>
            <a:pPr algn="ctr"/>
            <a:r>
              <a:rPr lang="fr-BE" dirty="0" err="1">
                <a:solidFill>
                  <a:schemeClr val="tx1"/>
                </a:solidFill>
                <a:latin typeface="Fira Sans Light" panose="020B0403050000020004" pitchFamily="34" charset="0"/>
              </a:rPr>
              <a:t>Website</a:t>
            </a:r>
            <a:r>
              <a:rPr lang="fr-BE" dirty="0">
                <a:solidFill>
                  <a:schemeClr val="tx1"/>
                </a:solidFill>
                <a:latin typeface="Fira Sans Light" panose="020B0403050000020004" pitchFamily="34" charset="0"/>
              </a:rPr>
              <a:t>   -   HR   -   Finance   -   Access Control   -   …</a:t>
            </a:r>
            <a:endParaRPr lang="en-GB" dirty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242544" y="1811060"/>
            <a:ext cx="8277452" cy="4338676"/>
          </a:xfrm>
          <a:prstGeom prst="roundRect">
            <a:avLst>
              <a:gd name="adj" fmla="val 2148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pic>
        <p:nvPicPr>
          <p:cNvPr id="14" name="Picture 2" descr="https://www.gcloud.belgium.be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3" y="3449515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937238" y="682625"/>
            <a:ext cx="6023811" cy="29781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40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Smals</a:t>
            </a:r>
            <a:endParaRPr lang="nl-NL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9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G-Cloud – Sharing ICT infrastructure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795" y="1621238"/>
            <a:ext cx="7914640" cy="45277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303362" y="1431106"/>
            <a:ext cx="8362708" cy="4819223"/>
          </a:xfrm>
          <a:prstGeom prst="roundRect">
            <a:avLst>
              <a:gd name="adj" fmla="val 2148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7" name="Picture 2" descr="https://www.gcloud.belgium.be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13" y="3449515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12734" y="6250329"/>
            <a:ext cx="29690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cap="small" dirty="0">
                <a:solidFill>
                  <a:srgbClr val="22A4DD"/>
                </a:solidFill>
                <a:latin typeface="Fira Sans" panose="020B0604020202020204" charset="0"/>
                <a:hlinkClick r:id="rId5"/>
              </a:rPr>
              <a:t>www.gcloud.belgium.be</a:t>
            </a:r>
            <a:endParaRPr lang="en-US" sz="2200" b="1" u="sng" cap="small" dirty="0">
              <a:solidFill>
                <a:srgbClr val="22A4DD"/>
              </a:solidFill>
              <a:latin typeface="Fira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24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6637" y="246490"/>
            <a:ext cx="1076325" cy="1033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86589"/>
            <a:ext cx="10515600" cy="1325563"/>
          </a:xfrm>
        </p:spPr>
        <p:txBody>
          <a:bodyPr/>
          <a:lstStyle/>
          <a:p>
            <a:r>
              <a:rPr lang="en-US" dirty="0"/>
              <a:t>Sharing infrastructure – software – business components</a:t>
            </a:r>
            <a:endParaRPr lang="en-US" dirty="0">
              <a:latin typeface="Fira Sans" panose="020B05030500000200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16606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ounded Rectangle 14"/>
          <p:cNvSpPr/>
          <p:nvPr/>
        </p:nvSpPr>
        <p:spPr>
          <a:xfrm>
            <a:off x="3445650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ounded Rectangle 15"/>
          <p:cNvSpPr/>
          <p:nvPr/>
        </p:nvSpPr>
        <p:spPr>
          <a:xfrm>
            <a:off x="7161824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ounded Rectangle 16"/>
          <p:cNvSpPr/>
          <p:nvPr/>
        </p:nvSpPr>
        <p:spPr>
          <a:xfrm>
            <a:off x="8090868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ounded Rectangle 17"/>
          <p:cNvSpPr/>
          <p:nvPr/>
        </p:nvSpPr>
        <p:spPr>
          <a:xfrm>
            <a:off x="9019914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ounded Rectangle 18"/>
          <p:cNvSpPr/>
          <p:nvPr/>
        </p:nvSpPr>
        <p:spPr>
          <a:xfrm>
            <a:off x="4374693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ounded Rectangle 19"/>
          <p:cNvSpPr/>
          <p:nvPr/>
        </p:nvSpPr>
        <p:spPr>
          <a:xfrm>
            <a:off x="5303737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ounded Rectangle 20"/>
          <p:cNvSpPr/>
          <p:nvPr/>
        </p:nvSpPr>
        <p:spPr>
          <a:xfrm>
            <a:off x="6232781" y="1531838"/>
            <a:ext cx="814176" cy="62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ounded Rectangle 7"/>
          <p:cNvSpPr/>
          <p:nvPr/>
        </p:nvSpPr>
        <p:spPr>
          <a:xfrm>
            <a:off x="2235117" y="5613036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Fira Sans" panose="020B0503050000020004" pitchFamily="34" charset="0"/>
              </a:rPr>
              <a:t>Hard infrastructure</a:t>
            </a:r>
          </a:p>
          <a:p>
            <a:pPr algn="ctr"/>
            <a:r>
              <a:rPr lang="fr-BE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Fira Sans Light" panose="020B0403050000020004" pitchFamily="34" charset="0"/>
              </a:rPr>
              <a:t>Computing</a:t>
            </a:r>
            <a:r>
              <a:rPr lang="fr-BE" dirty="0">
                <a:solidFill>
                  <a:schemeClr val="accent1">
                    <a:lumMod val="50000"/>
                    <a:lumOff val="50000"/>
                  </a:schemeClr>
                </a:solidFill>
                <a:latin typeface="Fira Sans Light" panose="020B0403050000020004" pitchFamily="34" charset="0"/>
              </a:rPr>
              <a:t>   -   Network   -   Storage</a:t>
            </a:r>
            <a:endParaRPr lang="en-GB" dirty="0">
              <a:solidFill>
                <a:schemeClr val="accent1">
                  <a:lumMod val="50000"/>
                  <a:lumOff val="50000"/>
                </a:schemeClr>
              </a:solidFill>
              <a:latin typeface="Fira Sans Light" panose="020B04030500000200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35117" y="4686123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Fira Sans" panose="020B0503050000020004" pitchFamily="34" charset="0"/>
              </a:rPr>
              <a:t>Soft infrastructure</a:t>
            </a:r>
          </a:p>
          <a:p>
            <a:pPr algn="ctr"/>
            <a:r>
              <a:rPr lang="fr-BE" dirty="0">
                <a:solidFill>
                  <a:schemeClr val="accent1">
                    <a:lumMod val="50000"/>
                    <a:lumOff val="50000"/>
                  </a:schemeClr>
                </a:solidFill>
                <a:latin typeface="Fira Sans Light" panose="020B0403050000020004" pitchFamily="34" charset="0"/>
              </a:rPr>
              <a:t>Virtualisation   -   Security   -   E-mail   -   </a:t>
            </a:r>
            <a:r>
              <a:rPr lang="fr-BE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Fira Sans Light" panose="020B0403050000020004" pitchFamily="34" charset="0"/>
              </a:rPr>
              <a:t>VoIP</a:t>
            </a:r>
            <a:r>
              <a:rPr lang="fr-BE" dirty="0">
                <a:solidFill>
                  <a:schemeClr val="accent1">
                    <a:lumMod val="50000"/>
                    <a:lumOff val="50000"/>
                  </a:schemeClr>
                </a:solidFill>
                <a:latin typeface="Fira Sans Light" panose="020B0403050000020004" pitchFamily="34" charset="0"/>
              </a:rPr>
              <a:t>   -   …</a:t>
            </a:r>
            <a:endParaRPr lang="en-GB" dirty="0">
              <a:solidFill>
                <a:schemeClr val="accent1">
                  <a:lumMod val="50000"/>
                  <a:lumOff val="50000"/>
                </a:schemeClr>
              </a:solidFill>
              <a:latin typeface="Fira Sans Light" panose="020B04030500000200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35117" y="3742243"/>
            <a:ext cx="8006060" cy="8592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BE" sz="2400" dirty="0">
                <a:solidFill>
                  <a:schemeClr val="accent1">
                    <a:lumMod val="50000"/>
                    <a:lumOff val="50000"/>
                  </a:schemeClr>
                </a:solidFill>
                <a:latin typeface="Fira Sans" panose="020B0503050000020004" pitchFamily="34" charset="0"/>
              </a:rPr>
              <a:t>Application </a:t>
            </a:r>
            <a:r>
              <a:rPr lang="fr-BE" sz="2400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Fira Sans" panose="020B0503050000020004" pitchFamily="34" charset="0"/>
              </a:rPr>
              <a:t>platforms</a:t>
            </a:r>
            <a:endParaRPr lang="fr-BE" sz="2400" dirty="0">
              <a:solidFill>
                <a:schemeClr val="accent1">
                  <a:lumMod val="50000"/>
                  <a:lumOff val="50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99421" y="1365504"/>
            <a:ext cx="8277452" cy="1144349"/>
          </a:xfrm>
          <a:prstGeom prst="roundRect">
            <a:avLst>
              <a:gd name="adj" fmla="val 6731"/>
            </a:avLst>
          </a:prstGeom>
          <a:noFill/>
          <a:ln w="19050">
            <a:solidFill>
              <a:srgbClr val="22A4DD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35117" y="2761902"/>
            <a:ext cx="8006060" cy="8592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BE" sz="2400" dirty="0">
                <a:solidFill>
                  <a:schemeClr val="accent2">
                    <a:lumMod val="75000"/>
                  </a:schemeClr>
                </a:solidFill>
                <a:latin typeface="Fira Sans" panose="020B0503050000020004" pitchFamily="34" charset="0"/>
              </a:rPr>
              <a:t>Horizontal software (Solutions)</a:t>
            </a:r>
          </a:p>
          <a:p>
            <a:pPr algn="ctr"/>
            <a:r>
              <a:rPr lang="fr-BE" dirty="0" err="1">
                <a:solidFill>
                  <a:schemeClr val="accent2">
                    <a:lumMod val="75000"/>
                  </a:schemeClr>
                </a:solidFill>
                <a:latin typeface="Fira Sans Light" panose="020B0403050000020004" pitchFamily="34" charset="0"/>
              </a:rPr>
              <a:t>Website</a:t>
            </a:r>
            <a:r>
              <a:rPr lang="fr-BE" dirty="0">
                <a:solidFill>
                  <a:schemeClr val="accent2">
                    <a:lumMod val="75000"/>
                  </a:schemeClr>
                </a:solidFill>
                <a:latin typeface="Fira Sans Light" panose="020B0403050000020004" pitchFamily="34" charset="0"/>
              </a:rPr>
              <a:t>   -   HR   -   Finance   -   Access Control   -   …</a:t>
            </a:r>
            <a:endParaRPr lang="en-GB" dirty="0">
              <a:solidFill>
                <a:schemeClr val="accent2">
                  <a:lumMod val="75000"/>
                </a:schemeClr>
              </a:solidFill>
              <a:latin typeface="Fira Sans Light" panose="020B0403050000020004" pitchFamily="34" charset="0"/>
            </a:endParaRPr>
          </a:p>
        </p:txBody>
      </p:sp>
      <p:pic>
        <p:nvPicPr>
          <p:cNvPr id="23" name="Picture 2" descr="https://www.gcloud.belgium.be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637" y="4338630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2099421" y="2630954"/>
            <a:ext cx="8277452" cy="3919670"/>
          </a:xfrm>
          <a:prstGeom prst="roundRect">
            <a:avLst>
              <a:gd name="adj" fmla="val 2148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229751" y="1461244"/>
            <a:ext cx="8006060" cy="8592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fr-BE" sz="2400" dirty="0">
                <a:solidFill>
                  <a:schemeClr val="bg1"/>
                </a:solidFill>
                <a:latin typeface="Fira Sans" panose="020B0503050000020004" pitchFamily="34" charset="0"/>
              </a:rPr>
              <a:t>Business components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Fira Sans Light" panose="020B0403050000020004" pitchFamily="34" charset="0"/>
              </a:rPr>
              <a:t>Core business (declarations, administrative processes, …)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151" y="1476493"/>
            <a:ext cx="971600" cy="876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0825" y="1851029"/>
            <a:ext cx="230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22A4DD"/>
                </a:solidFill>
              </a:rPr>
              <a:t>+</a:t>
            </a:r>
          </a:p>
        </p:txBody>
      </p:sp>
      <p:sp>
        <p:nvSpPr>
          <p:cNvPr id="6" name="Up Arrow 5"/>
          <p:cNvSpPr/>
          <p:nvPr/>
        </p:nvSpPr>
        <p:spPr>
          <a:xfrm>
            <a:off x="2470470" y="2220529"/>
            <a:ext cx="453224" cy="7712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>
            <a:off x="9604283" y="2214429"/>
            <a:ext cx="453224" cy="7712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7507" y="2544627"/>
            <a:ext cx="166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SHIFT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534676" y="2509781"/>
            <a:ext cx="16642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SHIFT</a:t>
            </a:r>
          </a:p>
        </p:txBody>
      </p:sp>
    </p:spTree>
    <p:extLst>
      <p:ext uri="{BB962C8B-B14F-4D97-AF65-F5344CB8AC3E}">
        <p14:creationId xmlns:p14="http://schemas.microsoft.com/office/powerpoint/2010/main" val="28062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26" grpId="0" animBg="1"/>
      <p:bldP spid="7" grpId="0"/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Reuse of software &amp; business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Initiative </a:t>
            </a:r>
          </a:p>
          <a:p>
            <a:pPr lvl="1"/>
            <a:r>
              <a:rPr lang="en-US" dirty="0" err="1"/>
              <a:t>Orginated</a:t>
            </a:r>
            <a:r>
              <a:rPr lang="en-US" dirty="0"/>
              <a:t> within Belgian public social security institutions &amp; Smals</a:t>
            </a:r>
          </a:p>
          <a:p>
            <a:pPr lvl="1"/>
            <a:r>
              <a:rPr lang="fr-BE" dirty="0"/>
              <a:t>Open to </a:t>
            </a:r>
            <a:r>
              <a:rPr lang="fr-BE" dirty="0" err="1"/>
              <a:t>federal</a:t>
            </a:r>
            <a:r>
              <a:rPr lang="fr-BE" dirty="0"/>
              <a:t> public services &amp; </a:t>
            </a:r>
            <a:r>
              <a:rPr lang="fr-BE" dirty="0" err="1"/>
              <a:t>other</a:t>
            </a:r>
            <a:endParaRPr lang="en-US" dirty="0"/>
          </a:p>
          <a:p>
            <a:r>
              <a:rPr lang="en-US" dirty="0"/>
              <a:t>Purpose</a:t>
            </a:r>
          </a:p>
          <a:p>
            <a:pPr lvl="1"/>
            <a:r>
              <a:rPr lang="en-US" dirty="0"/>
              <a:t>Synergy around (technical) business components</a:t>
            </a:r>
          </a:p>
          <a:p>
            <a:pPr lvl="1"/>
            <a:r>
              <a:rPr lang="en-US" dirty="0"/>
              <a:t>Save costs by avoiding multiple development of redundant components</a:t>
            </a:r>
          </a:p>
          <a:p>
            <a:r>
              <a:rPr lang="en-US" dirty="0"/>
              <a:t>Regardless of whether development takes place by</a:t>
            </a:r>
          </a:p>
          <a:p>
            <a:pPr lvl="1"/>
            <a:r>
              <a:rPr lang="en-US" dirty="0"/>
              <a:t>The institution's own ICT department</a:t>
            </a:r>
          </a:p>
          <a:p>
            <a:pPr lvl="1"/>
            <a:r>
              <a:rPr lang="en-US" dirty="0"/>
              <a:t>Smals</a:t>
            </a:r>
          </a:p>
          <a:p>
            <a:pPr lvl="1"/>
            <a:r>
              <a:rPr lang="en-US" dirty="0"/>
              <a:t>Subcontractors </a:t>
            </a:r>
          </a:p>
          <a:p>
            <a:r>
              <a:rPr lang="en-US" dirty="0"/>
              <a:t>How ? </a:t>
            </a:r>
          </a:p>
          <a:p>
            <a:pPr lvl="1"/>
            <a:r>
              <a:rPr lang="en-US" dirty="0"/>
              <a:t>Consult the catalogue of reusable components and get in contact with networks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3990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 </a:t>
            </a:r>
            <a:r>
              <a:rPr lang="en-US" dirty="0"/>
              <a:t>Software reuse – how does it work?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149302" y="3111766"/>
            <a:ext cx="1893396" cy="1183871"/>
            <a:chOff x="3032658" y="495426"/>
            <a:chExt cx="8424112" cy="569244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/>
            <a:srcRect l="7826" r="3237"/>
            <a:stretch/>
          </p:blipFill>
          <p:spPr>
            <a:xfrm>
              <a:off x="3549529" y="836591"/>
              <a:ext cx="7612657" cy="5010113"/>
            </a:xfrm>
            <a:prstGeom prst="rect">
              <a:avLst/>
            </a:prstGeom>
          </p:spPr>
        </p:pic>
        <p:pic>
          <p:nvPicPr>
            <p:cNvPr id="22" name="Content Placeholder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398492" y="-870408"/>
              <a:ext cx="5692444" cy="8424112"/>
            </a:xfrm>
            <a:prstGeom prst="rect">
              <a:avLst/>
            </a:prstGeom>
          </p:spPr>
        </p:pic>
      </p:grpSp>
      <p:sp>
        <p:nvSpPr>
          <p:cNvPr id="83" name="TextBox 82"/>
          <p:cNvSpPr txBox="1"/>
          <p:nvPr/>
        </p:nvSpPr>
        <p:spPr>
          <a:xfrm>
            <a:off x="5052418" y="4351338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EA4F5F"/>
                </a:solidFill>
              </a:rPr>
              <a:t>Software Reuse Catalog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6637" r="19932" b="19372"/>
          <a:stretch/>
        </p:blipFill>
        <p:spPr>
          <a:xfrm>
            <a:off x="2964952" y="4759107"/>
            <a:ext cx="1163783" cy="120996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6637" r="19932" b="19372"/>
          <a:stretch/>
        </p:blipFill>
        <p:spPr>
          <a:xfrm>
            <a:off x="9874227" y="4282682"/>
            <a:ext cx="1163783" cy="120996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6637" r="19932" b="19372"/>
          <a:stretch/>
        </p:blipFill>
        <p:spPr>
          <a:xfrm>
            <a:off x="902419" y="2004157"/>
            <a:ext cx="1163783" cy="120996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900604" y="3111766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EA4F5F"/>
                </a:solidFill>
              </a:rPr>
              <a:t>Knowledge &amp;</a:t>
            </a:r>
          </a:p>
          <a:p>
            <a:pPr algn="ctr"/>
            <a:r>
              <a:rPr lang="en-US" sz="1400" dirty="0">
                <a:solidFill>
                  <a:srgbClr val="EA4F5F"/>
                </a:solidFill>
              </a:rPr>
              <a:t>expertise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827580" y="5478841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EA4F5F"/>
                </a:solidFill>
              </a:rPr>
              <a:t>Knowledge &amp;</a:t>
            </a:r>
          </a:p>
          <a:p>
            <a:pPr algn="ctr"/>
            <a:r>
              <a:rPr lang="en-US" sz="1400" dirty="0">
                <a:solidFill>
                  <a:srgbClr val="EA4F5F"/>
                </a:solidFill>
              </a:rPr>
              <a:t>expertise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918305" y="5927827"/>
            <a:ext cx="125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EA4F5F"/>
                </a:solidFill>
              </a:rPr>
              <a:t>Knowledge &amp;</a:t>
            </a:r>
          </a:p>
          <a:p>
            <a:pPr algn="ctr"/>
            <a:r>
              <a:rPr lang="en-US" sz="1400" dirty="0">
                <a:solidFill>
                  <a:srgbClr val="EA4F5F"/>
                </a:solidFill>
              </a:rPr>
              <a:t>expertise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64917" y="1746388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2A4DD"/>
                </a:solidFill>
              </a:rPr>
              <a:t>Network A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3025743" y="455534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2A4DD"/>
                </a:solidFill>
              </a:rPr>
              <a:t>Network  B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9931549" y="4091301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22A4DD"/>
                </a:solidFill>
              </a:rPr>
              <a:t>Network C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96" y="5239623"/>
            <a:ext cx="1000777" cy="100077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10" y="5239622"/>
            <a:ext cx="1000777" cy="100077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11" y="1589689"/>
            <a:ext cx="1000777" cy="100077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30" y="3969884"/>
            <a:ext cx="1000777" cy="100077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30" y="2590466"/>
            <a:ext cx="1000777" cy="100077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57" y="1589689"/>
            <a:ext cx="1000777" cy="100077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75" y="3119709"/>
            <a:ext cx="1000777" cy="100077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876210" y="4582514"/>
            <a:ext cx="2554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104 components and counting….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059873" y="4019487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1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054262" y="2481088"/>
            <a:ext cx="896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643932" y="2481088"/>
            <a:ext cx="896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3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4848707" y="6189437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588955" y="6189437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6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330120" y="3520547"/>
            <a:ext cx="896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4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8330120" y="4921720"/>
            <a:ext cx="896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2A4DD"/>
                </a:solidFill>
              </a:rPr>
              <a:t>Project X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7249894" y="1739122"/>
            <a:ext cx="3953252" cy="6570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r>
              <a:rPr lang="fr-BE" sz="1400" dirty="0" err="1">
                <a:solidFill>
                  <a:srgbClr val="22A4DD"/>
                </a:solidFill>
              </a:rPr>
              <a:t>Governance</a:t>
            </a:r>
            <a:r>
              <a:rPr lang="fr-BE" sz="1400" dirty="0">
                <a:solidFill>
                  <a:srgbClr val="22A4DD"/>
                </a:solidFill>
              </a:rPr>
              <a:t> by the ReUse </a:t>
            </a:r>
            <a:r>
              <a:rPr lang="fr-BE" sz="1400" dirty="0" err="1">
                <a:solidFill>
                  <a:srgbClr val="22A4DD"/>
                </a:solidFill>
              </a:rPr>
              <a:t>Competency</a:t>
            </a:r>
            <a:r>
              <a:rPr lang="fr-BE" sz="1400" dirty="0">
                <a:solidFill>
                  <a:srgbClr val="22A4DD"/>
                </a:solidFill>
              </a:rPr>
              <a:t> Center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fr-BE" sz="1400" dirty="0" err="1">
                <a:solidFill>
                  <a:srgbClr val="22A4DD"/>
                </a:solidFill>
              </a:rPr>
              <a:t>Quality</a:t>
            </a:r>
            <a:r>
              <a:rPr lang="fr-BE" sz="1400" dirty="0">
                <a:solidFill>
                  <a:srgbClr val="22A4DD"/>
                </a:solidFill>
              </a:rPr>
              <a:t> Assurance </a:t>
            </a:r>
            <a:r>
              <a:rPr lang="fr-BE" sz="1400" dirty="0" err="1">
                <a:solidFill>
                  <a:srgbClr val="22A4DD"/>
                </a:solidFill>
              </a:rPr>
              <a:t>based</a:t>
            </a:r>
            <a:r>
              <a:rPr lang="fr-BE" sz="1400" dirty="0">
                <a:solidFill>
                  <a:srgbClr val="22A4DD"/>
                </a:solidFill>
              </a:rPr>
              <a:t> on </a:t>
            </a:r>
          </a:p>
          <a:p>
            <a:r>
              <a:rPr lang="fr-BE" sz="1400" dirty="0">
                <a:solidFill>
                  <a:srgbClr val="22A4DD"/>
                </a:solidFill>
              </a:rPr>
              <a:t>Enterprise Architecture </a:t>
            </a:r>
            <a:r>
              <a:rPr lang="fr-BE" sz="1400" dirty="0" err="1">
                <a:solidFill>
                  <a:srgbClr val="22A4DD"/>
                </a:solidFill>
              </a:rPr>
              <a:t>principles</a:t>
            </a:r>
            <a:endParaRPr lang="en-US" sz="1400" dirty="0">
              <a:solidFill>
                <a:srgbClr val="22A4DD"/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572167" y="4603205"/>
            <a:ext cx="1615454" cy="1955451"/>
          </a:xfrm>
          <a:prstGeom prst="roundRect">
            <a:avLst/>
          </a:prstGeom>
          <a:noFill/>
          <a:ln w="28575">
            <a:solidFill>
              <a:srgbClr val="22A4DD"/>
            </a:solidFill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>
              <a:lnSpc>
                <a:spcPct val="200000"/>
              </a:lnSpc>
            </a:pPr>
            <a:r>
              <a:rPr lang="fr-BE" sz="1600" dirty="0" err="1">
                <a:solidFill>
                  <a:schemeClr val="tx1"/>
                </a:solidFill>
              </a:rPr>
              <a:t>reuse</a:t>
            </a:r>
            <a:endParaRPr lang="fr-BE" sz="16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fr-BE" sz="1600" dirty="0" err="1">
                <a:solidFill>
                  <a:schemeClr val="tx1"/>
                </a:solidFill>
              </a:rPr>
              <a:t>offer</a:t>
            </a:r>
            <a:r>
              <a:rPr lang="fr-BE" sz="1600" dirty="0">
                <a:solidFill>
                  <a:schemeClr val="tx1"/>
                </a:solidFill>
              </a:rPr>
              <a:t> </a:t>
            </a:r>
            <a:r>
              <a:rPr lang="fr-BE" sz="1600" dirty="0" err="1">
                <a:solidFill>
                  <a:schemeClr val="tx1"/>
                </a:solidFill>
              </a:rPr>
              <a:t>reusable</a:t>
            </a:r>
            <a:endParaRPr lang="fr-BE" sz="16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fr-BE" sz="1600" dirty="0" err="1">
                <a:solidFill>
                  <a:schemeClr val="tx1"/>
                </a:solidFill>
              </a:rPr>
              <a:t>consult</a:t>
            </a:r>
            <a:r>
              <a:rPr lang="fr-BE" sz="1600" dirty="0">
                <a:solidFill>
                  <a:schemeClr val="tx1"/>
                </a:solidFill>
              </a:rPr>
              <a:t> &amp; </a:t>
            </a:r>
            <a:r>
              <a:rPr lang="fr-BE" sz="1600" dirty="0" err="1">
                <a:solidFill>
                  <a:schemeClr val="tx1"/>
                </a:solidFill>
              </a:rPr>
              <a:t>align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00604" y="5229497"/>
            <a:ext cx="1027545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935423" y="5741725"/>
            <a:ext cx="992726" cy="0"/>
          </a:xfrm>
          <a:prstGeom prst="straightConnector1">
            <a:avLst/>
          </a:prstGeom>
          <a:ln w="19050">
            <a:solidFill>
              <a:srgbClr val="EC50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>
            <a:off x="900604" y="6340032"/>
            <a:ext cx="1027545" cy="0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H="1" flipV="1">
            <a:off x="6092131" y="2734627"/>
            <a:ext cx="1" cy="3574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7037956" y="3345970"/>
            <a:ext cx="1154291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endCxn id="101" idx="0"/>
          </p:cNvCxnSpPr>
          <p:nvPr/>
        </p:nvCxnSpPr>
        <p:spPr>
          <a:xfrm>
            <a:off x="6976487" y="4866646"/>
            <a:ext cx="66212" cy="3729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5343148" y="4866646"/>
            <a:ext cx="73008" cy="3729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H="1" flipV="1">
            <a:off x="4080689" y="2593945"/>
            <a:ext cx="756778" cy="5079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4088535" y="3637748"/>
            <a:ext cx="107163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H="1" flipV="1">
            <a:off x="7189543" y="3844698"/>
            <a:ext cx="1088387" cy="450785"/>
          </a:xfrm>
          <a:prstGeom prst="straightConnector1">
            <a:avLst/>
          </a:prstGeom>
          <a:ln w="19050">
            <a:solidFill>
              <a:srgbClr val="EC50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4285522" y="2228284"/>
            <a:ext cx="825790" cy="560581"/>
          </a:xfrm>
          <a:prstGeom prst="straightConnector1">
            <a:avLst/>
          </a:prstGeom>
          <a:ln w="19050">
            <a:solidFill>
              <a:srgbClr val="EC50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 flipH="1">
            <a:off x="7101329" y="3182719"/>
            <a:ext cx="1027544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 flipV="1">
            <a:off x="7158812" y="4029879"/>
            <a:ext cx="1030337" cy="419647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H="1" flipV="1">
            <a:off x="7102336" y="4845825"/>
            <a:ext cx="91080" cy="34584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5212321" y="4845825"/>
            <a:ext cx="56121" cy="37523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16" idx="2"/>
          </p:cNvCxnSpPr>
          <p:nvPr/>
        </p:nvCxnSpPr>
        <p:spPr>
          <a:xfrm flipH="1">
            <a:off x="3494376" y="4327264"/>
            <a:ext cx="8087" cy="289453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H="1">
            <a:off x="3551022" y="2847899"/>
            <a:ext cx="8087" cy="289453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2341495" y="2065318"/>
            <a:ext cx="551300" cy="232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>
            <a:off x="2341495" y="3353002"/>
            <a:ext cx="636983" cy="14347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H="1" flipV="1">
            <a:off x="2283677" y="3513681"/>
            <a:ext cx="609118" cy="160754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4088535" y="3857967"/>
            <a:ext cx="975084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4248739" y="2452427"/>
            <a:ext cx="750493" cy="51721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/>
          <p:nvPr/>
        </p:nvCxnSpPr>
        <p:spPr>
          <a:xfrm flipH="1" flipV="1">
            <a:off x="9278707" y="4493238"/>
            <a:ext cx="588326" cy="230857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endCxn id="87" idx="1"/>
          </p:cNvCxnSpPr>
          <p:nvPr/>
        </p:nvCxnSpPr>
        <p:spPr>
          <a:xfrm>
            <a:off x="9271513" y="4632729"/>
            <a:ext cx="602714" cy="25493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 flipV="1">
            <a:off x="3361929" y="2836513"/>
            <a:ext cx="0" cy="283196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603135" y="6037857"/>
            <a:ext cx="2366353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600"/>
              </a:lnSpc>
            </a:pPr>
            <a:r>
              <a:rPr lang="en-US" sz="2200" b="1" u="sng" cap="small" dirty="0">
                <a:solidFill>
                  <a:srgbClr val="EA4F5F"/>
                </a:solidFill>
                <a:latin typeface="Fira Sans" panose="020B0604020202020204" charset="0"/>
                <a:hlinkClick r:id="rId7"/>
              </a:rPr>
              <a:t>www.ict-reuse.be</a:t>
            </a:r>
            <a:endParaRPr lang="en-US" sz="2200" b="1" u="sng" cap="small" dirty="0">
              <a:solidFill>
                <a:srgbClr val="EA4F5F"/>
              </a:solidFill>
              <a:latin typeface="Fira Sans" panose="020B0604020202020204" charset="0"/>
            </a:endParaRPr>
          </a:p>
          <a:p>
            <a:pPr algn="r"/>
            <a:r>
              <a:rPr lang="en-US" sz="2200" b="1" u="sng" cap="small" dirty="0">
                <a:solidFill>
                  <a:srgbClr val="EA4F5F"/>
                </a:solidFill>
                <a:latin typeface="Fira Sans" panose="020B0604020202020204" charset="0"/>
              </a:rPr>
              <a:t>info@ict-reuse.be</a:t>
            </a:r>
          </a:p>
        </p:txBody>
      </p:sp>
    </p:spTree>
    <p:extLst>
      <p:ext uri="{BB962C8B-B14F-4D97-AF65-F5344CB8AC3E}">
        <p14:creationId xmlns:p14="http://schemas.microsoft.com/office/powerpoint/2010/main" val="10590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reuse – 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</a:t>
            </a:r>
            <a:r>
              <a:rPr lang="en-US" dirty="0" err="1"/>
              <a:t>aways</a:t>
            </a:r>
            <a:endParaRPr lang="en-US" dirty="0"/>
          </a:p>
          <a:p>
            <a:pPr lvl="1"/>
            <a:r>
              <a:rPr lang="en-US" dirty="0"/>
              <a:t>Make visible what already exists</a:t>
            </a:r>
          </a:p>
          <a:p>
            <a:pPr lvl="1"/>
            <a:r>
              <a:rPr lang="en-US" dirty="0"/>
              <a:t>Integrate reuse in the project life cycle </a:t>
            </a:r>
          </a:p>
          <a:p>
            <a:pPr lvl="1"/>
            <a:r>
              <a:rPr lang="en-US" dirty="0"/>
              <a:t>Measure the benefits (ROI) </a:t>
            </a:r>
          </a:p>
          <a:p>
            <a:pPr lvl="1"/>
            <a:r>
              <a:rPr lang="en-US" dirty="0"/>
              <a:t>Use networks to detect missing components or future opportunities</a:t>
            </a:r>
          </a:p>
          <a:p>
            <a:pPr lvl="1"/>
            <a:r>
              <a:rPr lang="en-US" dirty="0"/>
              <a:t>Provide mature governance around reusable components</a:t>
            </a:r>
          </a:p>
          <a:p>
            <a:pPr lvl="1"/>
            <a:endParaRPr lang="en-US" dirty="0"/>
          </a:p>
          <a:p>
            <a:r>
              <a:rPr lang="en-US" dirty="0"/>
              <a:t>And most of all… dare to share! </a:t>
            </a:r>
          </a:p>
          <a:p>
            <a:pPr lvl="1"/>
            <a:r>
              <a:rPr lang="en-US" dirty="0"/>
              <a:t>Learn fast &amp; adjust (and don’t give up too easily)</a:t>
            </a:r>
          </a:p>
          <a:p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5636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ReUse</a:t>
            </a:r>
            <a:r>
              <a:rPr lang="en-GB" dirty="0"/>
              <a:t> – Vision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92513" y="1938334"/>
            <a:ext cx="2160000" cy="116955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Every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stakeholder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can easily find the most common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reusable elements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in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centralized catalogue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7094" y="4621205"/>
            <a:ext cx="2160000" cy="1169551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culture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develops where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reuse is adopted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and the creation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reusable products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 is promoted,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367" y="1453130"/>
            <a:ext cx="5065328" cy="507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80491" y="1881100"/>
            <a:ext cx="2160000" cy="1600438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Processes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and tools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are put in place to identify, register, implement, monitor and measure reuse throughout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project lifecycle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480491" y="4105170"/>
            <a:ext cx="2160000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Human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networks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 are maintained and developed on all levels (CEO’s, CIO’s, business owners, business analysts, architects) in order to keep maximum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visibility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938"/>
                </a:solidFill>
                <a:effectLst/>
                <a:uLnTx/>
                <a:uFillTx/>
                <a:ea typeface="+mn-ea"/>
                <a:cs typeface="+mn-cs"/>
              </a:rPr>
              <a:t>on reuse potential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3B3938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Snip Single Corner Rectangle 20"/>
          <p:cNvSpPr/>
          <p:nvPr/>
        </p:nvSpPr>
        <p:spPr>
          <a:xfrm>
            <a:off x="8480491" y="1273768"/>
            <a:ext cx="2160000" cy="2520000"/>
          </a:xfrm>
          <a:prstGeom prst="snip1Rect">
            <a:avLst>
              <a:gd name="adj" fmla="val 41703"/>
            </a:avLst>
          </a:prstGeom>
          <a:noFill/>
          <a:ln w="38100">
            <a:solidFill>
              <a:srgbClr val="D23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nip Single Corner Rectangle 21"/>
          <p:cNvSpPr/>
          <p:nvPr/>
        </p:nvSpPr>
        <p:spPr>
          <a:xfrm>
            <a:off x="8480491" y="3951281"/>
            <a:ext cx="2160000" cy="2520000"/>
          </a:xfrm>
          <a:prstGeom prst="snip1Rect">
            <a:avLst>
              <a:gd name="adj" fmla="val 41703"/>
            </a:avLst>
          </a:prstGeom>
          <a:noFill/>
          <a:ln w="38100">
            <a:solidFill>
              <a:srgbClr val="2795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nip Single Corner Rectangle 22"/>
          <p:cNvSpPr/>
          <p:nvPr/>
        </p:nvSpPr>
        <p:spPr>
          <a:xfrm flipH="1">
            <a:off x="1047094" y="1273768"/>
            <a:ext cx="2160000" cy="2520000"/>
          </a:xfrm>
          <a:prstGeom prst="snip1Rect">
            <a:avLst>
              <a:gd name="adj" fmla="val 41703"/>
            </a:avLst>
          </a:prstGeom>
          <a:noFill/>
          <a:ln w="38100">
            <a:solidFill>
              <a:srgbClr val="3B39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nip Single Corner Rectangle 23"/>
          <p:cNvSpPr/>
          <p:nvPr/>
        </p:nvSpPr>
        <p:spPr>
          <a:xfrm flipH="1">
            <a:off x="1047094" y="3951281"/>
            <a:ext cx="2160000" cy="2520000"/>
          </a:xfrm>
          <a:prstGeom prst="snip1Rect">
            <a:avLst>
              <a:gd name="adj" fmla="val 41703"/>
            </a:avLst>
          </a:prstGeom>
          <a:noFill/>
          <a:ln w="38100">
            <a:solidFill>
              <a:srgbClr val="E1DD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>
            <a:stCxn id="23" idx="2"/>
          </p:cNvCxnSpPr>
          <p:nvPr/>
        </p:nvCxnSpPr>
        <p:spPr>
          <a:xfrm>
            <a:off x="3207094" y="2533768"/>
            <a:ext cx="2019999" cy="1055492"/>
          </a:xfrm>
          <a:prstGeom prst="line">
            <a:avLst/>
          </a:prstGeom>
          <a:ln w="38100">
            <a:solidFill>
              <a:srgbClr val="3B3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4" idx="2"/>
          </p:cNvCxnSpPr>
          <p:nvPr/>
        </p:nvCxnSpPr>
        <p:spPr>
          <a:xfrm flipV="1">
            <a:off x="3207094" y="5205981"/>
            <a:ext cx="641575" cy="5300"/>
          </a:xfrm>
          <a:prstGeom prst="line">
            <a:avLst/>
          </a:prstGeom>
          <a:ln w="38100">
            <a:solidFill>
              <a:srgbClr val="E1DD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21" idx="2"/>
          </p:cNvCxnSpPr>
          <p:nvPr/>
        </p:nvCxnSpPr>
        <p:spPr>
          <a:xfrm flipV="1">
            <a:off x="6918846" y="2533768"/>
            <a:ext cx="1561645" cy="1055492"/>
          </a:xfrm>
          <a:prstGeom prst="line">
            <a:avLst/>
          </a:prstGeom>
          <a:ln w="38100">
            <a:solidFill>
              <a:srgbClr val="D23D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2" idx="2"/>
          </p:cNvCxnSpPr>
          <p:nvPr/>
        </p:nvCxnSpPr>
        <p:spPr>
          <a:xfrm>
            <a:off x="6918846" y="5205981"/>
            <a:ext cx="1561645" cy="5300"/>
          </a:xfrm>
          <a:prstGeom prst="line">
            <a:avLst/>
          </a:prstGeom>
          <a:ln w="38100">
            <a:solidFill>
              <a:srgbClr val="2795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4"/>
          <p:cNvSpPr txBox="1">
            <a:spLocks/>
          </p:cNvSpPr>
          <p:nvPr/>
        </p:nvSpPr>
        <p:spPr>
          <a:xfrm>
            <a:off x="11353799" y="6270274"/>
            <a:ext cx="675331" cy="46670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20BCE-BB7B-46B6-B74F-5C461C2FC4D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0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  <p:bldP spid="12" grpId="0"/>
      <p:bldP spid="21" grpId="0" animBg="1"/>
      <p:bldP spid="22" grpId="0" animBg="1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10345" y="210207"/>
            <a:ext cx="1427882" cy="704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7890" y="87682"/>
            <a:ext cx="11864498" cy="66763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2400" dirty="0">
                <a:solidFill>
                  <a:schemeClr val="tx2"/>
                </a:solidFill>
              </a:rPr>
              <a:t>Building </a:t>
            </a:r>
            <a:r>
              <a:rPr lang="nl-BE" sz="2400" dirty="0" err="1">
                <a:solidFill>
                  <a:schemeClr val="tx2"/>
                </a:solidFill>
              </a:rPr>
              <a:t>blocks</a:t>
            </a:r>
            <a:r>
              <a:rPr lang="nl-BE" sz="2400" dirty="0">
                <a:solidFill>
                  <a:schemeClr val="tx2"/>
                </a:solidFill>
              </a:rPr>
              <a:t> </a:t>
            </a:r>
            <a:r>
              <a:rPr lang="nl-BE" sz="2400" dirty="0" err="1">
                <a:solidFill>
                  <a:schemeClr val="tx2"/>
                </a:solidFill>
              </a:rPr>
              <a:t>for</a:t>
            </a:r>
            <a:r>
              <a:rPr lang="nl-BE" sz="2400" dirty="0">
                <a:solidFill>
                  <a:schemeClr val="tx2"/>
                </a:solidFill>
              </a:rPr>
              <a:t> a “</a:t>
            </a:r>
            <a:r>
              <a:rPr lang="nl-BE" sz="2400" dirty="0" err="1">
                <a:solidFill>
                  <a:schemeClr val="tx2"/>
                </a:solidFill>
              </a:rPr>
              <a:t>generic</a:t>
            </a:r>
            <a:r>
              <a:rPr lang="nl-BE" sz="2400" dirty="0">
                <a:solidFill>
                  <a:schemeClr val="tx2"/>
                </a:solidFill>
              </a:rPr>
              <a:t> public service” </a:t>
            </a:r>
            <a:endParaRPr lang="nl-BE" sz="2000" dirty="0">
              <a:solidFill>
                <a:schemeClr val="tx2"/>
              </a:solidFill>
            </a:endParaRPr>
          </a:p>
          <a:p>
            <a:r>
              <a:rPr lang="nl-BE" sz="2000" dirty="0">
                <a:solidFill>
                  <a:schemeClr val="tx2"/>
                </a:solidFill>
              </a:rPr>
              <a:t>(</a:t>
            </a:r>
            <a:r>
              <a:rPr lang="nl-BE" sz="2000" dirty="0" err="1">
                <a:solidFill>
                  <a:schemeClr val="tx2"/>
                </a:solidFill>
              </a:rPr>
              <a:t>Partial</a:t>
            </a:r>
            <a:r>
              <a:rPr lang="nl-BE" sz="2000" dirty="0">
                <a:solidFill>
                  <a:schemeClr val="tx2"/>
                </a:solidFill>
              </a:rPr>
              <a:t> view)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365" y="928498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 err="1"/>
              <a:t>Request</a:t>
            </a:r>
            <a:r>
              <a:rPr lang="nl-BE" sz="1600" dirty="0"/>
              <a:t> / </a:t>
            </a:r>
            <a:r>
              <a:rPr lang="nl-BE" sz="1600" dirty="0" err="1"/>
              <a:t>declaration</a:t>
            </a:r>
            <a:endParaRPr lang="nl-BE" sz="1600" dirty="0"/>
          </a:p>
          <a:p>
            <a:r>
              <a:rPr lang="nl-BE" sz="1200" dirty="0"/>
              <a:t>Forms / Batch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365" y="4813116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 err="1"/>
              <a:t>Payments</a:t>
            </a:r>
            <a:endParaRPr lang="nl-BE" sz="1600" dirty="0"/>
          </a:p>
        </p:txBody>
      </p:sp>
      <p:sp>
        <p:nvSpPr>
          <p:cNvPr id="8" name="Rectangle 7"/>
          <p:cNvSpPr/>
          <p:nvPr/>
        </p:nvSpPr>
        <p:spPr>
          <a:xfrm>
            <a:off x="497365" y="2870807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 err="1"/>
              <a:t>Payments</a:t>
            </a:r>
            <a:r>
              <a:rPr lang="nl-BE" sz="1600" dirty="0"/>
              <a:t> </a:t>
            </a:r>
            <a:r>
              <a:rPr lang="nl-BE" sz="1600" dirty="0" err="1"/>
              <a:t>received</a:t>
            </a:r>
            <a:endParaRPr lang="nl-BE" sz="1600" dirty="0"/>
          </a:p>
        </p:txBody>
      </p:sp>
      <p:sp>
        <p:nvSpPr>
          <p:cNvPr id="9" name="Rectangle 8"/>
          <p:cNvSpPr/>
          <p:nvPr/>
        </p:nvSpPr>
        <p:spPr>
          <a:xfrm>
            <a:off x="2807739" y="4820071"/>
            <a:ext cx="2160000" cy="1782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/>
              <a:t>Case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/>
          </a:p>
        </p:txBody>
      </p:sp>
      <p:sp>
        <p:nvSpPr>
          <p:cNvPr id="10" name="Rectangle 9"/>
          <p:cNvSpPr/>
          <p:nvPr/>
        </p:nvSpPr>
        <p:spPr>
          <a:xfrm>
            <a:off x="5137796" y="4803042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/>
              <a:t>Reporting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28487" y="915080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 err="1"/>
              <a:t>Archiving</a:t>
            </a:r>
            <a:endParaRPr lang="nl-BE" sz="1600" dirty="0"/>
          </a:p>
        </p:txBody>
      </p:sp>
      <p:sp>
        <p:nvSpPr>
          <p:cNvPr id="13" name="Rectangle 12"/>
          <p:cNvSpPr/>
          <p:nvPr/>
        </p:nvSpPr>
        <p:spPr>
          <a:xfrm>
            <a:off x="5118113" y="925259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/>
              <a:t>Communications</a:t>
            </a:r>
            <a:endParaRPr lang="nl-BE" sz="1200" dirty="0"/>
          </a:p>
        </p:txBody>
      </p:sp>
      <p:sp>
        <p:nvSpPr>
          <p:cNvPr id="14" name="Rectangle 13"/>
          <p:cNvSpPr/>
          <p:nvPr/>
        </p:nvSpPr>
        <p:spPr>
          <a:xfrm>
            <a:off x="2807739" y="928498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/>
              <a:t>Data </a:t>
            </a:r>
            <a:r>
              <a:rPr lang="nl-BE" sz="1600" dirty="0" err="1"/>
              <a:t>flows</a:t>
            </a:r>
            <a:endParaRPr lang="nl-B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dirty="0" err="1"/>
              <a:t>Incoming</a:t>
            </a:r>
            <a:r>
              <a:rPr lang="nl-BE" sz="1200" dirty="0"/>
              <a:t> / </a:t>
            </a:r>
            <a:r>
              <a:rPr lang="nl-BE" sz="1200" dirty="0" err="1"/>
              <a:t>outbound</a:t>
            </a:r>
            <a:endParaRPr lang="nl-B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dirty="0"/>
              <a:t>Webservices / batch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7796" y="2875545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/>
              <a:t>Call center</a:t>
            </a:r>
            <a:endParaRPr lang="nl-BE" sz="1050" dirty="0"/>
          </a:p>
        </p:txBody>
      </p:sp>
      <p:sp>
        <p:nvSpPr>
          <p:cNvPr id="16" name="Rectangle 15"/>
          <p:cNvSpPr/>
          <p:nvPr/>
        </p:nvSpPr>
        <p:spPr>
          <a:xfrm>
            <a:off x="9778227" y="914265"/>
            <a:ext cx="2160000" cy="569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/>
              <a:t>Support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/>
              <a:t>Procurement</a:t>
            </a: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Human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/>
              <a:t>Translation</a:t>
            </a:r>
            <a:r>
              <a:rPr lang="nl-BE" sz="1200" dirty="0"/>
              <a:t>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Legal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 err="1"/>
              <a:t>Logistics</a:t>
            </a:r>
            <a:endParaRPr lang="nl-B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Communications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BE" sz="1200" dirty="0"/>
              <a:t>Helpdesk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7739" y="2874045"/>
            <a:ext cx="2160000" cy="180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 err="1"/>
              <a:t>Automated</a:t>
            </a:r>
            <a:r>
              <a:rPr lang="nl-BE" sz="1600" dirty="0"/>
              <a:t> data </a:t>
            </a:r>
            <a:r>
              <a:rPr lang="nl-BE" sz="1600" dirty="0" err="1"/>
              <a:t>treatments</a:t>
            </a:r>
            <a:endParaRPr lang="nl-B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1400" dirty="0"/>
          </a:p>
        </p:txBody>
      </p:sp>
      <p:sp>
        <p:nvSpPr>
          <p:cNvPr id="19" name="Rectangle 18"/>
          <p:cNvSpPr/>
          <p:nvPr/>
        </p:nvSpPr>
        <p:spPr>
          <a:xfrm>
            <a:off x="7428487" y="2861402"/>
            <a:ext cx="2160000" cy="37517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600" dirty="0" err="1"/>
              <a:t>Supporting</a:t>
            </a:r>
            <a:r>
              <a:rPr lang="nl-BE" sz="1600" dirty="0"/>
              <a:t>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dirty="0"/>
              <a:t>Office </a:t>
            </a:r>
            <a:r>
              <a:rPr lang="nl-BE" sz="1200" dirty="0" err="1"/>
              <a:t>automation</a:t>
            </a:r>
            <a:endParaRPr lang="nl-B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dirty="0" err="1"/>
              <a:t>eMail</a:t>
            </a:r>
            <a:r>
              <a:rPr lang="nl-BE" sz="1200" dirty="0"/>
              <a:t> / </a:t>
            </a:r>
            <a:r>
              <a:rPr lang="nl-BE" sz="1200" dirty="0" err="1"/>
              <a:t>telephony</a:t>
            </a:r>
            <a:endParaRPr lang="nl-B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200" dirty="0"/>
              <a:t>Basissystemen</a:t>
            </a:r>
          </a:p>
        </p:txBody>
      </p:sp>
      <p:sp>
        <p:nvSpPr>
          <p:cNvPr id="2" name="Rectangle 1"/>
          <p:cNvSpPr/>
          <p:nvPr/>
        </p:nvSpPr>
        <p:spPr>
          <a:xfrm>
            <a:off x="5236396" y="1328371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>
                <a:solidFill>
                  <a:schemeClr val="tx1"/>
                </a:solidFill>
                <a:hlinkClick r:id="rId2"/>
              </a:rPr>
              <a:t>DSP - Document Service Provider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3"/>
              </a:rPr>
              <a:t>Document </a:t>
            </a:r>
            <a:r>
              <a:rPr lang="nl-BE" sz="1000" b="1" dirty="0" err="1">
                <a:solidFill>
                  <a:schemeClr val="tx1"/>
                </a:solidFill>
                <a:hlinkClick r:id="rId3"/>
              </a:rPr>
              <a:t>Orchestration</a:t>
            </a:r>
            <a:r>
              <a:rPr lang="nl-BE" sz="1000" b="1" dirty="0">
                <a:solidFill>
                  <a:schemeClr val="tx1"/>
                </a:solidFill>
                <a:hlinkClick r:id="rId3"/>
              </a:rPr>
              <a:t> Service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4"/>
              </a:rPr>
              <a:t>e-Box - Electronic mailbox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 err="1">
                <a:solidFill>
                  <a:schemeClr val="tx1"/>
                </a:solidFill>
                <a:hlinkClick r:id="rId5"/>
              </a:rPr>
              <a:t>Govapp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 err="1">
                <a:solidFill>
                  <a:schemeClr val="tx1"/>
                </a:solidFill>
                <a:hlinkClick r:id="rId6"/>
              </a:rPr>
              <a:t>PrintManager</a:t>
            </a:r>
            <a:endParaRPr lang="nl-BE" sz="1000" b="1" dirty="0">
              <a:solidFill>
                <a:schemeClr val="tx1"/>
              </a:solidFill>
            </a:endParaRPr>
          </a:p>
          <a:p>
            <a:endParaRPr lang="nl-BE" sz="1000" b="1" dirty="0">
              <a:solidFill>
                <a:schemeClr val="tx1"/>
              </a:solidFill>
            </a:endParaRPr>
          </a:p>
          <a:p>
            <a:endParaRPr lang="nl-BE" sz="10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5965" y="1442943"/>
            <a:ext cx="1923434" cy="11575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>
                <a:solidFill>
                  <a:schemeClr val="tx1"/>
                </a:solidFill>
                <a:hlinkClick r:id="rId7"/>
              </a:rPr>
              <a:t>Forms</a:t>
            </a:r>
            <a:endParaRPr lang="nl-BE" sz="1000" b="1" dirty="0">
              <a:solidFill>
                <a:schemeClr val="tx1"/>
              </a:solidFill>
            </a:endParaRPr>
          </a:p>
          <a:p>
            <a:endParaRPr lang="nl-BE" sz="1000" b="1" dirty="0">
              <a:solidFill>
                <a:schemeClr val="tx1"/>
              </a:solidFill>
            </a:endParaRPr>
          </a:p>
          <a:p>
            <a:endParaRPr lang="nl-BE" sz="10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781" y="3242943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>
                <a:solidFill>
                  <a:schemeClr val="tx1"/>
                </a:solidFill>
                <a:hlinkClick r:id="rId8"/>
              </a:rPr>
              <a:t>Coda reader</a:t>
            </a:r>
            <a:endParaRPr lang="nl-BE" sz="10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5965" y="5224143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06339" y="1604933"/>
            <a:ext cx="1923434" cy="995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 err="1">
                <a:solidFill>
                  <a:srgbClr val="22A4DD"/>
                </a:solidFill>
              </a:rPr>
              <a:t>Multifunctional</a:t>
            </a:r>
            <a:r>
              <a:rPr lang="nl-BE" sz="1000" b="1" dirty="0">
                <a:solidFill>
                  <a:srgbClr val="22A4DD"/>
                </a:solidFill>
              </a:rPr>
              <a:t> </a:t>
            </a:r>
            <a:r>
              <a:rPr lang="nl-BE" sz="1000" b="1" dirty="0" err="1">
                <a:solidFill>
                  <a:srgbClr val="22A4DD"/>
                </a:solidFill>
              </a:rPr>
              <a:t>declarations</a:t>
            </a:r>
            <a:endParaRPr lang="nl-BE" sz="1000" b="1" dirty="0">
              <a:solidFill>
                <a:srgbClr val="22A4DD"/>
              </a:solidFill>
            </a:endParaRPr>
          </a:p>
          <a:p>
            <a:r>
              <a:rPr lang="nl-BE" sz="1000" b="1" dirty="0">
                <a:solidFill>
                  <a:srgbClr val="22A4DD"/>
                </a:solidFill>
              </a:rPr>
              <a:t>API Gateway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18062" y="3465123"/>
            <a:ext cx="1923434" cy="10499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>
                <a:solidFill>
                  <a:schemeClr val="tx1"/>
                </a:solidFill>
                <a:hlinkClick r:id="rId9"/>
              </a:rPr>
              <a:t>Event </a:t>
            </a:r>
            <a:r>
              <a:rPr lang="nl-BE" sz="1000" b="1" dirty="0" err="1">
                <a:solidFill>
                  <a:schemeClr val="tx1"/>
                </a:solidFill>
                <a:hlinkClick r:id="rId9"/>
              </a:rPr>
              <a:t>notifications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10"/>
              </a:rPr>
              <a:t>Sepia document </a:t>
            </a:r>
            <a:r>
              <a:rPr lang="nl-BE" sz="1000" b="1" dirty="0" err="1">
                <a:solidFill>
                  <a:schemeClr val="tx1"/>
                </a:solidFill>
                <a:hlinkClick r:id="rId10"/>
              </a:rPr>
              <a:t>signer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11"/>
              </a:rPr>
              <a:t>Timestamping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12"/>
              </a:rPr>
              <a:t>Data </a:t>
            </a:r>
            <a:r>
              <a:rPr lang="nl-BE" sz="1000" b="1" dirty="0" err="1">
                <a:solidFill>
                  <a:schemeClr val="tx1"/>
                </a:solidFill>
                <a:hlinkClick r:id="rId12"/>
              </a:rPr>
              <a:t>quality</a:t>
            </a:r>
            <a:r>
              <a:rPr lang="nl-BE" sz="1000" b="1" dirty="0">
                <a:solidFill>
                  <a:schemeClr val="tx1"/>
                </a:solidFill>
                <a:hlinkClick r:id="rId12"/>
              </a:rPr>
              <a:t> tools</a:t>
            </a:r>
            <a:endParaRPr lang="nl-BE" sz="10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26022" y="5180601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 err="1">
                <a:solidFill>
                  <a:schemeClr val="tx1"/>
                </a:solidFill>
                <a:hlinkClick r:id="rId13"/>
              </a:rPr>
              <a:t>Process</a:t>
            </a:r>
            <a:r>
              <a:rPr lang="nl-BE" sz="1000" b="1" dirty="0">
                <a:solidFill>
                  <a:schemeClr val="tx1"/>
                </a:solidFill>
                <a:hlinkClick r:id="rId13"/>
              </a:rPr>
              <a:t> management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 err="1">
                <a:solidFill>
                  <a:schemeClr val="tx1"/>
                </a:solidFill>
                <a:hlinkClick r:id="rId14"/>
              </a:rPr>
              <a:t>Task</a:t>
            </a:r>
            <a:r>
              <a:rPr lang="nl-BE" sz="1000" b="1" dirty="0">
                <a:solidFill>
                  <a:schemeClr val="tx1"/>
                </a:solidFill>
                <a:hlinkClick r:id="rId14"/>
              </a:rPr>
              <a:t> management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 err="1">
                <a:solidFill>
                  <a:schemeClr val="tx1"/>
                </a:solidFill>
                <a:hlinkClick r:id="rId15"/>
              </a:rPr>
              <a:t>Work</a:t>
            </a:r>
            <a:r>
              <a:rPr lang="nl-BE" sz="1000" b="1" dirty="0">
                <a:solidFill>
                  <a:schemeClr val="tx1"/>
                </a:solidFill>
                <a:hlinkClick r:id="rId15"/>
              </a:rPr>
              <a:t> environment</a:t>
            </a:r>
            <a:endParaRPr lang="nl-BE" sz="1000" b="1" dirty="0">
              <a:solidFill>
                <a:schemeClr val="tx1"/>
              </a:solidFill>
            </a:endParaRPr>
          </a:p>
          <a:p>
            <a:endParaRPr lang="nl-BE" sz="1000" b="1" dirty="0">
              <a:solidFill>
                <a:schemeClr val="tx1"/>
              </a:solidFill>
            </a:endParaRPr>
          </a:p>
          <a:p>
            <a:endParaRPr lang="nl-BE" sz="10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36396" y="3274258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nl-BE" sz="12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36396" y="5187858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>
                <a:solidFill>
                  <a:srgbClr val="22A4DD"/>
                </a:solidFill>
              </a:rPr>
              <a:t>BI Platform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46770" y="1347160"/>
            <a:ext cx="1923434" cy="12721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BE" sz="1000" b="1" dirty="0">
                <a:solidFill>
                  <a:schemeClr val="tx1"/>
                </a:solidFill>
                <a:hlinkClick r:id="rId16"/>
              </a:rPr>
              <a:t>AAAS - </a:t>
            </a:r>
            <a:r>
              <a:rPr lang="nl-BE" sz="1000" b="1" dirty="0" err="1">
                <a:solidFill>
                  <a:schemeClr val="tx1"/>
                </a:solidFill>
                <a:hlinkClick r:id="rId16"/>
              </a:rPr>
              <a:t>Archiving</a:t>
            </a:r>
            <a:r>
              <a:rPr lang="nl-BE" sz="1000" b="1" dirty="0">
                <a:solidFill>
                  <a:schemeClr val="tx1"/>
                </a:solidFill>
                <a:hlinkClick r:id="rId16"/>
              </a:rPr>
              <a:t>-as-a-Service</a:t>
            </a:r>
            <a:endParaRPr lang="nl-BE" sz="10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546770" y="4101190"/>
            <a:ext cx="1923434" cy="2395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>
                <a:solidFill>
                  <a:schemeClr val="tx1"/>
                </a:solidFill>
                <a:hlinkClick r:id="rId17"/>
              </a:rPr>
              <a:t>CMS - Web Content Management System</a:t>
            </a:r>
            <a:endParaRPr lang="en-US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18"/>
              </a:rPr>
              <a:t>CSAM – Log</a:t>
            </a:r>
            <a:r>
              <a:rPr lang="nl-BE" sz="1000" b="1" dirty="0">
                <a:solidFill>
                  <a:schemeClr val="tx1"/>
                </a:solidFill>
              </a:rPr>
              <a:t> </a:t>
            </a:r>
            <a:r>
              <a:rPr lang="nl-BE" sz="1000" b="1" dirty="0">
                <a:solidFill>
                  <a:schemeClr val="tx1"/>
                </a:solidFill>
                <a:hlinkClick r:id="rId18"/>
              </a:rPr>
              <a:t>on </a:t>
            </a:r>
            <a:r>
              <a:rPr lang="nl-BE" sz="1000" b="1" dirty="0" err="1">
                <a:solidFill>
                  <a:schemeClr val="tx1"/>
                </a:solidFill>
                <a:hlinkClick r:id="rId18"/>
              </a:rPr>
              <a:t>to</a:t>
            </a:r>
            <a:r>
              <a:rPr lang="nl-BE" sz="1000" b="1" dirty="0">
                <a:solidFill>
                  <a:schemeClr val="tx1"/>
                </a:solidFill>
                <a:hlinkClick r:id="rId18"/>
              </a:rPr>
              <a:t> online public services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19"/>
              </a:rPr>
              <a:t>Identity </a:t>
            </a:r>
            <a:r>
              <a:rPr lang="nl-BE" sz="1000" b="1" dirty="0" err="1">
                <a:solidFill>
                  <a:schemeClr val="tx1"/>
                </a:solidFill>
                <a:hlinkClick r:id="rId19"/>
              </a:rPr>
              <a:t>and</a:t>
            </a:r>
            <a:r>
              <a:rPr lang="nl-BE" sz="1000" b="1" dirty="0">
                <a:solidFill>
                  <a:schemeClr val="tx1"/>
                </a:solidFill>
                <a:hlinkClick r:id="rId19"/>
              </a:rPr>
              <a:t> Access Management</a:t>
            </a:r>
            <a:endParaRPr lang="nl-BE" sz="1000" b="1" dirty="0">
              <a:solidFill>
                <a:schemeClr val="tx1"/>
              </a:solidFill>
            </a:endParaRPr>
          </a:p>
          <a:p>
            <a:r>
              <a:rPr lang="nl-BE" sz="1000" b="1" dirty="0">
                <a:solidFill>
                  <a:schemeClr val="tx1"/>
                </a:solidFill>
                <a:hlinkClick r:id="rId20"/>
              </a:rPr>
              <a:t>User Access Management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897962" y="2870807"/>
            <a:ext cx="1923434" cy="36254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50" b="1" dirty="0" err="1">
                <a:hlinkClick r:id="rId21"/>
              </a:rPr>
              <a:t>eAcademy</a:t>
            </a:r>
            <a:endParaRPr lang="en-US" sz="1050" b="1" dirty="0"/>
          </a:p>
          <a:p>
            <a:r>
              <a:rPr lang="en-US" sz="1050" b="1" dirty="0">
                <a:solidFill>
                  <a:schemeClr val="tx1"/>
                </a:solidFill>
                <a:hlinkClick r:id="rId22"/>
              </a:rPr>
              <a:t>Management of </a:t>
            </a:r>
            <a:r>
              <a:rPr lang="en-US" sz="1050" b="1" dirty="0" err="1">
                <a:solidFill>
                  <a:schemeClr val="tx1"/>
                </a:solidFill>
                <a:hlinkClick r:id="rId22"/>
              </a:rPr>
              <a:t>commitees</a:t>
            </a:r>
            <a:endParaRPr lang="nl-BE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9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unsplash.com/photo-1548275840-cd9d5c170ce5?ixlib=rb-4.0.3&amp;ixid=MnwxMjA3fDB8MHxzZWFyY2h8MTF8fGlzbGFuZHxlbnwwfHwwfHw%3D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06" r="16259" b="-106"/>
          <a:stretch/>
        </p:blipFill>
        <p:spPr bwMode="auto">
          <a:xfrm>
            <a:off x="91440" y="0"/>
            <a:ext cx="3682274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indows10spotlight.com/wp-content/uploads/2022/08/41e194877d9db33ee29ffcb9554886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6" t="262" r="31761" b="-654"/>
          <a:stretch/>
        </p:blipFill>
        <p:spPr bwMode="auto">
          <a:xfrm>
            <a:off x="91440" y="3661"/>
            <a:ext cx="3675528" cy="69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1991" y="365125"/>
            <a:ext cx="6861809" cy="1325563"/>
          </a:xfrm>
        </p:spPr>
        <p:txBody>
          <a:bodyPr/>
          <a:lstStyle/>
          <a:p>
            <a:r>
              <a:rPr lang="en-US" dirty="0"/>
              <a:t>Public &amp; private sector </a:t>
            </a:r>
            <a:br>
              <a:rPr lang="en-US" dirty="0"/>
            </a:br>
            <a:r>
              <a:rPr lang="en-US" dirty="0"/>
              <a:t>opportunities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91991" y="1882588"/>
            <a:ext cx="6960056" cy="4471321"/>
          </a:xfrm>
        </p:spPr>
        <p:txBody>
          <a:bodyPr>
            <a:normAutofit/>
          </a:bodyPr>
          <a:lstStyle/>
          <a:p>
            <a:r>
              <a:rPr lang="nl-NL" dirty="0">
                <a:latin typeface="+mn-lt"/>
              </a:rPr>
              <a:t> The </a:t>
            </a:r>
            <a:r>
              <a:rPr lang="nl-NL" dirty="0" err="1">
                <a:latin typeface="+mn-lt"/>
              </a:rPr>
              <a:t>government</a:t>
            </a:r>
            <a:r>
              <a:rPr lang="nl-NL" dirty="0">
                <a:latin typeface="+mn-lt"/>
              </a:rPr>
              <a:t> is NOT </a:t>
            </a:r>
            <a:r>
              <a:rPr lang="nl-NL" dirty="0" err="1">
                <a:latin typeface="+mn-lt"/>
              </a:rPr>
              <a:t>an</a:t>
            </a:r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island</a:t>
            </a:r>
            <a:endParaRPr lang="nl-NL" dirty="0"/>
          </a:p>
          <a:p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Invitation</a:t>
            </a:r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to</a:t>
            </a:r>
            <a:r>
              <a:rPr lang="nl-NL" dirty="0">
                <a:latin typeface="+mn-lt"/>
              </a:rPr>
              <a:t> private sector </a:t>
            </a:r>
            <a:r>
              <a:rPr lang="nl-NL" dirty="0" err="1">
                <a:latin typeface="+mn-lt"/>
              </a:rPr>
              <a:t>parties</a:t>
            </a:r>
            <a:r>
              <a:rPr lang="nl-NL" dirty="0">
                <a:latin typeface="+mn-lt"/>
              </a:rPr>
              <a:t> </a:t>
            </a:r>
            <a:r>
              <a:rPr lang="nl-NL" dirty="0" err="1">
                <a:latin typeface="+mn-lt"/>
              </a:rPr>
              <a:t>to</a:t>
            </a:r>
            <a:r>
              <a:rPr lang="nl-NL" dirty="0">
                <a:latin typeface="+mn-lt"/>
              </a:rPr>
              <a:t> get </a:t>
            </a:r>
            <a:r>
              <a:rPr lang="nl-NL" dirty="0" err="1">
                <a:latin typeface="+mn-lt"/>
              </a:rPr>
              <a:t>involved</a:t>
            </a:r>
            <a:endParaRPr lang="nl-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5800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&amp; private sector opportunities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076" y="4107151"/>
            <a:ext cx="1395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Existing,</a:t>
            </a:r>
          </a:p>
          <a:p>
            <a:pPr algn="ctr"/>
            <a:r>
              <a:rPr lang="en-US" sz="1400" dirty="0">
                <a:latin typeface="+mj-lt"/>
              </a:rPr>
              <a:t>Valuable</a:t>
            </a:r>
          </a:p>
          <a:p>
            <a:pPr algn="ctr"/>
            <a:r>
              <a:rPr lang="en-US" sz="1400" dirty="0">
                <a:latin typeface="+mj-lt"/>
              </a:rPr>
              <a:t>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1522" y="4097574"/>
            <a:ext cx="1763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Made available as APIs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05105" y="4106006"/>
            <a:ext cx="200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 dirty="0" err="1">
                <a:latin typeface="+mj-lt"/>
              </a:rPr>
              <a:t>Self</a:t>
            </a:r>
            <a:r>
              <a:rPr lang="nl-BE" sz="1400" dirty="0">
                <a:latin typeface="+mj-lt"/>
              </a:rPr>
              <a:t> service </a:t>
            </a:r>
            <a:r>
              <a:rPr lang="nl-BE" sz="1400" dirty="0" err="1">
                <a:latin typeface="+mj-lt"/>
              </a:rPr>
              <a:t>use</a:t>
            </a:r>
            <a:r>
              <a:rPr lang="nl-BE" sz="1400" dirty="0">
                <a:latin typeface="+mj-lt"/>
              </a:rPr>
              <a:t> </a:t>
            </a:r>
          </a:p>
          <a:p>
            <a:pPr algn="ctr"/>
            <a:r>
              <a:rPr lang="nl-BE" sz="1400" dirty="0" err="1">
                <a:latin typeface="+mj-lt"/>
              </a:rPr>
              <a:t>by</a:t>
            </a:r>
            <a:r>
              <a:rPr lang="nl-BE" sz="1400" dirty="0">
                <a:latin typeface="+mj-lt"/>
              </a:rPr>
              <a:t> </a:t>
            </a:r>
            <a:r>
              <a:rPr lang="nl-BE" sz="1400" dirty="0" err="1">
                <a:latin typeface="+mj-lt"/>
              </a:rPr>
              <a:t>developers</a:t>
            </a:r>
            <a:endParaRPr lang="nl-BE" sz="1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4303" y="4087273"/>
            <a:ext cx="2120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To create new innovative apps and 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0984"/>
            <a:ext cx="1326459" cy="1326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24" y="2556712"/>
            <a:ext cx="1326459" cy="1326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47" y="2630984"/>
            <a:ext cx="1326459" cy="13264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70" y="2500009"/>
            <a:ext cx="1326459" cy="13264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494" y="2500009"/>
            <a:ext cx="1326459" cy="1326459"/>
          </a:xfrm>
          <a:prstGeom prst="rect">
            <a:avLst/>
          </a:prstGeom>
        </p:spPr>
      </p:pic>
      <p:sp>
        <p:nvSpPr>
          <p:cNvPr id="18" name="Arc 17"/>
          <p:cNvSpPr/>
          <p:nvPr/>
        </p:nvSpPr>
        <p:spPr>
          <a:xfrm rot="8861847">
            <a:off x="2155317" y="2648021"/>
            <a:ext cx="1169376" cy="937950"/>
          </a:xfrm>
          <a:prstGeom prst="arc">
            <a:avLst>
              <a:gd name="adj1" fmla="val 16303698"/>
              <a:gd name="adj2" fmla="val 20717180"/>
            </a:avLst>
          </a:prstGeom>
          <a:ln w="3810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2000"/>
          </a:p>
        </p:txBody>
      </p:sp>
      <p:sp>
        <p:nvSpPr>
          <p:cNvPr id="23" name="Arc 22"/>
          <p:cNvSpPr/>
          <p:nvPr/>
        </p:nvSpPr>
        <p:spPr>
          <a:xfrm rot="8861847">
            <a:off x="4558334" y="2415971"/>
            <a:ext cx="1169376" cy="937950"/>
          </a:xfrm>
          <a:prstGeom prst="arc">
            <a:avLst>
              <a:gd name="adj1" fmla="val 16303698"/>
              <a:gd name="adj2" fmla="val 20717180"/>
            </a:avLst>
          </a:prstGeom>
          <a:ln w="3810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Arc 23"/>
          <p:cNvSpPr/>
          <p:nvPr/>
        </p:nvSpPr>
        <p:spPr>
          <a:xfrm rot="8861847">
            <a:off x="6899559" y="2415971"/>
            <a:ext cx="1169376" cy="937950"/>
          </a:xfrm>
          <a:prstGeom prst="arc">
            <a:avLst>
              <a:gd name="adj1" fmla="val 16303698"/>
              <a:gd name="adj2" fmla="val 20717180"/>
            </a:avLst>
          </a:prstGeom>
          <a:ln w="3810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Arc 24"/>
          <p:cNvSpPr/>
          <p:nvPr/>
        </p:nvSpPr>
        <p:spPr>
          <a:xfrm rot="8861847">
            <a:off x="9184410" y="2415971"/>
            <a:ext cx="1169376" cy="937950"/>
          </a:xfrm>
          <a:prstGeom prst="arc">
            <a:avLst>
              <a:gd name="adj1" fmla="val 16303698"/>
              <a:gd name="adj2" fmla="val 20717180"/>
            </a:avLst>
          </a:prstGeom>
          <a:ln w="3810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Arc 25"/>
          <p:cNvSpPr/>
          <p:nvPr/>
        </p:nvSpPr>
        <p:spPr>
          <a:xfrm rot="8861847">
            <a:off x="2177442" y="2426937"/>
            <a:ext cx="1169376" cy="937950"/>
          </a:xfrm>
          <a:prstGeom prst="arc">
            <a:avLst>
              <a:gd name="adj1" fmla="val 16303698"/>
              <a:gd name="adj2" fmla="val 20717180"/>
            </a:avLst>
          </a:prstGeom>
          <a:ln w="3810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2000"/>
          </a:p>
        </p:txBody>
      </p:sp>
      <p:sp>
        <p:nvSpPr>
          <p:cNvPr id="27" name="Arc 26"/>
          <p:cNvSpPr/>
          <p:nvPr/>
        </p:nvSpPr>
        <p:spPr>
          <a:xfrm rot="8861847">
            <a:off x="2177442" y="2194787"/>
            <a:ext cx="1169376" cy="937950"/>
          </a:xfrm>
          <a:prstGeom prst="arc">
            <a:avLst>
              <a:gd name="adj1" fmla="val 16303698"/>
              <a:gd name="adj2" fmla="val 20717180"/>
            </a:avLst>
          </a:prstGeom>
          <a:ln w="38100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200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16441" y="4079204"/>
            <a:ext cx="212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Differentiated services,</a:t>
            </a:r>
          </a:p>
          <a:p>
            <a:pPr algn="ctr"/>
            <a:r>
              <a:rPr lang="en-US" sz="1400" dirty="0">
                <a:latin typeface="+mj-lt"/>
              </a:rPr>
              <a:t>Better experience</a:t>
            </a:r>
          </a:p>
        </p:txBody>
      </p:sp>
    </p:spTree>
    <p:extLst>
      <p:ext uri="{BB962C8B-B14F-4D97-AF65-F5344CB8AC3E}">
        <p14:creationId xmlns:p14="http://schemas.microsoft.com/office/powerpoint/2010/main" val="24934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/>
          <p:cNvGrpSpPr/>
          <p:nvPr/>
        </p:nvGrpSpPr>
        <p:grpSpPr>
          <a:xfrm>
            <a:off x="1742004" y="1475850"/>
            <a:ext cx="8640000" cy="999117"/>
            <a:chOff x="1742004" y="1475850"/>
            <a:chExt cx="8640000" cy="999117"/>
          </a:xfrm>
        </p:grpSpPr>
        <p:sp>
          <p:nvSpPr>
            <p:cNvPr id="101" name="Rounded Rectangle 100"/>
            <p:cNvSpPr/>
            <p:nvPr/>
          </p:nvSpPr>
          <p:spPr>
            <a:xfrm>
              <a:off x="1750713" y="1487001"/>
              <a:ext cx="2282232" cy="98796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099772" y="1475850"/>
              <a:ext cx="2282232" cy="98796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62004" y="1475850"/>
              <a:ext cx="2160000" cy="987966"/>
            </a:xfrm>
            <a:prstGeom prst="rect">
              <a:avLst/>
            </a:prstGeom>
            <a:solidFill>
              <a:srgbClr val="68C2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02004" y="1475850"/>
              <a:ext cx="2160000" cy="987966"/>
            </a:xfrm>
            <a:prstGeom prst="rect">
              <a:avLst/>
            </a:prstGeom>
            <a:solidFill>
              <a:srgbClr val="52C4C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742004" y="1475850"/>
              <a:ext cx="8640000" cy="987966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97311" y="1954780"/>
              <a:ext cx="1726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Social security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83993" y="1947727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Health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94" b="-6207"/>
            <a:stretch/>
          </p:blipFill>
          <p:spPr>
            <a:xfrm>
              <a:off x="4805160" y="1565384"/>
              <a:ext cx="394140" cy="38234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2450" y="1497523"/>
              <a:ext cx="342890" cy="468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908306" y="1965152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Other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12897" y="1769282"/>
              <a:ext cx="1122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Domains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742004" y="3870286"/>
            <a:ext cx="8640000" cy="1008033"/>
            <a:chOff x="1742004" y="3870286"/>
            <a:chExt cx="8640000" cy="1008033"/>
          </a:xfrm>
        </p:grpSpPr>
        <p:sp>
          <p:nvSpPr>
            <p:cNvPr id="99" name="Rounded Rectangle 98"/>
            <p:cNvSpPr/>
            <p:nvPr/>
          </p:nvSpPr>
          <p:spPr>
            <a:xfrm>
              <a:off x="1750713" y="3890353"/>
              <a:ext cx="2282232" cy="9879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8099772" y="3879202"/>
              <a:ext cx="2282232" cy="98796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222004" y="3870286"/>
              <a:ext cx="1080000" cy="9879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62004" y="3879202"/>
              <a:ext cx="2160000" cy="987966"/>
            </a:xfrm>
            <a:prstGeom prst="rect">
              <a:avLst/>
            </a:prstGeom>
            <a:solidFill>
              <a:srgbClr val="68C2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142004" y="3881763"/>
              <a:ext cx="1080000" cy="987966"/>
            </a:xfrm>
            <a:prstGeom prst="rect">
              <a:avLst/>
            </a:prstGeom>
            <a:solidFill>
              <a:srgbClr val="9DD7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02004" y="3879202"/>
              <a:ext cx="2160000" cy="987966"/>
            </a:xfrm>
            <a:prstGeom prst="rect">
              <a:avLst/>
            </a:prstGeom>
            <a:solidFill>
              <a:srgbClr val="52C4C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82004" y="3879202"/>
              <a:ext cx="1080000" cy="987966"/>
            </a:xfrm>
            <a:prstGeom prst="rect">
              <a:avLst/>
            </a:prstGeom>
            <a:solidFill>
              <a:srgbClr val="8ED9D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42004" y="3879202"/>
              <a:ext cx="8640000" cy="987966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12898" y="4082906"/>
              <a:ext cx="158171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Processes</a:t>
              </a:r>
            </a:p>
            <a:p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Generic &amp; reusable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126209" y="4009191"/>
              <a:ext cx="295620" cy="295620"/>
              <a:chOff x="4233021" y="4113673"/>
              <a:chExt cx="348420" cy="34842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59" name="Oval 58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4529437" y="4250337"/>
              <a:ext cx="295620" cy="295620"/>
              <a:chOff x="4233021" y="4113673"/>
              <a:chExt cx="348420" cy="348420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63" name="Oval 62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6257935" y="3979001"/>
              <a:ext cx="295620" cy="295620"/>
              <a:chOff x="4233021" y="4113673"/>
              <a:chExt cx="348420" cy="348420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66" name="Oval 65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7470792" y="4009191"/>
              <a:ext cx="295620" cy="295620"/>
              <a:chOff x="4233021" y="4113673"/>
              <a:chExt cx="348420" cy="348420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69" name="Oval 68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512827" y="4455884"/>
              <a:ext cx="295620" cy="295620"/>
              <a:chOff x="4233021" y="4113673"/>
              <a:chExt cx="348420" cy="348420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72" name="Oval 71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9854278" y="4490663"/>
              <a:ext cx="295620" cy="295620"/>
              <a:chOff x="4233021" y="4113673"/>
              <a:chExt cx="348420" cy="348420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9427501" y="4031033"/>
              <a:ext cx="295620" cy="295620"/>
              <a:chOff x="4233021" y="4113673"/>
              <a:chExt cx="348420" cy="348420"/>
            </a:xfrm>
          </p:grpSpPr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78" name="Oval 77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5491998" y="4413679"/>
              <a:ext cx="295620" cy="295620"/>
              <a:chOff x="4233021" y="4113673"/>
              <a:chExt cx="348420" cy="348420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81" name="Oval 80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5042167" y="4028641"/>
              <a:ext cx="295620" cy="295620"/>
              <a:chOff x="4233021" y="4113673"/>
              <a:chExt cx="348420" cy="348420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84" name="Oval 83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6256338" y="4488330"/>
              <a:ext cx="295620" cy="295620"/>
              <a:chOff x="4233021" y="4113673"/>
              <a:chExt cx="348420" cy="348420"/>
            </a:xfrm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87" name="Oval 86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6830161" y="4218752"/>
              <a:ext cx="295620" cy="295620"/>
              <a:chOff x="4233021" y="4113673"/>
              <a:chExt cx="348420" cy="348420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90" name="Oval 89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4115962" y="4486295"/>
              <a:ext cx="295620" cy="295620"/>
              <a:chOff x="4233021" y="4113673"/>
              <a:chExt cx="348420" cy="348420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93" name="Oval 92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8542193" y="4278264"/>
              <a:ext cx="295620" cy="295620"/>
              <a:chOff x="4233021" y="4113673"/>
              <a:chExt cx="348420" cy="348420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3021" y="4113673"/>
                <a:ext cx="348420" cy="348420"/>
              </a:xfrm>
              <a:prstGeom prst="rect">
                <a:avLst/>
              </a:prstGeom>
            </p:spPr>
          </p:pic>
          <p:sp>
            <p:nvSpPr>
              <p:cNvPr id="96" name="Oval 95"/>
              <p:cNvSpPr/>
              <p:nvPr/>
            </p:nvSpPr>
            <p:spPr>
              <a:xfrm>
                <a:off x="4344231" y="4224883"/>
                <a:ext cx="126000" cy="12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8" name="Group 127"/>
          <p:cNvGrpSpPr/>
          <p:nvPr/>
        </p:nvGrpSpPr>
        <p:grpSpPr>
          <a:xfrm>
            <a:off x="1742004" y="2668610"/>
            <a:ext cx="8640000" cy="1008033"/>
            <a:chOff x="1742004" y="2668610"/>
            <a:chExt cx="8640000" cy="1008033"/>
          </a:xfrm>
        </p:grpSpPr>
        <p:sp>
          <p:nvSpPr>
            <p:cNvPr id="98" name="Rounded Rectangle 97"/>
            <p:cNvSpPr/>
            <p:nvPr/>
          </p:nvSpPr>
          <p:spPr>
            <a:xfrm>
              <a:off x="1750713" y="2688677"/>
              <a:ext cx="2282232" cy="98796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099772" y="2677526"/>
              <a:ext cx="2282232" cy="98796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222004" y="2668610"/>
              <a:ext cx="1080000" cy="9879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62004" y="2677526"/>
              <a:ext cx="2160000" cy="987966"/>
            </a:xfrm>
            <a:prstGeom prst="rect">
              <a:avLst/>
            </a:prstGeom>
            <a:solidFill>
              <a:srgbClr val="68C2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42004" y="2680087"/>
              <a:ext cx="1080000" cy="987966"/>
            </a:xfrm>
            <a:prstGeom prst="rect">
              <a:avLst/>
            </a:prstGeom>
            <a:solidFill>
              <a:srgbClr val="9DD7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02004" y="2677526"/>
              <a:ext cx="2160000" cy="987966"/>
            </a:xfrm>
            <a:prstGeom prst="rect">
              <a:avLst/>
            </a:prstGeom>
            <a:solidFill>
              <a:srgbClr val="52C4C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82004" y="2677526"/>
              <a:ext cx="1080000" cy="987966"/>
            </a:xfrm>
            <a:prstGeom prst="rect">
              <a:avLst/>
            </a:prstGeom>
            <a:solidFill>
              <a:srgbClr val="8ED9D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742004" y="2677526"/>
              <a:ext cx="8640000" cy="987966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12898" y="2963523"/>
              <a:ext cx="13812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Services</a:t>
              </a: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3898557" y="2729531"/>
              <a:ext cx="6311417" cy="894791"/>
              <a:chOff x="3932553" y="2842661"/>
              <a:chExt cx="6311417" cy="894791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39635" y="3145516"/>
                <a:ext cx="8402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Pension</a:t>
                </a: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4013385" y="2842661"/>
                <a:ext cx="12105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Employment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5225745" y="2842661"/>
                <a:ext cx="62869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Illnes</a:t>
                </a:r>
                <a:endParaRPr 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ira Sans" panose="020B0503050000020004" pitchFamily="34" charset="0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932553" y="3429675"/>
                <a:ext cx="15888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Family allowance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4277351" y="3145516"/>
                <a:ext cx="8082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Holiday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5511853" y="3429675"/>
                <a:ext cx="5501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Care</a:t>
                </a: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8400455" y="2949911"/>
                <a:ext cx="6431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Taxes</a:t>
                </a: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8399670" y="3315632"/>
                <a:ext cx="83548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Defense</a:t>
                </a: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9586230" y="2918442"/>
                <a:ext cx="3177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…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159402" y="2842661"/>
                <a:ext cx="11240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Health care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573038" y="3145516"/>
                <a:ext cx="12875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Medical costs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148059" y="3429675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Health risks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217839" y="3429675"/>
                <a:ext cx="1019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Medicines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9386043" y="3320601"/>
                <a:ext cx="8579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Fira Sans" panose="020B0503050000020004" pitchFamily="34" charset="0"/>
                  </a:rPr>
                  <a:t>Mobility</a:t>
                </a: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1505619" y="4456377"/>
            <a:ext cx="8876385" cy="1623617"/>
            <a:chOff x="1505619" y="4456377"/>
            <a:chExt cx="8876385" cy="1623617"/>
          </a:xfrm>
        </p:grpSpPr>
        <p:sp>
          <p:nvSpPr>
            <p:cNvPr id="100" name="Rounded Rectangle 99"/>
            <p:cNvSpPr/>
            <p:nvPr/>
          </p:nvSpPr>
          <p:spPr>
            <a:xfrm>
              <a:off x="1750713" y="5092028"/>
              <a:ext cx="2282232" cy="98796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8099772" y="5080877"/>
              <a:ext cx="2282232" cy="98796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22004" y="5071961"/>
              <a:ext cx="1080000" cy="9879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62004" y="5080877"/>
              <a:ext cx="2160000" cy="987966"/>
            </a:xfrm>
            <a:prstGeom prst="rect">
              <a:avLst/>
            </a:prstGeom>
            <a:solidFill>
              <a:srgbClr val="68C2E7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42004" y="5083438"/>
              <a:ext cx="1080000" cy="987966"/>
            </a:xfrm>
            <a:prstGeom prst="rect">
              <a:avLst/>
            </a:prstGeom>
            <a:solidFill>
              <a:srgbClr val="9DD7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02004" y="5080877"/>
              <a:ext cx="2160000" cy="987966"/>
            </a:xfrm>
            <a:prstGeom prst="rect">
              <a:avLst/>
            </a:prstGeom>
            <a:solidFill>
              <a:srgbClr val="52C4C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82004" y="5080877"/>
              <a:ext cx="1080000" cy="987966"/>
            </a:xfrm>
            <a:prstGeom prst="rect">
              <a:avLst/>
            </a:prstGeom>
            <a:solidFill>
              <a:srgbClr val="8ED9D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742004" y="5080877"/>
              <a:ext cx="8640000" cy="987966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12898" y="5262869"/>
              <a:ext cx="178555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Building Blocks</a:t>
              </a:r>
            </a:p>
            <a:p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Generic &amp; reusable</a:t>
              </a: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4283727" y="5276729"/>
              <a:ext cx="252000" cy="610854"/>
              <a:chOff x="4328163" y="5404590"/>
              <a:chExt cx="252000" cy="610854"/>
            </a:xfrm>
          </p:grpSpPr>
          <p:sp>
            <p:nvSpPr>
              <p:cNvPr id="40" name="Cube 39"/>
              <p:cNvSpPr/>
              <p:nvPr/>
            </p:nvSpPr>
            <p:spPr>
              <a:xfrm>
                <a:off x="4328163" y="5763444"/>
                <a:ext cx="252000" cy="252000"/>
              </a:xfrm>
              <a:prstGeom prst="cub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4328163" y="5586074"/>
                <a:ext cx="252000" cy="252000"/>
              </a:xfrm>
              <a:prstGeom prst="cube">
                <a:avLst/>
              </a:prstGeom>
              <a:solidFill>
                <a:srgbClr val="FFFF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/>
              <p:cNvSpPr/>
              <p:nvPr/>
            </p:nvSpPr>
            <p:spPr>
              <a:xfrm>
                <a:off x="4328163" y="5404590"/>
                <a:ext cx="252000" cy="252000"/>
              </a:xfrm>
              <a:prstGeom prst="cube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5385551" y="5268723"/>
              <a:ext cx="252000" cy="610854"/>
              <a:chOff x="5419547" y="5387802"/>
              <a:chExt cx="252000" cy="610854"/>
            </a:xfrm>
          </p:grpSpPr>
          <p:sp>
            <p:nvSpPr>
              <p:cNvPr id="43" name="Cube 42"/>
              <p:cNvSpPr/>
              <p:nvPr/>
            </p:nvSpPr>
            <p:spPr>
              <a:xfrm>
                <a:off x="5419547" y="5746656"/>
                <a:ext cx="252000" cy="252000"/>
              </a:xfrm>
              <a:prstGeom prst="cub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/>
              <p:cNvSpPr/>
              <p:nvPr/>
            </p:nvSpPr>
            <p:spPr>
              <a:xfrm>
                <a:off x="5419547" y="5569286"/>
                <a:ext cx="252000" cy="252000"/>
              </a:xfrm>
              <a:prstGeom prst="cube">
                <a:avLst/>
              </a:prstGeom>
              <a:solidFill>
                <a:srgbClr val="FFFF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/>
              <p:cNvSpPr/>
              <p:nvPr/>
            </p:nvSpPr>
            <p:spPr>
              <a:xfrm>
                <a:off x="5419547" y="5387802"/>
                <a:ext cx="252000" cy="252000"/>
              </a:xfrm>
              <a:prstGeom prst="cube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6465551" y="5445678"/>
              <a:ext cx="252000" cy="429370"/>
              <a:chOff x="6540023" y="5586074"/>
              <a:chExt cx="252000" cy="429370"/>
            </a:xfrm>
          </p:grpSpPr>
          <p:sp>
            <p:nvSpPr>
              <p:cNvPr id="46" name="Cube 45"/>
              <p:cNvSpPr/>
              <p:nvPr/>
            </p:nvSpPr>
            <p:spPr>
              <a:xfrm>
                <a:off x="6540023" y="5763444"/>
                <a:ext cx="252000" cy="252000"/>
              </a:xfrm>
              <a:prstGeom prst="cub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Cube 46"/>
              <p:cNvSpPr/>
              <p:nvPr/>
            </p:nvSpPr>
            <p:spPr>
              <a:xfrm>
                <a:off x="6540023" y="5586074"/>
                <a:ext cx="252000" cy="252000"/>
              </a:xfrm>
              <a:prstGeom prst="cube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556447" y="5278786"/>
              <a:ext cx="252000" cy="610854"/>
              <a:chOff x="7631407" y="5406531"/>
              <a:chExt cx="252000" cy="610854"/>
            </a:xfrm>
          </p:grpSpPr>
          <p:sp>
            <p:nvSpPr>
              <p:cNvPr id="49" name="Cube 48"/>
              <p:cNvSpPr/>
              <p:nvPr/>
            </p:nvSpPr>
            <p:spPr>
              <a:xfrm>
                <a:off x="7631407" y="5765385"/>
                <a:ext cx="252000" cy="252000"/>
              </a:xfrm>
              <a:prstGeom prst="cub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Cube 49"/>
              <p:cNvSpPr/>
              <p:nvPr/>
            </p:nvSpPr>
            <p:spPr>
              <a:xfrm>
                <a:off x="7631407" y="5588015"/>
                <a:ext cx="252000" cy="252000"/>
              </a:xfrm>
              <a:prstGeom prst="cub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Cube 50"/>
              <p:cNvSpPr/>
              <p:nvPr/>
            </p:nvSpPr>
            <p:spPr>
              <a:xfrm>
                <a:off x="7631407" y="5406531"/>
                <a:ext cx="252000" cy="252000"/>
              </a:xfrm>
              <a:prstGeom prst="cube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8643596" y="5283846"/>
              <a:ext cx="252000" cy="610854"/>
              <a:chOff x="8648163" y="5353220"/>
              <a:chExt cx="252000" cy="610854"/>
            </a:xfrm>
          </p:grpSpPr>
          <p:sp>
            <p:nvSpPr>
              <p:cNvPr id="52" name="Cube 51"/>
              <p:cNvSpPr/>
              <p:nvPr/>
            </p:nvSpPr>
            <p:spPr>
              <a:xfrm>
                <a:off x="8648163" y="5712074"/>
                <a:ext cx="252000" cy="252000"/>
              </a:xfrm>
              <a:prstGeom prst="cub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ube 52"/>
              <p:cNvSpPr/>
              <p:nvPr/>
            </p:nvSpPr>
            <p:spPr>
              <a:xfrm>
                <a:off x="8648163" y="5534704"/>
                <a:ext cx="252000" cy="252000"/>
              </a:xfrm>
              <a:prstGeom prst="cube">
                <a:avLst/>
              </a:prstGeom>
              <a:solidFill>
                <a:srgbClr val="FFFF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Cube 53"/>
              <p:cNvSpPr/>
              <p:nvPr/>
            </p:nvSpPr>
            <p:spPr>
              <a:xfrm>
                <a:off x="8648163" y="5353220"/>
                <a:ext cx="252000" cy="252000"/>
              </a:xfrm>
              <a:prstGeom prst="cube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9730214" y="5283846"/>
              <a:ext cx="252000" cy="610854"/>
              <a:chOff x="9754093" y="5377324"/>
              <a:chExt cx="252000" cy="610854"/>
            </a:xfrm>
          </p:grpSpPr>
          <p:sp>
            <p:nvSpPr>
              <p:cNvPr id="55" name="Cube 54"/>
              <p:cNvSpPr/>
              <p:nvPr/>
            </p:nvSpPr>
            <p:spPr>
              <a:xfrm>
                <a:off x="9754093" y="5736178"/>
                <a:ext cx="252000" cy="252000"/>
              </a:xfrm>
              <a:prstGeom prst="cube">
                <a:avLst/>
              </a:prstGeom>
              <a:solidFill>
                <a:srgbClr val="FF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/>
              <p:cNvSpPr/>
              <p:nvPr/>
            </p:nvSpPr>
            <p:spPr>
              <a:xfrm>
                <a:off x="9754093" y="5558808"/>
                <a:ext cx="252000" cy="252000"/>
              </a:xfrm>
              <a:prstGeom prst="cub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/>
              <p:cNvSpPr/>
              <p:nvPr/>
            </p:nvSpPr>
            <p:spPr>
              <a:xfrm>
                <a:off x="9754093" y="5377324"/>
                <a:ext cx="252000" cy="252000"/>
              </a:xfrm>
              <a:prstGeom prst="cube">
                <a:avLst/>
              </a:prstGeom>
              <a:solidFill>
                <a:schemeClr val="tx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Left Brace 47"/>
            <p:cNvSpPr/>
            <p:nvPr/>
          </p:nvSpPr>
          <p:spPr>
            <a:xfrm>
              <a:off x="1505619" y="4456377"/>
              <a:ext cx="196164" cy="831363"/>
            </a:xfrm>
            <a:prstGeom prst="leftBrace">
              <a:avLst>
                <a:gd name="adj1" fmla="val 105306"/>
                <a:gd name="adj2" fmla="val 496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3" name="Title 29"/>
          <p:cNvSpPr>
            <a:spLocks noGrp="1"/>
          </p:cNvSpPr>
          <p:nvPr>
            <p:ph type="title"/>
          </p:nvPr>
        </p:nvSpPr>
        <p:spPr>
          <a:xfrm>
            <a:off x="684771" y="-15542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Fira Sans Light" panose="020B0403050000020004" pitchFamily="34" charset="0"/>
              </a:rPr>
              <a:t>Enterprise Architecture : framework</a:t>
            </a:r>
          </a:p>
        </p:txBody>
      </p:sp>
      <p:grpSp>
        <p:nvGrpSpPr>
          <p:cNvPr id="144" name="Group 143"/>
          <p:cNvGrpSpPr/>
          <p:nvPr/>
        </p:nvGrpSpPr>
        <p:grpSpPr>
          <a:xfrm>
            <a:off x="5220863" y="793477"/>
            <a:ext cx="1697675" cy="5646234"/>
            <a:chOff x="5922738" y="807163"/>
            <a:chExt cx="1697675" cy="5646234"/>
          </a:xfrm>
        </p:grpSpPr>
        <p:sp>
          <p:nvSpPr>
            <p:cNvPr id="104" name="Right Arrow 103"/>
            <p:cNvSpPr/>
            <p:nvPr/>
          </p:nvSpPr>
          <p:spPr>
            <a:xfrm rot="5400000">
              <a:off x="4096482" y="3523755"/>
              <a:ext cx="5353043" cy="506241"/>
            </a:xfrm>
            <a:prstGeom prst="rightArrow">
              <a:avLst>
                <a:gd name="adj1" fmla="val 19295"/>
                <a:gd name="adj2" fmla="val 49902"/>
              </a:avLst>
            </a:prstGeom>
            <a:solidFill>
              <a:schemeClr val="tx1"/>
            </a:solidFill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ira Sans Light" panose="020B0403050000020004" pitchFamily="34" charset="0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5922738" y="807163"/>
              <a:ext cx="1697675" cy="4715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Fira Sans Light" panose="020B0403050000020004" pitchFamily="34" charset="0"/>
                </a:rPr>
                <a:t>Vertical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804204" y="656197"/>
            <a:ext cx="10556749" cy="5860072"/>
            <a:chOff x="804204" y="656197"/>
            <a:chExt cx="10556749" cy="5860072"/>
          </a:xfrm>
        </p:grpSpPr>
        <p:sp>
          <p:nvSpPr>
            <p:cNvPr id="108" name="Rectangle 107"/>
            <p:cNvSpPr/>
            <p:nvPr/>
          </p:nvSpPr>
          <p:spPr>
            <a:xfrm>
              <a:off x="804204" y="1118770"/>
              <a:ext cx="10515600" cy="5397499"/>
            </a:xfrm>
            <a:prstGeom prst="rect">
              <a:avLst/>
            </a:prstGeom>
            <a:noFill/>
            <a:ln>
              <a:solidFill>
                <a:schemeClr val="tx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9776953" y="656197"/>
              <a:ext cx="1584000" cy="4715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2"/>
                  </a:solidFill>
                  <a:latin typeface="Fira Sans" panose="020B0503050000020004" pitchFamily="34" charset="0"/>
                </a:rPr>
                <a:t>Holistic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180874" y="852681"/>
            <a:ext cx="11758813" cy="5825162"/>
            <a:chOff x="180874" y="852681"/>
            <a:chExt cx="11758813" cy="5825162"/>
          </a:xfrm>
        </p:grpSpPr>
        <p:sp>
          <p:nvSpPr>
            <p:cNvPr id="109" name="Rounded Rectangle 108"/>
            <p:cNvSpPr/>
            <p:nvPr/>
          </p:nvSpPr>
          <p:spPr>
            <a:xfrm>
              <a:off x="7558281" y="6137843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Legacy vs innovation</a:t>
              </a:r>
              <a:endParaRPr lang="en-US" b="1" dirty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10679687" y="4770890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Fira Sans Light" panose="020B0403050000020004" pitchFamily="34" charset="0"/>
                </a:rPr>
                <a:t>Interopera-bility</a:t>
              </a:r>
              <a:endParaRPr lang="en-US" sz="1400" b="1" dirty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0679687" y="2171894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Only Once</a:t>
              </a:r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2133706" y="852681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Vision &amp; strategy</a:t>
              </a:r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180874" y="5236314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Architectural-principles</a:t>
              </a:r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2313189" y="6137843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Standards</a:t>
              </a:r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10679687" y="6137843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Privacy by design</a:t>
              </a:r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180874" y="2139446"/>
              <a:ext cx="1260000" cy="540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Fira Sans Light" panose="020B0403050000020004" pitchFamily="34" charset="0"/>
                </a:rPr>
                <a:t>Customer Centricity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28244" y="3527286"/>
            <a:ext cx="10935502" cy="506240"/>
            <a:chOff x="228244" y="3527286"/>
            <a:chExt cx="10935502" cy="506240"/>
          </a:xfrm>
        </p:grpSpPr>
        <p:sp>
          <p:nvSpPr>
            <p:cNvPr id="3" name="Right Arrow 2"/>
            <p:cNvSpPr/>
            <p:nvPr/>
          </p:nvSpPr>
          <p:spPr>
            <a:xfrm>
              <a:off x="960261" y="3527286"/>
              <a:ext cx="10203485" cy="506240"/>
            </a:xfrm>
            <a:prstGeom prst="rightArrow">
              <a:avLst>
                <a:gd name="adj1" fmla="val 17045"/>
                <a:gd name="adj2" fmla="val 63546"/>
              </a:avLst>
            </a:prstGeom>
            <a:solidFill>
              <a:srgbClr val="3A3A39"/>
            </a:solidFill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Fira Sans Light" panose="020B0403050000020004" pitchFamily="34" charset="0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228244" y="3549315"/>
              <a:ext cx="1381719" cy="4715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Fira Sans Light" panose="020B0403050000020004" pitchFamily="34" charset="0"/>
                </a:rPr>
                <a:t>Horizontal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1918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Statutory</a:t>
            </a:r>
            <a:r>
              <a:rPr lang="nl-BE" dirty="0"/>
              <a:t> mission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figures</a:t>
            </a:r>
            <a:endParaRPr lang="fr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53B685-A2AB-4518-B31A-1C8B277EB98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>
          <a:xfrm>
            <a:off x="527381" y="1052736"/>
            <a:ext cx="11092691" cy="5472608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Founded in 1939 as a not-for-profit association of Belgian social security institutions for delivering in-house expertise and consulting; restructured in 2004</a:t>
            </a:r>
          </a:p>
          <a:p>
            <a:r>
              <a:rPr lang="en-US" dirty="0"/>
              <a:t>Statutory mission: “</a:t>
            </a:r>
            <a:r>
              <a:rPr lang="en-US" sz="2600" i="1" dirty="0" err="1"/>
              <a:t>Smals</a:t>
            </a:r>
            <a:r>
              <a:rPr lang="en-US" sz="2600" i="1" dirty="0"/>
              <a:t> supports and assists social security and healthcare institutions - and other public services on their demand - in their information management so that they can provide effective and efficient services to their users. </a:t>
            </a:r>
            <a:r>
              <a:rPr lang="en-US" sz="2600" i="1" dirty="0" err="1"/>
              <a:t>Smals</a:t>
            </a:r>
            <a:r>
              <a:rPr lang="en-US" sz="2600" i="1" dirty="0"/>
              <a:t> offers in-depth knowledge and skills, to generate mutually beneficial economies of scale and to drive additional value creation, while stimulating ICT reuse</a:t>
            </a:r>
            <a:r>
              <a:rPr lang="en-US" sz="2600" dirty="0"/>
              <a:t>”</a:t>
            </a:r>
          </a:p>
          <a:p>
            <a:r>
              <a:rPr lang="en-US" dirty="0"/>
              <a:t>M</a:t>
            </a:r>
            <a:r>
              <a:rPr lang="en-US" sz="2600" dirty="0"/>
              <a:t>ember institutions are free to choose whether they wish to use </a:t>
            </a:r>
            <a:r>
              <a:rPr lang="en-US" sz="2600" dirty="0" err="1"/>
              <a:t>Smals</a:t>
            </a:r>
            <a:r>
              <a:rPr lang="en-US" sz="2600" dirty="0"/>
              <a:t>' services (no monopoly)</a:t>
            </a:r>
          </a:p>
          <a:p>
            <a:r>
              <a:rPr lang="en-US" dirty="0"/>
              <a:t>2,150 </a:t>
            </a:r>
            <a:r>
              <a:rPr lang="en-US" dirty="0"/>
              <a:t>employees </a:t>
            </a:r>
            <a:r>
              <a:rPr lang="en-US" dirty="0"/>
              <a:t>– huge cooperation with private sector (&gt; 1,000 external experts)</a:t>
            </a:r>
          </a:p>
          <a:p>
            <a:r>
              <a:rPr lang="en-US" dirty="0"/>
              <a:t>A</a:t>
            </a:r>
            <a:r>
              <a:rPr lang="en-US" sz="2600" dirty="0"/>
              <a:t>nnual </a:t>
            </a:r>
            <a:r>
              <a:rPr lang="en-US" dirty="0"/>
              <a:t>turnover </a:t>
            </a:r>
            <a:r>
              <a:rPr lang="en-US" dirty="0"/>
              <a:t>500 </a:t>
            </a:r>
            <a:r>
              <a:rPr lang="en-US" dirty="0"/>
              <a:t>million </a:t>
            </a:r>
            <a:r>
              <a:rPr lang="en-US" sz="2600" dirty="0"/>
              <a:t>euro’s</a:t>
            </a:r>
          </a:p>
          <a:p>
            <a:r>
              <a:rPr lang="en-US" dirty="0"/>
              <a:t>See </a:t>
            </a:r>
            <a:r>
              <a:rPr lang="en-US" dirty="0">
                <a:hlinkClick r:id="rId3"/>
              </a:rPr>
              <a:t>https://www.smals.be/fr</a:t>
            </a:r>
            <a:endParaRPr lang="en-US" sz="26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7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mages.unsplash.com/photo-1655474396177-e727349f44dc?ixlib=rb-4.0.3&amp;ixid=MnwxMjA3fDB8MHxwaG90by1wYWdlfHx8fGVufDB8fHx8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t="17003" r="17130" b="40123"/>
          <a:stretch/>
        </p:blipFill>
        <p:spPr bwMode="auto">
          <a:xfrm>
            <a:off x="152400" y="-15240"/>
            <a:ext cx="1203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28453" y="1679285"/>
            <a:ext cx="6386050" cy="328422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What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are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the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benefits ?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6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033691" y="3151951"/>
          <a:ext cx="9123835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4927">
                  <a:extLst>
                    <a:ext uri="{9D8B030D-6E8A-4147-A177-3AD203B41FA5}">
                      <a16:colId xmlns:a16="http://schemas.microsoft.com/office/drawing/2014/main" val="1598232627"/>
                    </a:ext>
                  </a:extLst>
                </a:gridCol>
                <a:gridCol w="5818908">
                  <a:extLst>
                    <a:ext uri="{9D8B030D-6E8A-4147-A177-3AD203B41FA5}">
                      <a16:colId xmlns:a16="http://schemas.microsoft.com/office/drawing/2014/main" val="2031862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Faster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dirty="0"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</a:rPr>
                        <a:t>Flexible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989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Cheaper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Higher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+mj-lt"/>
                        </a:rPr>
                        <a:t>maturity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07621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9808" y="482770"/>
            <a:ext cx="10515600" cy="1325563"/>
          </a:xfrm>
        </p:spPr>
        <p:txBody>
          <a:bodyPr/>
          <a:lstStyle/>
          <a:p>
            <a:r>
              <a:rPr lang="en-US" dirty="0"/>
              <a:t>What are the benefits of a reuse mindset and more collaboration?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0" y="2072821"/>
            <a:ext cx="1078612" cy="1079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00" y="2120864"/>
            <a:ext cx="1078612" cy="107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0" y="4027335"/>
            <a:ext cx="1078612" cy="1079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00" y="4037398"/>
            <a:ext cx="1078612" cy="1079130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80599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4786865" y="1887016"/>
            <a:ext cx="6590883" cy="39524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Improving quality of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life for citizens and enterprises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786866" y="1555902"/>
            <a:ext cx="1720899" cy="40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2A4DD"/>
                </a:solidFill>
                <a:latin typeface="Fira Sans" panose="020B0503050000020004" pitchFamily="34" charset="0"/>
              </a:rPr>
              <a:t>Benefits</a:t>
            </a:r>
          </a:p>
        </p:txBody>
      </p:sp>
      <p:pic>
        <p:nvPicPr>
          <p:cNvPr id="1028" name="Picture 4" descr="gruppo di persone che camminano sulla corsia pedon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6" r="27416"/>
          <a:stretch/>
        </p:blipFill>
        <p:spPr bwMode="auto">
          <a:xfrm>
            <a:off x="91440" y="-22179"/>
            <a:ext cx="3581400" cy="68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3401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5047450" y="700144"/>
            <a:ext cx="6590883" cy="340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dirty="0">
                <a:latin typeface="Fira Sans SemiBold" panose="020B0603050000020004" pitchFamily="34" charset="0"/>
              </a:rPr>
              <a:t>Offering excellence in digital services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047451" y="1357782"/>
            <a:ext cx="1720899" cy="400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22A4DD"/>
                </a:solidFill>
                <a:latin typeface="Fira Sans" panose="020B0503050000020004" pitchFamily="34" charset="0"/>
              </a:rPr>
              <a:t>Benefits</a:t>
            </a:r>
          </a:p>
        </p:txBody>
      </p:sp>
      <p:sp>
        <p:nvSpPr>
          <p:cNvPr id="2" name="Rectangle 1"/>
          <p:cNvSpPr/>
          <p:nvPr/>
        </p:nvSpPr>
        <p:spPr>
          <a:xfrm>
            <a:off x="5396753" y="3803860"/>
            <a:ext cx="5364191" cy="134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nl-NL" sz="2400" dirty="0">
                <a:latin typeface="Fira Sans" panose="020B0503050000020004" pitchFamily="34" charset="0"/>
              </a:rPr>
              <a:t> </a:t>
            </a:r>
            <a:r>
              <a:rPr lang="nl-NL" sz="2400" dirty="0" err="1">
                <a:latin typeface="Fira Sans" panose="020B0503050000020004" pitchFamily="34" charset="0"/>
              </a:rPr>
              <a:t>Reliability</a:t>
            </a:r>
            <a:endParaRPr lang="nl-NL" sz="2400" dirty="0">
              <a:latin typeface="Fira Sans" panose="020B0503050000020004" pitchFamily="34" charset="0"/>
            </a:endParaRP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nl-NL" sz="2400" dirty="0">
                <a:latin typeface="Fira Sans" panose="020B0503050000020004" pitchFamily="34" charset="0"/>
              </a:rPr>
              <a:t> Performance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SzPct val="97000"/>
              <a:buBlip>
                <a:blip r:embed="rId2"/>
              </a:buBlip>
            </a:pPr>
            <a:r>
              <a:rPr lang="nl-NL" sz="2400" dirty="0">
                <a:latin typeface="Fira Sans" panose="020B0503050000020004" pitchFamily="34" charset="0"/>
              </a:rPr>
              <a:t> </a:t>
            </a:r>
            <a:r>
              <a:rPr lang="nl-NL" sz="2400" dirty="0" err="1">
                <a:latin typeface="Fira Sans" panose="020B0503050000020004" pitchFamily="34" charset="0"/>
              </a:rPr>
              <a:t>Added</a:t>
            </a:r>
            <a:r>
              <a:rPr lang="nl-NL" sz="2400" dirty="0">
                <a:latin typeface="Fira Sans" panose="020B0503050000020004" pitchFamily="34" charset="0"/>
              </a:rPr>
              <a:t> </a:t>
            </a:r>
            <a:r>
              <a:rPr lang="nl-NL" sz="2400" dirty="0" err="1">
                <a:latin typeface="Fira Sans" panose="020B0503050000020004" pitchFamily="34" charset="0"/>
              </a:rPr>
              <a:t>value</a:t>
            </a:r>
            <a:endParaRPr lang="nl-NL" sz="2400" dirty="0">
              <a:latin typeface="Fira Sans" panose="020B0503050000020004" pitchFamily="34" charset="0"/>
            </a:endParaRPr>
          </a:p>
        </p:txBody>
      </p:sp>
      <p:pic>
        <p:nvPicPr>
          <p:cNvPr id="2052" name="Picture 4" descr="rete via cav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1" r="41032"/>
          <a:stretch/>
        </p:blipFill>
        <p:spPr bwMode="auto">
          <a:xfrm>
            <a:off x="91440" y="0"/>
            <a:ext cx="3581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2589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ages.unsplash.com/photo-1634117622592-114e3024ff27?ixlib=rb-4.0.3&amp;ixid=MnwxMjA3fDB8MHxwaG90by1wYWdlfHx8fGVufDB8fHx8&amp;auto=format&amp;fit=crop&amp;w=1000&amp;q=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 b="5200"/>
          <a:stretch/>
        </p:blipFill>
        <p:spPr bwMode="auto">
          <a:xfrm>
            <a:off x="167640" y="-10160"/>
            <a:ext cx="9525000" cy="68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05926" y="1766569"/>
            <a:ext cx="4156731" cy="328422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Some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results</a:t>
            </a:r>
            <a:endParaRPr lang="fr-BE" sz="4000" dirty="0">
              <a:solidFill>
                <a:schemeClr val="accent2">
                  <a:lumMod val="50000"/>
                </a:schemeClr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0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290161" y="1632708"/>
            <a:ext cx="7960604" cy="2909280"/>
            <a:chOff x="2115698" y="1517468"/>
            <a:chExt cx="7960604" cy="2909280"/>
          </a:xfrm>
        </p:grpSpPr>
        <p:cxnSp>
          <p:nvCxnSpPr>
            <p:cNvPr id="4" name="Straight Connector 3"/>
            <p:cNvCxnSpPr>
              <a:stCxn id="6" idx="2"/>
              <a:endCxn id="8" idx="6"/>
            </p:cNvCxnSpPr>
            <p:nvPr/>
          </p:nvCxnSpPr>
          <p:spPr>
            <a:xfrm flipH="1" flipV="1">
              <a:off x="7081614" y="2693382"/>
              <a:ext cx="1144615" cy="808089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7" idx="6"/>
              <a:endCxn id="8" idx="2"/>
            </p:cNvCxnSpPr>
            <p:nvPr/>
          </p:nvCxnSpPr>
          <p:spPr>
            <a:xfrm flipV="1">
              <a:off x="4253727" y="2693382"/>
              <a:ext cx="977814" cy="764167"/>
            </a:xfrm>
            <a:prstGeom prst="line">
              <a:avLst/>
            </a:prstGeom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/>
            <p:cNvSpPr/>
            <p:nvPr/>
          </p:nvSpPr>
          <p:spPr>
            <a:xfrm>
              <a:off x="8226229" y="2576193"/>
              <a:ext cx="1850073" cy="1850555"/>
            </a:xfrm>
            <a:prstGeom prst="ellipse">
              <a:avLst/>
            </a:prstGeom>
            <a:solidFill>
              <a:schemeClr val="bg2"/>
            </a:solidFill>
            <a:ln w="7620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sz="600">
                <a:solidFill>
                  <a:schemeClr val="tx2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403654" y="2532271"/>
              <a:ext cx="1850073" cy="1850555"/>
            </a:xfrm>
            <a:prstGeom prst="ellipse">
              <a:avLst/>
            </a:prstGeom>
            <a:solidFill>
              <a:schemeClr val="bg2"/>
            </a:solidFill>
            <a:ln w="76200" cmpd="sng">
              <a:solidFill>
                <a:srgbClr val="EC506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sz="600">
                <a:solidFill>
                  <a:schemeClr val="tx2"/>
                </a:solidFill>
                <a:latin typeface="+mj-lt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231541" y="1768104"/>
              <a:ext cx="1850073" cy="1850555"/>
            </a:xfrm>
            <a:prstGeom prst="ellipse">
              <a:avLst/>
            </a:prstGeom>
            <a:solidFill>
              <a:schemeClr val="bg2"/>
            </a:solidFill>
            <a:ln w="762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43797" tIns="121899" rIns="243797" bIns="121899" rtlCol="0" anchor="ctr"/>
            <a:lstStyle/>
            <a:p>
              <a:pPr algn="ctr"/>
              <a:endParaRPr lang="en-US" sz="600">
                <a:solidFill>
                  <a:schemeClr val="tx2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9" name="Oval 1"/>
            <p:cNvSpPr>
              <a:spLocks noChangeArrowheads="1"/>
            </p:cNvSpPr>
            <p:nvPr/>
          </p:nvSpPr>
          <p:spPr bwMode="auto">
            <a:xfrm>
              <a:off x="2115698" y="2370101"/>
              <a:ext cx="776777" cy="776979"/>
            </a:xfrm>
            <a:prstGeom prst="ellipse">
              <a:avLst/>
            </a:prstGeom>
            <a:solidFill>
              <a:srgbClr val="EC5062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solidFill>
                  <a:schemeClr val="tx2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10" name="Oval 1"/>
            <p:cNvSpPr>
              <a:spLocks noChangeArrowheads="1"/>
            </p:cNvSpPr>
            <p:nvPr/>
          </p:nvSpPr>
          <p:spPr bwMode="auto">
            <a:xfrm>
              <a:off x="8044662" y="2283534"/>
              <a:ext cx="776777" cy="7769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solidFill>
                  <a:schemeClr val="tx2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"/>
            <p:cNvSpPr>
              <a:spLocks noChangeArrowheads="1"/>
            </p:cNvSpPr>
            <p:nvPr/>
          </p:nvSpPr>
          <p:spPr bwMode="auto">
            <a:xfrm>
              <a:off x="4995979" y="1517468"/>
              <a:ext cx="776777" cy="7769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/>
            <a:lstStyle/>
            <a:p>
              <a:endParaRPr lang="en-US" sz="600" dirty="0">
                <a:solidFill>
                  <a:schemeClr val="tx2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02"/>
            <p:cNvSpPr>
              <a:spLocks noChangeArrowheads="1"/>
            </p:cNvSpPr>
            <p:nvPr/>
          </p:nvSpPr>
          <p:spPr bwMode="auto">
            <a:xfrm>
              <a:off x="8204199" y="2453290"/>
              <a:ext cx="457703" cy="412041"/>
            </a:xfrm>
            <a:custGeom>
              <a:avLst/>
              <a:gdLst>
                <a:gd name="T0" fmla="*/ 80 w 498"/>
                <a:gd name="T1" fmla="*/ 151 h 445"/>
                <a:gd name="T2" fmla="*/ 80 w 498"/>
                <a:gd name="T3" fmla="*/ 151 h 445"/>
                <a:gd name="T4" fmla="*/ 142 w 498"/>
                <a:gd name="T5" fmla="*/ 169 h 445"/>
                <a:gd name="T6" fmla="*/ 151 w 498"/>
                <a:gd name="T7" fmla="*/ 169 h 445"/>
                <a:gd name="T8" fmla="*/ 195 w 498"/>
                <a:gd name="T9" fmla="*/ 134 h 445"/>
                <a:gd name="T10" fmla="*/ 195 w 498"/>
                <a:gd name="T11" fmla="*/ 125 h 445"/>
                <a:gd name="T12" fmla="*/ 178 w 498"/>
                <a:gd name="T13" fmla="*/ 107 h 445"/>
                <a:gd name="T14" fmla="*/ 275 w 498"/>
                <a:gd name="T15" fmla="*/ 10 h 445"/>
                <a:gd name="T16" fmla="*/ 195 w 498"/>
                <a:gd name="T17" fmla="*/ 0 h 445"/>
                <a:gd name="T18" fmla="*/ 107 w 498"/>
                <a:gd name="T19" fmla="*/ 54 h 445"/>
                <a:gd name="T20" fmla="*/ 72 w 498"/>
                <a:gd name="T21" fmla="*/ 81 h 445"/>
                <a:gd name="T22" fmla="*/ 53 w 498"/>
                <a:gd name="T23" fmla="*/ 116 h 445"/>
                <a:gd name="T24" fmla="*/ 18 w 498"/>
                <a:gd name="T25" fmla="*/ 125 h 445"/>
                <a:gd name="T26" fmla="*/ 0 w 498"/>
                <a:gd name="T27" fmla="*/ 143 h 445"/>
                <a:gd name="T28" fmla="*/ 0 w 498"/>
                <a:gd name="T29" fmla="*/ 151 h 445"/>
                <a:gd name="T30" fmla="*/ 36 w 498"/>
                <a:gd name="T31" fmla="*/ 187 h 445"/>
                <a:gd name="T32" fmla="*/ 53 w 498"/>
                <a:gd name="T33" fmla="*/ 196 h 445"/>
                <a:gd name="T34" fmla="*/ 72 w 498"/>
                <a:gd name="T35" fmla="*/ 178 h 445"/>
                <a:gd name="T36" fmla="*/ 80 w 498"/>
                <a:gd name="T37" fmla="*/ 151 h 445"/>
                <a:gd name="T38" fmla="*/ 222 w 498"/>
                <a:gd name="T39" fmla="*/ 160 h 445"/>
                <a:gd name="T40" fmla="*/ 222 w 498"/>
                <a:gd name="T41" fmla="*/ 160 h 445"/>
                <a:gd name="T42" fmla="*/ 213 w 498"/>
                <a:gd name="T43" fmla="*/ 160 h 445"/>
                <a:gd name="T44" fmla="*/ 178 w 498"/>
                <a:gd name="T45" fmla="*/ 187 h 445"/>
                <a:gd name="T46" fmla="*/ 169 w 498"/>
                <a:gd name="T47" fmla="*/ 204 h 445"/>
                <a:gd name="T48" fmla="*/ 381 w 498"/>
                <a:gd name="T49" fmla="*/ 435 h 445"/>
                <a:gd name="T50" fmla="*/ 399 w 498"/>
                <a:gd name="T51" fmla="*/ 435 h 445"/>
                <a:gd name="T52" fmla="*/ 426 w 498"/>
                <a:gd name="T53" fmla="*/ 417 h 445"/>
                <a:gd name="T54" fmla="*/ 426 w 498"/>
                <a:gd name="T55" fmla="*/ 400 h 445"/>
                <a:gd name="T56" fmla="*/ 222 w 498"/>
                <a:gd name="T57" fmla="*/ 160 h 445"/>
                <a:gd name="T58" fmla="*/ 497 w 498"/>
                <a:gd name="T59" fmla="*/ 63 h 445"/>
                <a:gd name="T60" fmla="*/ 497 w 498"/>
                <a:gd name="T61" fmla="*/ 63 h 445"/>
                <a:gd name="T62" fmla="*/ 479 w 498"/>
                <a:gd name="T63" fmla="*/ 54 h 445"/>
                <a:gd name="T64" fmla="*/ 461 w 498"/>
                <a:gd name="T65" fmla="*/ 89 h 445"/>
                <a:gd name="T66" fmla="*/ 408 w 498"/>
                <a:gd name="T67" fmla="*/ 107 h 445"/>
                <a:gd name="T68" fmla="*/ 399 w 498"/>
                <a:gd name="T69" fmla="*/ 63 h 445"/>
                <a:gd name="T70" fmla="*/ 417 w 498"/>
                <a:gd name="T71" fmla="*/ 19 h 445"/>
                <a:gd name="T72" fmla="*/ 408 w 498"/>
                <a:gd name="T73" fmla="*/ 10 h 445"/>
                <a:gd name="T74" fmla="*/ 337 w 498"/>
                <a:gd name="T75" fmla="*/ 72 h 445"/>
                <a:gd name="T76" fmla="*/ 319 w 498"/>
                <a:gd name="T77" fmla="*/ 151 h 445"/>
                <a:gd name="T78" fmla="*/ 284 w 498"/>
                <a:gd name="T79" fmla="*/ 187 h 445"/>
                <a:gd name="T80" fmla="*/ 319 w 498"/>
                <a:gd name="T81" fmla="*/ 231 h 445"/>
                <a:gd name="T82" fmla="*/ 364 w 498"/>
                <a:gd name="T83" fmla="*/ 187 h 445"/>
                <a:gd name="T84" fmla="*/ 408 w 498"/>
                <a:gd name="T85" fmla="*/ 178 h 445"/>
                <a:gd name="T86" fmla="*/ 488 w 498"/>
                <a:gd name="T87" fmla="*/ 143 h 445"/>
                <a:gd name="T88" fmla="*/ 497 w 498"/>
                <a:gd name="T89" fmla="*/ 63 h 445"/>
                <a:gd name="T90" fmla="*/ 72 w 498"/>
                <a:gd name="T91" fmla="*/ 400 h 445"/>
                <a:gd name="T92" fmla="*/ 72 w 498"/>
                <a:gd name="T93" fmla="*/ 400 h 445"/>
                <a:gd name="T94" fmla="*/ 72 w 498"/>
                <a:gd name="T95" fmla="*/ 417 h 445"/>
                <a:gd name="T96" fmla="*/ 89 w 498"/>
                <a:gd name="T97" fmla="*/ 444 h 445"/>
                <a:gd name="T98" fmla="*/ 107 w 498"/>
                <a:gd name="T99" fmla="*/ 435 h 445"/>
                <a:gd name="T100" fmla="*/ 231 w 498"/>
                <a:gd name="T101" fmla="*/ 320 h 445"/>
                <a:gd name="T102" fmla="*/ 195 w 498"/>
                <a:gd name="T103" fmla="*/ 275 h 445"/>
                <a:gd name="T104" fmla="*/ 72 w 498"/>
                <a:gd name="T105" fmla="*/ 40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" h="445">
                  <a:moveTo>
                    <a:pt x="80" y="151"/>
                  </a:moveTo>
                  <a:lnTo>
                    <a:pt x="80" y="151"/>
                  </a:lnTo>
                  <a:cubicBezTo>
                    <a:pt x="97" y="134"/>
                    <a:pt x="116" y="143"/>
                    <a:pt x="142" y="169"/>
                  </a:cubicBezTo>
                  <a:cubicBezTo>
                    <a:pt x="151" y="178"/>
                    <a:pt x="151" y="169"/>
                    <a:pt x="151" y="169"/>
                  </a:cubicBezTo>
                  <a:cubicBezTo>
                    <a:pt x="160" y="169"/>
                    <a:pt x="186" y="134"/>
                    <a:pt x="195" y="134"/>
                  </a:cubicBezTo>
                  <a:cubicBezTo>
                    <a:pt x="195" y="134"/>
                    <a:pt x="195" y="134"/>
                    <a:pt x="195" y="125"/>
                  </a:cubicBezTo>
                  <a:cubicBezTo>
                    <a:pt x="186" y="125"/>
                    <a:pt x="178" y="116"/>
                    <a:pt x="178" y="107"/>
                  </a:cubicBezTo>
                  <a:cubicBezTo>
                    <a:pt x="133" y="45"/>
                    <a:pt x="301" y="10"/>
                    <a:pt x="275" y="10"/>
                  </a:cubicBezTo>
                  <a:cubicBezTo>
                    <a:pt x="257" y="0"/>
                    <a:pt x="204" y="0"/>
                    <a:pt x="195" y="0"/>
                  </a:cubicBezTo>
                  <a:cubicBezTo>
                    <a:pt x="169" y="10"/>
                    <a:pt x="125" y="36"/>
                    <a:pt x="107" y="54"/>
                  </a:cubicBezTo>
                  <a:cubicBezTo>
                    <a:pt x="80" y="72"/>
                    <a:pt x="72" y="81"/>
                    <a:pt x="72" y="81"/>
                  </a:cubicBezTo>
                  <a:cubicBezTo>
                    <a:pt x="62" y="89"/>
                    <a:pt x="72" y="107"/>
                    <a:pt x="53" y="116"/>
                  </a:cubicBezTo>
                  <a:cubicBezTo>
                    <a:pt x="36" y="125"/>
                    <a:pt x="27" y="116"/>
                    <a:pt x="18" y="125"/>
                  </a:cubicBezTo>
                  <a:cubicBezTo>
                    <a:pt x="18" y="134"/>
                    <a:pt x="9" y="134"/>
                    <a:pt x="0" y="143"/>
                  </a:cubicBezTo>
                  <a:lnTo>
                    <a:pt x="0" y="151"/>
                  </a:lnTo>
                  <a:lnTo>
                    <a:pt x="36" y="187"/>
                  </a:lnTo>
                  <a:cubicBezTo>
                    <a:pt x="36" y="196"/>
                    <a:pt x="44" y="196"/>
                    <a:pt x="53" y="196"/>
                  </a:cubicBezTo>
                  <a:cubicBezTo>
                    <a:pt x="53" y="187"/>
                    <a:pt x="62" y="178"/>
                    <a:pt x="72" y="178"/>
                  </a:cubicBezTo>
                  <a:cubicBezTo>
                    <a:pt x="72" y="178"/>
                    <a:pt x="72" y="151"/>
                    <a:pt x="80" y="151"/>
                  </a:cubicBezTo>
                  <a:close/>
                  <a:moveTo>
                    <a:pt x="222" y="160"/>
                  </a:moveTo>
                  <a:lnTo>
                    <a:pt x="222" y="160"/>
                  </a:lnTo>
                  <a:cubicBezTo>
                    <a:pt x="213" y="160"/>
                    <a:pt x="213" y="160"/>
                    <a:pt x="213" y="160"/>
                  </a:cubicBezTo>
                  <a:cubicBezTo>
                    <a:pt x="178" y="187"/>
                    <a:pt x="178" y="187"/>
                    <a:pt x="178" y="187"/>
                  </a:cubicBezTo>
                  <a:cubicBezTo>
                    <a:pt x="169" y="196"/>
                    <a:pt x="169" y="196"/>
                    <a:pt x="169" y="204"/>
                  </a:cubicBezTo>
                  <a:cubicBezTo>
                    <a:pt x="381" y="435"/>
                    <a:pt x="381" y="435"/>
                    <a:pt x="381" y="435"/>
                  </a:cubicBezTo>
                  <a:cubicBezTo>
                    <a:pt x="381" y="444"/>
                    <a:pt x="391" y="444"/>
                    <a:pt x="399" y="435"/>
                  </a:cubicBezTo>
                  <a:cubicBezTo>
                    <a:pt x="426" y="417"/>
                    <a:pt x="426" y="417"/>
                    <a:pt x="426" y="417"/>
                  </a:cubicBezTo>
                  <a:cubicBezTo>
                    <a:pt x="426" y="408"/>
                    <a:pt x="426" y="400"/>
                    <a:pt x="426" y="400"/>
                  </a:cubicBezTo>
                  <a:lnTo>
                    <a:pt x="222" y="160"/>
                  </a:lnTo>
                  <a:close/>
                  <a:moveTo>
                    <a:pt x="497" y="63"/>
                  </a:moveTo>
                  <a:lnTo>
                    <a:pt x="497" y="63"/>
                  </a:lnTo>
                  <a:cubicBezTo>
                    <a:pt x="488" y="45"/>
                    <a:pt x="488" y="54"/>
                    <a:pt x="479" y="54"/>
                  </a:cubicBezTo>
                  <a:cubicBezTo>
                    <a:pt x="479" y="63"/>
                    <a:pt x="461" y="81"/>
                    <a:pt x="461" y="89"/>
                  </a:cubicBezTo>
                  <a:cubicBezTo>
                    <a:pt x="452" y="107"/>
                    <a:pt x="435" y="125"/>
                    <a:pt x="408" y="107"/>
                  </a:cubicBezTo>
                  <a:cubicBezTo>
                    <a:pt x="381" y="81"/>
                    <a:pt x="391" y="72"/>
                    <a:pt x="399" y="63"/>
                  </a:cubicBezTo>
                  <a:cubicBezTo>
                    <a:pt x="399" y="54"/>
                    <a:pt x="417" y="28"/>
                    <a:pt x="417" y="19"/>
                  </a:cubicBezTo>
                  <a:cubicBezTo>
                    <a:pt x="426" y="19"/>
                    <a:pt x="417" y="10"/>
                    <a:pt x="408" y="10"/>
                  </a:cubicBezTo>
                  <a:cubicBezTo>
                    <a:pt x="399" y="19"/>
                    <a:pt x="346" y="36"/>
                    <a:pt x="337" y="72"/>
                  </a:cubicBezTo>
                  <a:cubicBezTo>
                    <a:pt x="328" y="98"/>
                    <a:pt x="346" y="125"/>
                    <a:pt x="319" y="151"/>
                  </a:cubicBezTo>
                  <a:cubicBezTo>
                    <a:pt x="284" y="187"/>
                    <a:pt x="284" y="187"/>
                    <a:pt x="284" y="187"/>
                  </a:cubicBezTo>
                  <a:cubicBezTo>
                    <a:pt x="319" y="231"/>
                    <a:pt x="319" y="231"/>
                    <a:pt x="319" y="231"/>
                  </a:cubicBezTo>
                  <a:cubicBezTo>
                    <a:pt x="364" y="187"/>
                    <a:pt x="364" y="187"/>
                    <a:pt x="364" y="187"/>
                  </a:cubicBezTo>
                  <a:cubicBezTo>
                    <a:pt x="372" y="178"/>
                    <a:pt x="391" y="169"/>
                    <a:pt x="408" y="178"/>
                  </a:cubicBezTo>
                  <a:cubicBezTo>
                    <a:pt x="452" y="187"/>
                    <a:pt x="470" y="169"/>
                    <a:pt x="488" y="143"/>
                  </a:cubicBezTo>
                  <a:cubicBezTo>
                    <a:pt x="497" y="116"/>
                    <a:pt x="497" y="72"/>
                    <a:pt x="497" y="63"/>
                  </a:cubicBezTo>
                  <a:close/>
                  <a:moveTo>
                    <a:pt x="72" y="400"/>
                  </a:moveTo>
                  <a:lnTo>
                    <a:pt x="72" y="400"/>
                  </a:lnTo>
                  <a:cubicBezTo>
                    <a:pt x="62" y="408"/>
                    <a:pt x="62" y="417"/>
                    <a:pt x="72" y="417"/>
                  </a:cubicBezTo>
                  <a:cubicBezTo>
                    <a:pt x="89" y="444"/>
                    <a:pt x="89" y="444"/>
                    <a:pt x="89" y="444"/>
                  </a:cubicBezTo>
                  <a:cubicBezTo>
                    <a:pt x="97" y="444"/>
                    <a:pt x="107" y="444"/>
                    <a:pt x="107" y="435"/>
                  </a:cubicBezTo>
                  <a:cubicBezTo>
                    <a:pt x="231" y="320"/>
                    <a:pt x="231" y="320"/>
                    <a:pt x="231" y="320"/>
                  </a:cubicBezTo>
                  <a:cubicBezTo>
                    <a:pt x="195" y="275"/>
                    <a:pt x="195" y="275"/>
                    <a:pt x="195" y="275"/>
                  </a:cubicBezTo>
                  <a:lnTo>
                    <a:pt x="72" y="4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91424" tIns="45712" rIns="91424" bIns="45712" anchor="ctr"/>
            <a:lstStyle/>
            <a:p>
              <a:pPr>
                <a:defRPr/>
              </a:pPr>
              <a:endParaRPr lang="en-US" sz="600" dirty="0">
                <a:solidFill>
                  <a:schemeClr val="tx2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2562" y="2992279"/>
              <a:ext cx="106118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tx2"/>
                  </a:solidFill>
                  <a:latin typeface="+mj-lt"/>
                  <a:ea typeface="Roboto" charset="0"/>
                  <a:cs typeface="Arial" panose="020B0604020202020204" pitchFamily="34" charset="0"/>
                </a:rPr>
                <a:t>65%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62346" y="3698112"/>
              <a:ext cx="732689" cy="2382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cap="all" spc="53" dirty="0">
                  <a:solidFill>
                    <a:schemeClr val="tx2"/>
                  </a:solidFill>
                  <a:latin typeface="+mj-lt"/>
                  <a:ea typeface="Roboto" charset="0"/>
                  <a:cs typeface="Arial" panose="020B0604020202020204" pitchFamily="34" charset="0"/>
                </a:rPr>
                <a:t>Reused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73449" y="3032732"/>
              <a:ext cx="106118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22A4DD"/>
                  </a:solidFill>
                  <a:latin typeface="+mj-lt"/>
                  <a:ea typeface="Roboto" charset="0"/>
                  <a:cs typeface="Arial" panose="020B0604020202020204" pitchFamily="34" charset="0"/>
                </a:rPr>
                <a:t>10%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35776" y="3739302"/>
              <a:ext cx="123097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cap="all" spc="53" dirty="0">
                  <a:solidFill>
                    <a:srgbClr val="22A4DD"/>
                  </a:solidFill>
                  <a:latin typeface="+mj-lt"/>
                  <a:ea typeface="Roboto" charset="0"/>
                  <a:cs typeface="Arial" panose="020B0604020202020204" pitchFamily="34" charset="0"/>
                </a:rPr>
                <a:t>reusable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30922" y="2269989"/>
              <a:ext cx="1061188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latin typeface="+mj-lt"/>
                  <a:ea typeface="Roboto" charset="0"/>
                  <a:cs typeface="Arial" panose="020B0604020202020204" pitchFamily="34" charset="0"/>
                </a:rPr>
                <a:t>53%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1198" y="3012555"/>
              <a:ext cx="430759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000" b="1" cap="all" spc="53" dirty="0">
                  <a:latin typeface="+mj-lt"/>
                  <a:ea typeface="Roboto" charset="0"/>
                  <a:cs typeface="Arial" panose="020B0604020202020204" pitchFamily="34" charset="0"/>
                </a:rPr>
                <a:t>ROI</a:t>
              </a:r>
            </a:p>
          </p:txBody>
        </p:sp>
        <p:pic>
          <p:nvPicPr>
            <p:cNvPr id="19" name="Picture 2" descr="Résultat de recherche d'images pour &quot;roi icon&quot;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808" y="1644137"/>
              <a:ext cx="531118" cy="531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Résultat de recherche d'images pour &quot;reuse icon&quot;"/>
            <p:cNvPicPr>
              <a:picLocks noChangeAspect="1" noChangeArrowheads="1"/>
            </p:cNvPicPr>
            <p:nvPr/>
          </p:nvPicPr>
          <p:blipFill>
            <a:blip r:embed="rId5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0227" y="2483973"/>
              <a:ext cx="532340" cy="53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402080" y="4863850"/>
            <a:ext cx="9951720" cy="1080430"/>
          </a:xfrm>
        </p:spPr>
        <p:txBody>
          <a:bodyPr/>
          <a:lstStyle/>
          <a:p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ROI / </a:t>
            </a:r>
            <a:r>
              <a:rPr lang="nl-NL" b="1" dirty="0" err="1">
                <a:latin typeface="Arial" panose="020B0604020202020204" pitchFamily="34" charset="0"/>
                <a:cs typeface="Arial" panose="020B0604020202020204" pitchFamily="34" charset="0"/>
              </a:rPr>
              <a:t>ReUsed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component 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(2019) : € 27.000</a:t>
            </a:r>
          </a:p>
          <a:p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Total ROI 2023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Smals,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approx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r>
              <a:rPr lang="fr-BE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800">
                <a:solidFill>
                  <a:srgbClr val="EA4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€ 45.000.000</a:t>
            </a:r>
            <a:endParaRPr lang="fr-BE" b="1" dirty="0">
              <a:solidFill>
                <a:srgbClr val="EA4F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>
                <a:latin typeface="Fira Sans" panose="020B0503050000020004" pitchFamily="34" charset="0"/>
              </a:rPr>
              <a:t>ReUse and collaboration for better </a:t>
            </a:r>
            <a:r>
              <a:rPr lang="en-US" dirty="0" err="1">
                <a:latin typeface="Fira Sans" panose="020B0503050000020004" pitchFamily="34" charset="0"/>
              </a:rPr>
              <a:t>eGov</a:t>
            </a:r>
            <a:r>
              <a:rPr lang="en-US" dirty="0">
                <a:latin typeface="Fira Sans" panose="020B0503050000020004" pitchFamily="34" charset="0"/>
              </a:rPr>
              <a:t> services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49677" y="4325887"/>
            <a:ext cx="1160124" cy="1631216"/>
          </a:xfrm>
          <a:prstGeom prst="rect">
            <a:avLst/>
          </a:prstGeom>
          <a:solidFill>
            <a:srgbClr val="EA4F5F"/>
          </a:solidFill>
          <a:ln w="63500">
            <a:solidFill>
              <a:srgbClr val="EA4F5F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Business specific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custom code:</a:t>
            </a:r>
          </a:p>
          <a:p>
            <a:pPr algn="r"/>
            <a:r>
              <a:rPr lang="en-US" sz="2800" b="1" dirty="0">
                <a:solidFill>
                  <a:schemeClr val="bg1"/>
                </a:solidFill>
              </a:rPr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9883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ReUse is part of project </a:t>
            </a:r>
            <a:r>
              <a:rPr lang="nl-BE" dirty="0" err="1"/>
              <a:t>lifecycle</a:t>
            </a:r>
            <a:endParaRPr lang="nl-B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667" y="5120386"/>
            <a:ext cx="4641384" cy="887065"/>
          </a:xfrm>
        </p:spPr>
        <p:txBody>
          <a:bodyPr>
            <a:normAutofit fontScale="70000" lnSpcReduction="20000"/>
          </a:bodyPr>
          <a:lstStyle/>
          <a:p>
            <a:r>
              <a:rPr lang="nl-BE" dirty="0"/>
              <a:t> Standard project </a:t>
            </a:r>
            <a:r>
              <a:rPr lang="nl-BE" dirty="0" err="1"/>
              <a:t>methodology</a:t>
            </a:r>
            <a:r>
              <a:rPr lang="nl-BE" dirty="0"/>
              <a:t> @Smals</a:t>
            </a:r>
          </a:p>
          <a:p>
            <a:pPr lvl="1"/>
            <a:r>
              <a:rPr lang="en-US" dirty="0"/>
              <a:t>Detect ReUse opportunities as soon as possible</a:t>
            </a:r>
          </a:p>
          <a:p>
            <a:pPr lvl="1"/>
            <a:r>
              <a:rPr lang="nl-BE" dirty="0"/>
              <a:t>ReUse </a:t>
            </a:r>
            <a:r>
              <a:rPr lang="nl-BE" dirty="0" err="1"/>
              <a:t>embedded</a:t>
            </a:r>
            <a:r>
              <a:rPr lang="nl-BE" dirty="0"/>
              <a:t> in Project </a:t>
            </a:r>
            <a:r>
              <a:rPr lang="nl-BE" dirty="0" err="1"/>
              <a:t>Lifecycle</a:t>
            </a: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503" y="1598239"/>
            <a:ext cx="9768844" cy="31847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841" y="4210331"/>
            <a:ext cx="5041494" cy="2443093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833256" y="3348787"/>
            <a:ext cx="605489" cy="34984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61841" y="3371802"/>
            <a:ext cx="336424" cy="28814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8301" y="3613851"/>
            <a:ext cx="719712" cy="22472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03252" y="3596020"/>
            <a:ext cx="336424" cy="26941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46835" y="3613851"/>
            <a:ext cx="351288" cy="20231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46512" y="3600021"/>
            <a:ext cx="389797" cy="24255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22855" y="3632539"/>
            <a:ext cx="1087945" cy="21003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61011" y="2603787"/>
            <a:ext cx="336424" cy="287702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10488335" y="3600310"/>
            <a:ext cx="356767" cy="25180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</a:p>
        </p:txBody>
      </p:sp>
      <p:sp>
        <p:nvSpPr>
          <p:cNvPr id="17" name="Diamond 16"/>
          <p:cNvSpPr/>
          <p:nvPr/>
        </p:nvSpPr>
        <p:spPr>
          <a:xfrm>
            <a:off x="6295134" y="2492621"/>
            <a:ext cx="534405" cy="567101"/>
          </a:xfrm>
          <a:prstGeom prst="diamond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242646" y="3816169"/>
            <a:ext cx="791308" cy="1054769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59" y="5933921"/>
            <a:ext cx="1817659" cy="6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59" y="3354816"/>
            <a:ext cx="2297764" cy="25451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41560"/>
            <a:ext cx="10515600" cy="1325563"/>
          </a:xfrm>
        </p:spPr>
        <p:txBody>
          <a:bodyPr/>
          <a:lstStyle/>
          <a:p>
            <a:r>
              <a:rPr lang="nl-BE" dirty="0"/>
              <a:t>EU </a:t>
            </a:r>
            <a:r>
              <a:rPr lang="nl-BE" dirty="0" err="1"/>
              <a:t>Sharing</a:t>
            </a:r>
            <a:r>
              <a:rPr lang="nl-BE" dirty="0"/>
              <a:t> &amp; ReUse Award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13793" y="1350850"/>
            <a:ext cx="8387053" cy="4351338"/>
          </a:xfrm>
        </p:spPr>
        <p:txBody>
          <a:bodyPr>
            <a:normAutofit/>
          </a:bodyPr>
          <a:lstStyle/>
          <a:p>
            <a:r>
              <a:rPr lang="nl-BE" dirty="0"/>
              <a:t> EU </a:t>
            </a:r>
            <a:r>
              <a:rPr lang="nl-BE" dirty="0" err="1"/>
              <a:t>Sharing</a:t>
            </a:r>
            <a:r>
              <a:rPr lang="nl-BE" dirty="0"/>
              <a:t> &amp; ReUse </a:t>
            </a:r>
            <a:r>
              <a:rPr lang="nl-BE" dirty="0" err="1"/>
              <a:t>Awards</a:t>
            </a:r>
            <a:r>
              <a:rPr lang="nl-BE" dirty="0"/>
              <a:t> – 2019</a:t>
            </a:r>
          </a:p>
          <a:p>
            <a:pPr lvl="1"/>
            <a:r>
              <a:rPr lang="en-US" dirty="0"/>
              <a:t>Shared IT services (commonly developed or shared)</a:t>
            </a:r>
            <a:br>
              <a:rPr lang="en-US" dirty="0"/>
            </a:br>
            <a:r>
              <a:rPr lang="en-US" dirty="0"/>
              <a:t>with the biggest impact on citizens or businesses</a:t>
            </a:r>
          </a:p>
          <a:p>
            <a:pPr lvl="1"/>
            <a:r>
              <a:rPr lang="nl-BE" dirty="0"/>
              <a:t>Winner: eHealth-platform &amp; Belgian social security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52" y="3108959"/>
            <a:ext cx="5313502" cy="298884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>
                <a:latin typeface="Fira Sans" panose="020B0503050000020004" pitchFamily="34" charset="0"/>
              </a:rPr>
              <a:t>ReUse and collaboration for better </a:t>
            </a:r>
            <a:r>
              <a:rPr lang="en-US" dirty="0" err="1">
                <a:latin typeface="Fira Sans" panose="020B0503050000020004" pitchFamily="34" charset="0"/>
              </a:rPr>
              <a:t>eGov</a:t>
            </a:r>
            <a:r>
              <a:rPr lang="en-US" dirty="0">
                <a:latin typeface="Fira Sans" panose="020B0503050000020004" pitchFamily="34" charset="0"/>
              </a:rPr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5500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2" t="17140"/>
          <a:stretch/>
        </p:blipFill>
        <p:spPr>
          <a:xfrm>
            <a:off x="144379" y="0"/>
            <a:ext cx="12047621" cy="6858000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6013563" y="365125"/>
            <a:ext cx="6023811" cy="58388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l-NL" sz="4000" dirty="0" err="1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What’s</a:t>
            </a:r>
            <a:r>
              <a:rPr lang="nl-NL" sz="4000" dirty="0">
                <a:solidFill>
                  <a:schemeClr val="accent2">
                    <a:lumMod val="50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next 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00" y="382543"/>
            <a:ext cx="613954" cy="7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80560" y="365125"/>
            <a:ext cx="6873240" cy="1325563"/>
          </a:xfrm>
        </p:spPr>
        <p:txBody>
          <a:bodyPr/>
          <a:lstStyle/>
          <a:p>
            <a:r>
              <a:rPr lang="nl-BE" dirty="0"/>
              <a:t>European context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80560" y="1825625"/>
            <a:ext cx="6515100" cy="4351338"/>
          </a:xfrm>
        </p:spPr>
        <p:txBody>
          <a:bodyPr>
            <a:normAutofit/>
          </a:bodyPr>
          <a:lstStyle/>
          <a:p>
            <a:r>
              <a:rPr lang="nl-BE" dirty="0" err="1"/>
              <a:t>Interoperable</a:t>
            </a:r>
            <a:r>
              <a:rPr lang="nl-BE" dirty="0"/>
              <a:t> Europe Act</a:t>
            </a:r>
          </a:p>
          <a:p>
            <a:pPr lvl="1"/>
            <a:r>
              <a:rPr lang="nl-BE" dirty="0"/>
              <a:t> Secure cross-border exchange &amp; </a:t>
            </a:r>
            <a:r>
              <a:rPr lang="nl-BE" dirty="0" err="1"/>
              <a:t>interoperability</a:t>
            </a:r>
            <a:endParaRPr lang="nl-BE" dirty="0"/>
          </a:p>
          <a:p>
            <a:r>
              <a:rPr lang="nl-BE" dirty="0"/>
              <a:t>Open Data Directive</a:t>
            </a:r>
          </a:p>
          <a:p>
            <a:pPr lvl="1"/>
            <a:r>
              <a:rPr lang="nl-BE" dirty="0"/>
              <a:t> High </a:t>
            </a:r>
            <a:r>
              <a:rPr lang="nl-BE" dirty="0" err="1"/>
              <a:t>value</a:t>
            </a:r>
            <a:r>
              <a:rPr lang="nl-BE" dirty="0"/>
              <a:t> datasets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made </a:t>
            </a:r>
            <a:r>
              <a:rPr lang="nl-BE" dirty="0" err="1"/>
              <a:t>available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re-</a:t>
            </a:r>
            <a:r>
              <a:rPr lang="nl-BE" dirty="0" err="1"/>
              <a:t>use</a:t>
            </a:r>
            <a:endParaRPr lang="nl-BE" dirty="0"/>
          </a:p>
          <a:p>
            <a:r>
              <a:rPr lang="nl-BE" dirty="0"/>
              <a:t>EU Health Data Space</a:t>
            </a:r>
          </a:p>
          <a:p>
            <a:pPr lvl="1"/>
            <a:r>
              <a:rPr lang="nl-BE" dirty="0"/>
              <a:t> </a:t>
            </a:r>
            <a:r>
              <a:rPr lang="nl-BE" dirty="0" err="1"/>
              <a:t>Interoperability</a:t>
            </a:r>
            <a:r>
              <a:rPr lang="nl-BE" dirty="0"/>
              <a:t> &amp; security</a:t>
            </a:r>
          </a:p>
          <a:p>
            <a:pPr lvl="1"/>
            <a:r>
              <a:rPr lang="nl-BE" dirty="0"/>
              <a:t> Strong </a:t>
            </a:r>
            <a:r>
              <a:rPr lang="nl-BE" dirty="0" err="1"/>
              <a:t>regulation</a:t>
            </a:r>
            <a:r>
              <a:rPr lang="nl-BE" dirty="0"/>
              <a:t> </a:t>
            </a:r>
            <a:r>
              <a:rPr lang="nl-BE" dirty="0" err="1"/>
              <a:t>needed</a:t>
            </a:r>
            <a:endParaRPr lang="nl-BE" dirty="0"/>
          </a:p>
          <a:p>
            <a:pPr lvl="1"/>
            <a:r>
              <a:rPr lang="nl-BE" dirty="0"/>
              <a:t> Share best </a:t>
            </a:r>
            <a:r>
              <a:rPr lang="nl-BE" dirty="0" err="1"/>
              <a:t>practices</a:t>
            </a:r>
            <a:r>
              <a:rPr lang="nl-BE" dirty="0"/>
              <a:t> – </a:t>
            </a:r>
            <a:r>
              <a:rPr lang="nl-BE" dirty="0" err="1"/>
              <a:t>Sumehr</a:t>
            </a:r>
            <a:r>
              <a:rPr lang="nl-BE" dirty="0"/>
              <a:t>, </a:t>
            </a:r>
            <a:r>
              <a:rPr lang="nl-BE" dirty="0" err="1"/>
              <a:t>ePrecription</a:t>
            </a:r>
            <a:r>
              <a:rPr lang="nl-BE" dirty="0"/>
              <a:t>… </a:t>
            </a:r>
          </a:p>
          <a:p>
            <a:r>
              <a:rPr lang="nl-BE" dirty="0" err="1"/>
              <a:t>JoinUp</a:t>
            </a:r>
            <a:r>
              <a:rPr lang="nl-BE" dirty="0"/>
              <a:t> </a:t>
            </a:r>
            <a:r>
              <a:rPr lang="nl-BE" dirty="0" err="1"/>
              <a:t>initiative</a:t>
            </a:r>
            <a:endParaRPr lang="nl-BE" dirty="0"/>
          </a:p>
          <a:p>
            <a:pPr lvl="1"/>
            <a:r>
              <a:rPr lang="nl-BE" dirty="0"/>
              <a:t> </a:t>
            </a:r>
            <a:r>
              <a:rPr lang="nl-BE" dirty="0">
                <a:hlinkClick r:id="rId3"/>
              </a:rPr>
              <a:t>joinup.ec.europa.eu</a:t>
            </a:r>
            <a:r>
              <a:rPr lang="nl-BE" dirty="0"/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388" t="166" r="518" b="-166"/>
          <a:stretch/>
        </p:blipFill>
        <p:spPr>
          <a:xfrm>
            <a:off x="146098" y="-1"/>
            <a:ext cx="3694382" cy="688639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20959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Legal </a:t>
            </a:r>
            <a:r>
              <a:rPr lang="nl-BE" dirty="0" err="1"/>
              <a:t>framework</a:t>
            </a:r>
            <a:endParaRPr lang="fr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53B685-A2AB-4518-B31A-1C8B277EB98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Companies and associations code</a:t>
            </a:r>
          </a:p>
          <a:p>
            <a:r>
              <a:rPr lang="en-US" dirty="0"/>
              <a:t>Article 17bis Crossroads Bank for Social Security (CBSS) Act</a:t>
            </a:r>
          </a:p>
          <a:p>
            <a:pPr lvl="1"/>
            <a:r>
              <a:rPr lang="en-US" dirty="0"/>
              <a:t>for the </a:t>
            </a:r>
            <a:r>
              <a:rPr lang="en-US" dirty="0" err="1"/>
              <a:t>authorisation</a:t>
            </a:r>
            <a:r>
              <a:rPr lang="en-US" dirty="0"/>
              <a:t> of association of public institutions</a:t>
            </a:r>
          </a:p>
          <a:p>
            <a:pPr lvl="1"/>
            <a:r>
              <a:rPr lang="en-US" dirty="0"/>
              <a:t>for the obligatory not-for-profit form</a:t>
            </a:r>
          </a:p>
          <a:p>
            <a:pPr lvl="1"/>
            <a:r>
              <a:rPr lang="en-US" dirty="0"/>
              <a:t>for the principle of cost-sharing</a:t>
            </a:r>
          </a:p>
          <a:p>
            <a:pPr lvl="1"/>
            <a:r>
              <a:rPr lang="en-US" dirty="0"/>
              <a:t>for the legal </a:t>
            </a:r>
            <a:r>
              <a:rPr lang="en-US" dirty="0" err="1"/>
              <a:t>authorisation</a:t>
            </a:r>
            <a:r>
              <a:rPr lang="en-US" dirty="0"/>
              <a:t> of </a:t>
            </a:r>
            <a:r>
              <a:rPr lang="en-US" dirty="0" err="1"/>
              <a:t>secondment</a:t>
            </a:r>
            <a:r>
              <a:rPr lang="en-US" dirty="0"/>
              <a:t> of </a:t>
            </a:r>
            <a:r>
              <a:rPr lang="en-US" dirty="0" err="1"/>
              <a:t>specialised</a:t>
            </a:r>
            <a:r>
              <a:rPr lang="en-US" dirty="0"/>
              <a:t> staff</a:t>
            </a:r>
          </a:p>
          <a:p>
            <a:r>
              <a:rPr lang="en-US" dirty="0"/>
              <a:t>Article 30 Public Procurement Act</a:t>
            </a:r>
          </a:p>
          <a:p>
            <a:pPr lvl="1"/>
            <a:r>
              <a:rPr lang="en-US" dirty="0"/>
              <a:t>for the possibility of direct assignment of contracts by the members ('in-house‘ construction)</a:t>
            </a:r>
          </a:p>
          <a:p>
            <a:r>
              <a:rPr lang="en-US" dirty="0"/>
              <a:t>Article 2, 1°, c) Public Procurement Ac</a:t>
            </a:r>
          </a:p>
          <a:p>
            <a:pPr lvl="1"/>
            <a:r>
              <a:rPr lang="en-US" dirty="0"/>
              <a:t>for the subjection of </a:t>
            </a:r>
            <a:r>
              <a:rPr lang="en-US" dirty="0" err="1"/>
              <a:t>Smals</a:t>
            </a:r>
            <a:r>
              <a:rPr lang="en-US" dirty="0"/>
              <a:t> to the Public Procurement Act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1478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91990" y="1825625"/>
            <a:ext cx="6861810" cy="4351338"/>
          </a:xfrm>
        </p:spPr>
        <p:txBody>
          <a:bodyPr>
            <a:normAutofit/>
          </a:bodyPr>
          <a:lstStyle/>
          <a:p>
            <a:r>
              <a:rPr lang="nl-BE" b="1" dirty="0" err="1">
                <a:latin typeface="Fira Sans" panose="020B0503050000020004" pitchFamily="34" charset="0"/>
              </a:rPr>
              <a:t>eIDAS</a:t>
            </a:r>
            <a:r>
              <a:rPr lang="nl-BE" b="1" dirty="0">
                <a:latin typeface="Fira Sans" panose="020B0503050000020004" pitchFamily="34" charset="0"/>
              </a:rPr>
              <a:t> – v2</a:t>
            </a:r>
          </a:p>
          <a:p>
            <a:pPr lvl="1"/>
            <a:r>
              <a:rPr lang="nl-BE" dirty="0">
                <a:latin typeface="Fira Sans" panose="020B0503050000020004" pitchFamily="34" charset="0"/>
              </a:rPr>
              <a:t>New: </a:t>
            </a:r>
            <a:r>
              <a:rPr lang="nl-BE" dirty="0" err="1">
                <a:latin typeface="Fira Sans" panose="020B0503050000020004" pitchFamily="34" charset="0"/>
              </a:rPr>
              <a:t>Quality</a:t>
            </a:r>
            <a:r>
              <a:rPr lang="nl-BE" dirty="0">
                <a:latin typeface="Fira Sans" panose="020B0503050000020004" pitchFamily="34" charset="0"/>
              </a:rPr>
              <a:t> </a:t>
            </a:r>
            <a:r>
              <a:rPr lang="nl-BE" dirty="0" err="1">
                <a:latin typeface="Fira Sans" panose="020B0503050000020004" pitchFamily="34" charset="0"/>
              </a:rPr>
              <a:t>Attributes</a:t>
            </a:r>
            <a:endParaRPr lang="nl-BE" dirty="0">
              <a:latin typeface="Fira Sans" panose="020B0503050000020004" pitchFamily="34" charset="0"/>
            </a:endParaRPr>
          </a:p>
          <a:p>
            <a:pPr lvl="1"/>
            <a:r>
              <a:rPr lang="nl-BE" dirty="0" err="1">
                <a:latin typeface="Fira Sans" panose="020B0503050000020004" pitchFamily="34" charset="0"/>
              </a:rPr>
              <a:t>Still</a:t>
            </a:r>
            <a:r>
              <a:rPr lang="nl-BE" dirty="0">
                <a:latin typeface="Fira Sans" panose="020B0503050000020004" pitchFamily="34" charset="0"/>
              </a:rPr>
              <a:t> missing: </a:t>
            </a:r>
            <a:r>
              <a:rPr lang="nl-BE" dirty="0" err="1">
                <a:latin typeface="Fira Sans" panose="020B0503050000020004" pitchFamily="34" charset="0"/>
              </a:rPr>
              <a:t>Relationships</a:t>
            </a:r>
            <a:r>
              <a:rPr lang="nl-BE" dirty="0">
                <a:latin typeface="Fira Sans" panose="020B0503050000020004" pitchFamily="34" charset="0"/>
              </a:rPr>
              <a:t> (ex. </a:t>
            </a:r>
            <a:r>
              <a:rPr lang="nl-BE" dirty="0" err="1">
                <a:latin typeface="Fira Sans" panose="020B0503050000020004" pitchFamily="34" charset="0"/>
              </a:rPr>
              <a:t>Therapeutic</a:t>
            </a:r>
            <a:r>
              <a:rPr lang="nl-BE" dirty="0">
                <a:latin typeface="Fira Sans" panose="020B0503050000020004" pitchFamily="34" charset="0"/>
              </a:rPr>
              <a:t>) </a:t>
            </a:r>
          </a:p>
          <a:p>
            <a:r>
              <a:rPr lang="nl-BE" b="1" dirty="0">
                <a:latin typeface="Fira Sans" panose="020B0503050000020004" pitchFamily="34" charset="0"/>
              </a:rPr>
              <a:t>EU Health Insurance Card </a:t>
            </a:r>
          </a:p>
          <a:p>
            <a:r>
              <a:rPr lang="nl-BE" b="1" dirty="0">
                <a:latin typeface="Fira Sans" panose="020B0503050000020004" pitchFamily="34" charset="0"/>
              </a:rPr>
              <a:t>EU Digital Identity Wallet</a:t>
            </a:r>
          </a:p>
          <a:p>
            <a:pPr lvl="1"/>
            <a:r>
              <a:rPr lang="nl-BE" dirty="0">
                <a:latin typeface="Fira Sans" panose="020B0503050000020004" pitchFamily="34" charset="0"/>
              </a:rPr>
              <a:t>DC4EU Consortium - </a:t>
            </a:r>
            <a:r>
              <a:rPr lang="nl-BE" dirty="0">
                <a:latin typeface="Fira Sans" panose="020B0503050000020004" pitchFamily="34" charset="0"/>
                <a:hlinkClick r:id="rId3"/>
              </a:rPr>
              <a:t>www.dc4eu.eu</a:t>
            </a:r>
            <a:endParaRPr lang="nl-BE" dirty="0">
              <a:latin typeface="Fira Sans" panose="020B05030500000200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3388" t="166" r="518" b="-166"/>
          <a:stretch/>
        </p:blipFill>
        <p:spPr>
          <a:xfrm>
            <a:off x="146098" y="-1"/>
            <a:ext cx="3694382" cy="6886395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480560" y="365125"/>
            <a:ext cx="6873240" cy="1325563"/>
          </a:xfrm>
        </p:spPr>
        <p:txBody>
          <a:bodyPr/>
          <a:lstStyle/>
          <a:p>
            <a:r>
              <a:rPr lang="nl-BE" dirty="0"/>
              <a:t>European context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66840" y="6349181"/>
            <a:ext cx="9762899" cy="365125"/>
          </a:xfrm>
        </p:spPr>
        <p:txBody>
          <a:bodyPr/>
          <a:lstStyle/>
          <a:p>
            <a:r>
              <a:rPr lang="en-US" dirty="0"/>
              <a:t>ReUse and collaboration for better </a:t>
            </a:r>
            <a:r>
              <a:rPr lang="en-US" dirty="0" err="1"/>
              <a:t>eGov</a:t>
            </a:r>
            <a:r>
              <a:rPr lang="en-US" dirty="0"/>
              <a:t> services</a:t>
            </a:r>
          </a:p>
        </p:txBody>
      </p:sp>
    </p:spTree>
    <p:extLst>
      <p:ext uri="{BB962C8B-B14F-4D97-AF65-F5344CB8AC3E}">
        <p14:creationId xmlns:p14="http://schemas.microsoft.com/office/powerpoint/2010/main" val="186406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6" y="1700808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8352137" y="2487006"/>
            <a:ext cx="3661198" cy="3786690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235A97"/>
                </a:solidFill>
                <a:hlinkClick r:id="rId4"/>
              </a:rPr>
              <a:t>Subscribe here</a:t>
            </a:r>
            <a:endParaRPr lang="en-US" sz="1400" dirty="0">
              <a:solidFill>
                <a:srgbClr val="235A97"/>
              </a:solidFill>
            </a:endParaRPr>
          </a:p>
          <a:p>
            <a:endParaRPr lang="en-US" sz="1400" dirty="0">
              <a:solidFill>
                <a:srgbClr val="235A97"/>
              </a:solidFill>
              <a:hlinkClick r:id="rId5"/>
            </a:endParaRPr>
          </a:p>
          <a:p>
            <a:r>
              <a:rPr lang="en-US" sz="1400" dirty="0">
                <a:solidFill>
                  <a:srgbClr val="235A97"/>
                </a:solidFill>
                <a:hlinkClick r:id="rId5"/>
              </a:rPr>
              <a:t>www.ict-reuse.be</a:t>
            </a:r>
            <a:endParaRPr lang="en-US" sz="1400" dirty="0">
              <a:solidFill>
                <a:srgbClr val="235A97"/>
              </a:solidFill>
            </a:endParaRPr>
          </a:p>
          <a:p>
            <a:endParaRPr lang="en-US" sz="1400" dirty="0">
              <a:solidFill>
                <a:srgbClr val="235A97"/>
              </a:solidFill>
            </a:endParaRPr>
          </a:p>
          <a:p>
            <a:r>
              <a:rPr lang="en-US" sz="1400" dirty="0">
                <a:solidFill>
                  <a:srgbClr val="235A97"/>
                </a:solidFill>
                <a:hlinkClick r:id="rId6"/>
              </a:rPr>
              <a:t>info@ict-reuse.be</a:t>
            </a:r>
            <a:endParaRPr lang="en-US" sz="1400" dirty="0">
              <a:solidFill>
                <a:srgbClr val="235A97"/>
              </a:solidFill>
            </a:endParaRPr>
          </a:p>
          <a:p>
            <a:endParaRPr lang="en-US" sz="1400" dirty="0">
              <a:solidFill>
                <a:srgbClr val="235A97"/>
              </a:solidFill>
            </a:endParaRPr>
          </a:p>
          <a:p>
            <a:r>
              <a:rPr lang="en-US" sz="1400" dirty="0" smtClean="0">
                <a:solidFill>
                  <a:srgbClr val="235A97"/>
                </a:solidFill>
                <a:hlinkClick r:id="rId7"/>
              </a:rPr>
              <a:t>x.com/</a:t>
            </a:r>
            <a:r>
              <a:rPr lang="en-US" sz="1400" dirty="0" err="1" smtClean="0">
                <a:solidFill>
                  <a:srgbClr val="235A97"/>
                </a:solidFill>
                <a:hlinkClick r:id="rId7"/>
              </a:rPr>
              <a:t>ictreuse</a:t>
            </a:r>
            <a:endParaRPr lang="en-US" sz="1400" dirty="0" smtClean="0">
              <a:solidFill>
                <a:srgbClr val="235A97"/>
              </a:solidFill>
            </a:endParaRPr>
          </a:p>
          <a:p>
            <a:endParaRPr lang="en-US" sz="1400" dirty="0">
              <a:solidFill>
                <a:srgbClr val="235A97"/>
              </a:solidFill>
              <a:hlinkClick r:id="rId8"/>
            </a:endParaRPr>
          </a:p>
          <a:p>
            <a:r>
              <a:rPr lang="en-US" sz="1400" dirty="0">
                <a:solidFill>
                  <a:srgbClr val="235A97"/>
                </a:solidFill>
                <a:hlinkClick r:id="rId8"/>
              </a:rPr>
              <a:t>www.linkedin.com/company/reuse-ict/</a:t>
            </a:r>
            <a:endParaRPr lang="en-US" sz="1400" dirty="0">
              <a:solidFill>
                <a:srgbClr val="235A97"/>
              </a:solidFill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94" y="2342856"/>
            <a:ext cx="581758" cy="57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17" y="5031976"/>
            <a:ext cx="602363" cy="6040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368" y="2867353"/>
            <a:ext cx="813566" cy="8135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369" y="3615794"/>
            <a:ext cx="665152" cy="6651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08" y="4305840"/>
            <a:ext cx="594072" cy="632400"/>
          </a:xfrm>
          <a:prstGeom prst="rect">
            <a:avLst/>
          </a:prstGeom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3970329" y="2302326"/>
            <a:ext cx="388778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nl-BE" dirty="0">
              <a:solidFill>
                <a:srgbClr val="0D0D0D"/>
              </a:solidFill>
            </a:endParaRPr>
          </a:p>
          <a:p>
            <a:endParaRPr lang="nl-BE" sz="1600" dirty="0">
              <a:solidFill>
                <a:srgbClr val="0D0D0D"/>
              </a:solidFill>
            </a:endParaRPr>
          </a:p>
          <a:p>
            <a:endParaRPr lang="nl-BE" sz="1600" dirty="0">
              <a:solidFill>
                <a:srgbClr val="0D0D0D"/>
              </a:solidFill>
            </a:endParaRPr>
          </a:p>
          <a:p>
            <a:endParaRPr lang="nl-BE" sz="2000" dirty="0">
              <a:solidFill>
                <a:srgbClr val="0D0D0D"/>
              </a:solidFill>
            </a:endParaRPr>
          </a:p>
          <a:p>
            <a:r>
              <a:rPr lang="nl-BE" sz="2000" dirty="0"/>
              <a:t>frank.robben@mail.fgov.be </a:t>
            </a:r>
          </a:p>
          <a:p>
            <a:endParaRPr lang="nl-BE" sz="2000" dirty="0">
              <a:sym typeface="Arial" pitchFamily="34" charset="0"/>
            </a:endParaRPr>
          </a:p>
          <a:p>
            <a:r>
              <a:rPr lang="nl-BE" sz="2000" dirty="0">
                <a:sym typeface="Arial" pitchFamily="34" charset="0"/>
              </a:rPr>
              <a:t>@FrRobben</a:t>
            </a:r>
          </a:p>
          <a:p>
            <a:endParaRPr lang="nl-BE" sz="2000" dirty="0">
              <a:sym typeface="Arial" pitchFamily="34" charset="0"/>
            </a:endParaRPr>
          </a:p>
          <a:p>
            <a:r>
              <a:rPr lang="nl-BE" sz="2000" dirty="0">
                <a:sym typeface="Arial" pitchFamily="34" charset="0"/>
                <a:hlinkClick r:id="rId14"/>
              </a:rPr>
              <a:t>www.frankrobben.be</a:t>
            </a:r>
            <a:endParaRPr lang="nl-BE" sz="2000" dirty="0">
              <a:sym typeface="Arial" pitchFamily="34" charset="0"/>
            </a:endParaRPr>
          </a:p>
          <a:p>
            <a:r>
              <a:rPr lang="nl-BE" sz="2000" dirty="0">
                <a:sym typeface="Arial" pitchFamily="34" charset="0"/>
                <a:hlinkClick r:id="rId15"/>
              </a:rPr>
              <a:t>www.gcloud.belgium.be</a:t>
            </a:r>
            <a:endParaRPr lang="nl-BE" sz="2000" dirty="0">
              <a:sym typeface="Arial" pitchFamily="34" charset="0"/>
            </a:endParaRPr>
          </a:p>
          <a:p>
            <a:r>
              <a:rPr lang="nl-BE" sz="2000" dirty="0">
                <a:sym typeface="Arial" pitchFamily="34" charset="0"/>
                <a:hlinkClick r:id="rId16"/>
              </a:rPr>
              <a:t>www.smals.be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465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Governance</a:t>
            </a:r>
            <a:endParaRPr lang="fr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53B685-A2AB-4518-B31A-1C8B277EB98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General Assembly </a:t>
            </a:r>
          </a:p>
          <a:p>
            <a:pPr lvl="1"/>
            <a:r>
              <a:rPr lang="nl-BE" dirty="0" err="1"/>
              <a:t>all</a:t>
            </a:r>
            <a:r>
              <a:rPr lang="nl-BE" dirty="0"/>
              <a:t> members (&gt; 300)</a:t>
            </a:r>
          </a:p>
          <a:p>
            <a:pPr lvl="1"/>
            <a:r>
              <a:rPr lang="en-US" dirty="0"/>
              <a:t>3 categories with </a:t>
            </a:r>
            <a:r>
              <a:rPr lang="en-US" dirty="0" err="1"/>
              <a:t>degressive</a:t>
            </a:r>
            <a:r>
              <a:rPr lang="en-US" dirty="0"/>
              <a:t> voting rights according to importance/contribution, </a:t>
            </a:r>
            <a:r>
              <a:rPr lang="en-US" dirty="0" err="1"/>
              <a:t>grosso</a:t>
            </a:r>
            <a:r>
              <a:rPr lang="en-US" dirty="0"/>
              <a:t> </a:t>
            </a:r>
            <a:r>
              <a:rPr lang="en-US" dirty="0" err="1"/>
              <a:t>modo</a:t>
            </a:r>
            <a:endParaRPr lang="en-US" dirty="0"/>
          </a:p>
          <a:p>
            <a:pPr lvl="2"/>
            <a:r>
              <a:rPr lang="en-US" dirty="0"/>
              <a:t>A: Public Social Security &amp; Health Institutions</a:t>
            </a:r>
          </a:p>
          <a:p>
            <a:pPr lvl="2"/>
            <a:r>
              <a:rPr lang="en-US" dirty="0"/>
              <a:t>B: Federal Public Services &amp; Federated Entities</a:t>
            </a:r>
          </a:p>
          <a:p>
            <a:pPr lvl="2"/>
            <a:r>
              <a:rPr lang="en-US" dirty="0"/>
              <a:t>C: Public Centers of Social Welfare</a:t>
            </a:r>
          </a:p>
          <a:p>
            <a:r>
              <a:rPr lang="en-US" dirty="0"/>
              <a:t>Governance board</a:t>
            </a:r>
          </a:p>
          <a:p>
            <a:pPr lvl="1"/>
            <a:r>
              <a:rPr lang="en-US" dirty="0"/>
              <a:t>20 directors, nominated by</a:t>
            </a:r>
          </a:p>
          <a:p>
            <a:pPr lvl="2"/>
            <a:r>
              <a:rPr lang="en-US" dirty="0"/>
              <a:t>Category A, B and C members: 11, 2 and 1 directors respectively</a:t>
            </a:r>
          </a:p>
          <a:p>
            <a:pPr lvl="2"/>
            <a:r>
              <a:rPr lang="en-US" dirty="0"/>
              <a:t>General Assembly as a whole: 4 directors</a:t>
            </a:r>
          </a:p>
          <a:p>
            <a:pPr lvl="2"/>
            <a:r>
              <a:rPr lang="en-US" dirty="0"/>
              <a:t>Minister for Social Affairs: 1 director</a:t>
            </a:r>
          </a:p>
          <a:p>
            <a:pPr lvl="2"/>
            <a:r>
              <a:rPr lang="en-US" dirty="0"/>
              <a:t>Minister of the Budget: 1 director</a:t>
            </a:r>
          </a:p>
          <a:p>
            <a:r>
              <a:rPr lang="en-US" dirty="0"/>
              <a:t>Strategic Committee</a:t>
            </a:r>
          </a:p>
          <a:p>
            <a:pPr lvl="1"/>
            <a:r>
              <a:rPr lang="en-US" dirty="0"/>
              <a:t>11 directors</a:t>
            </a:r>
          </a:p>
          <a:p>
            <a:pPr lvl="1"/>
            <a:r>
              <a:rPr lang="en-US" dirty="0"/>
              <a:t>Executive Committee</a:t>
            </a:r>
            <a:endParaRPr lang="fr-BE" dirty="0"/>
          </a:p>
          <a:p>
            <a:r>
              <a:rPr lang="en-US" dirty="0"/>
              <a:t>Audit Committee, reporting to the Governance Board</a:t>
            </a:r>
          </a:p>
          <a:p>
            <a:pPr lvl="1"/>
            <a:r>
              <a:rPr lang="en-US" dirty="0"/>
              <a:t>6 directors</a:t>
            </a:r>
          </a:p>
          <a:p>
            <a:pPr lvl="1"/>
            <a:r>
              <a:rPr lang="en-US" dirty="0"/>
              <a:t>3 external members</a:t>
            </a:r>
          </a:p>
        </p:txBody>
      </p:sp>
    </p:spTree>
    <p:extLst>
      <p:ext uri="{BB962C8B-B14F-4D97-AF65-F5344CB8AC3E}">
        <p14:creationId xmlns:p14="http://schemas.microsoft.com/office/powerpoint/2010/main" val="15502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Control</a:t>
            </a:r>
            <a:endParaRPr lang="en-US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53B685-A2AB-4518-B31A-1C8B277EB98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Members (essence of 'in-house‘ construction)</a:t>
            </a:r>
          </a:p>
          <a:p>
            <a:pPr lvl="1"/>
            <a:r>
              <a:rPr lang="en-US" dirty="0"/>
              <a:t>directly through the General Assembly (appointment of directors, budget, costing, accounts, etc.)</a:t>
            </a:r>
          </a:p>
          <a:p>
            <a:pPr lvl="1"/>
            <a:r>
              <a:rPr lang="en-US" dirty="0"/>
              <a:t>indirectly through the Governance Board</a:t>
            </a:r>
          </a:p>
          <a:p>
            <a:pPr lvl="1"/>
            <a:r>
              <a:rPr lang="en-US" dirty="0"/>
              <a:t>are themselves public institutions or government departments under the authority of a minister</a:t>
            </a:r>
          </a:p>
          <a:p>
            <a:pPr lvl="1"/>
            <a:r>
              <a:rPr lang="en-US" dirty="0"/>
              <a:t>the 2 ministers (through nominated directors)</a:t>
            </a:r>
          </a:p>
          <a:p>
            <a:r>
              <a:rPr lang="en-US" dirty="0"/>
              <a:t>Internal procedures, including</a:t>
            </a:r>
          </a:p>
          <a:p>
            <a:pPr lvl="1"/>
            <a:r>
              <a:rPr lang="en-US" dirty="0"/>
              <a:t>internal audit department</a:t>
            </a:r>
          </a:p>
          <a:p>
            <a:pPr lvl="1"/>
            <a:r>
              <a:rPr lang="en-US" dirty="0"/>
              <a:t>risk management</a:t>
            </a:r>
          </a:p>
          <a:p>
            <a:pPr lvl="1"/>
            <a:r>
              <a:rPr lang="en-US" dirty="0"/>
              <a:t>strategic objectives</a:t>
            </a:r>
          </a:p>
          <a:p>
            <a:r>
              <a:rPr lang="en-US" dirty="0"/>
              <a:t>Company auditor</a:t>
            </a:r>
          </a:p>
          <a:p>
            <a:r>
              <a:rPr lang="en-US" dirty="0"/>
              <a:t>Court of Audit</a:t>
            </a:r>
          </a:p>
          <a:p>
            <a:pPr lvl="1"/>
            <a:r>
              <a:rPr lang="en-US" dirty="0"/>
              <a:t>structural cooperation on finance and thematic studies, e.g. public procurement</a:t>
            </a:r>
          </a:p>
        </p:txBody>
      </p:sp>
    </p:spTree>
    <p:extLst>
      <p:ext uri="{BB962C8B-B14F-4D97-AF65-F5344CB8AC3E}">
        <p14:creationId xmlns:p14="http://schemas.microsoft.com/office/powerpoint/2010/main" val="22559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sz="half" idx="1"/>
          </p:nvPr>
        </p:nvSpPr>
        <p:spPr>
          <a:xfrm>
            <a:off x="609600" y="1083828"/>
            <a:ext cx="5384800" cy="5104880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Applications</a:t>
            </a:r>
            <a:endParaRPr lang="nl-BE" sz="2600" dirty="0"/>
          </a:p>
          <a:p>
            <a:pPr lvl="1"/>
            <a:r>
              <a:rPr lang="en-GB" sz="2200" dirty="0"/>
              <a:t>Supporting development of digital strategies</a:t>
            </a:r>
          </a:p>
          <a:p>
            <a:pPr lvl="1"/>
            <a:r>
              <a:rPr lang="en-GB" sz="2200" dirty="0"/>
              <a:t>Business analysis</a:t>
            </a:r>
          </a:p>
          <a:p>
            <a:pPr lvl="1"/>
            <a:r>
              <a:rPr lang="en-GB" sz="2200" dirty="0"/>
              <a:t>Business Process Reengineering (BPR)</a:t>
            </a:r>
          </a:p>
          <a:p>
            <a:pPr lvl="1"/>
            <a:r>
              <a:rPr lang="en-GB" sz="2200" dirty="0"/>
              <a:t>Software development</a:t>
            </a:r>
            <a:endParaRPr lang="nl-BE" sz="2200" dirty="0"/>
          </a:p>
          <a:p>
            <a:pPr lvl="1"/>
            <a:r>
              <a:rPr lang="en-GB" sz="2200" dirty="0"/>
              <a:t>Methodology</a:t>
            </a:r>
            <a:endParaRPr lang="nl-BE" sz="2200" dirty="0"/>
          </a:p>
          <a:p>
            <a:pPr lvl="1"/>
            <a:r>
              <a:rPr lang="en-GB" sz="2200" dirty="0"/>
              <a:t>Reusable components</a:t>
            </a:r>
            <a:endParaRPr lang="nl-BE" sz="2200" dirty="0"/>
          </a:p>
          <a:p>
            <a:pPr lvl="1"/>
            <a:r>
              <a:rPr lang="en-GB" sz="2200" dirty="0"/>
              <a:t>Data quality</a:t>
            </a:r>
          </a:p>
          <a:p>
            <a:pPr lvl="1"/>
            <a:r>
              <a:rPr lang="en-GB" sz="2200" dirty="0"/>
              <a:t>Usability</a:t>
            </a:r>
          </a:p>
          <a:p>
            <a:pPr lvl="1"/>
            <a:r>
              <a:rPr lang="en-GB" sz="2200" dirty="0"/>
              <a:t>Information security</a:t>
            </a:r>
            <a:endParaRPr lang="nl-BE" sz="2200" dirty="0"/>
          </a:p>
          <a:p>
            <a:pPr lvl="1"/>
            <a:r>
              <a:rPr lang="en-GB" sz="2200" dirty="0"/>
              <a:t>Mobile device management</a:t>
            </a:r>
            <a:endParaRPr lang="nl-BE" sz="2200" dirty="0"/>
          </a:p>
          <a:p>
            <a:pPr lvl="1"/>
            <a:r>
              <a:rPr lang="en-GB" sz="2200" dirty="0"/>
              <a:t>Web development</a:t>
            </a:r>
            <a:endParaRPr lang="nl-BE" sz="2200" dirty="0"/>
          </a:p>
          <a:p>
            <a:pPr lvl="1"/>
            <a:r>
              <a:rPr lang="en-GB" sz="2200" dirty="0"/>
              <a:t>Operations</a:t>
            </a:r>
            <a:endParaRPr lang="nl-BE" sz="2200" dirty="0"/>
          </a:p>
          <a:p>
            <a:pPr lvl="1"/>
            <a:r>
              <a:rPr lang="en-GB" sz="2200" dirty="0"/>
              <a:t>Change management</a:t>
            </a:r>
          </a:p>
          <a:p>
            <a:r>
              <a:rPr lang="en-GB" sz="2600" dirty="0"/>
              <a:t>R&amp;D</a:t>
            </a:r>
            <a:endParaRPr lang="nl-BE" sz="26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6197600" y="1083828"/>
            <a:ext cx="5384800" cy="510488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Infrastructure</a:t>
            </a:r>
            <a:endParaRPr lang="nl-BE" dirty="0"/>
          </a:p>
          <a:p>
            <a:pPr lvl="1"/>
            <a:r>
              <a:rPr lang="en-GB" dirty="0"/>
              <a:t>Data </a:t>
            </a:r>
            <a:r>
              <a:rPr lang="en-GB" dirty="0" err="1"/>
              <a:t>center</a:t>
            </a:r>
            <a:r>
              <a:rPr lang="en-GB" dirty="0"/>
              <a:t> services</a:t>
            </a:r>
            <a:endParaRPr lang="nl-BE" dirty="0"/>
          </a:p>
          <a:p>
            <a:pPr lvl="1"/>
            <a:r>
              <a:rPr lang="en-GB" dirty="0"/>
              <a:t>Hosting</a:t>
            </a:r>
            <a:endParaRPr lang="nl-BE" dirty="0"/>
          </a:p>
          <a:p>
            <a:pPr lvl="1"/>
            <a:r>
              <a:rPr lang="en-GB" dirty="0"/>
              <a:t>Information networks</a:t>
            </a:r>
            <a:endParaRPr lang="nl-BE" dirty="0"/>
          </a:p>
          <a:p>
            <a:pPr lvl="1"/>
            <a:r>
              <a:rPr lang="en-GB" dirty="0"/>
              <a:t>Server infrastructure</a:t>
            </a:r>
            <a:endParaRPr lang="nl-BE" dirty="0"/>
          </a:p>
          <a:p>
            <a:pPr lvl="1"/>
            <a:r>
              <a:rPr lang="en-GB" dirty="0"/>
              <a:t>Storage services</a:t>
            </a:r>
            <a:endParaRPr lang="nl-BE" dirty="0"/>
          </a:p>
          <a:p>
            <a:pPr lvl="1"/>
            <a:r>
              <a:rPr lang="en-GB" dirty="0"/>
              <a:t>ITIL framework</a:t>
            </a:r>
            <a:endParaRPr lang="nl-BE" dirty="0"/>
          </a:p>
          <a:p>
            <a:r>
              <a:rPr lang="en-GB" dirty="0"/>
              <a:t>Support services</a:t>
            </a:r>
            <a:endParaRPr lang="nl-BE" dirty="0"/>
          </a:p>
          <a:p>
            <a:pPr lvl="1"/>
            <a:r>
              <a:rPr lang="en-GB" dirty="0"/>
              <a:t>CRM</a:t>
            </a:r>
            <a:endParaRPr lang="nl-BE" dirty="0"/>
          </a:p>
          <a:p>
            <a:pPr lvl="1"/>
            <a:r>
              <a:rPr lang="en-GB" dirty="0"/>
              <a:t>Communication agency (</a:t>
            </a:r>
            <a:r>
              <a:rPr lang="en-GB" dirty="0" err="1"/>
              <a:t>Bucom</a:t>
            </a:r>
            <a:r>
              <a:rPr lang="en-GB" dirty="0"/>
              <a:t>)</a:t>
            </a:r>
            <a:endParaRPr lang="nl-BE" dirty="0"/>
          </a:p>
          <a:p>
            <a:pPr lvl="1"/>
            <a:r>
              <a:rPr lang="en-GB" dirty="0"/>
              <a:t>Contact </a:t>
            </a:r>
            <a:r>
              <a:rPr lang="en-GB" dirty="0" err="1"/>
              <a:t>center</a:t>
            </a:r>
            <a:r>
              <a:rPr lang="en-GB" dirty="0"/>
              <a:t> (</a:t>
            </a:r>
            <a:r>
              <a:rPr lang="en-GB" dirty="0" err="1"/>
              <a:t>Eranova</a:t>
            </a:r>
            <a:r>
              <a:rPr lang="en-GB" dirty="0"/>
              <a:t>)</a:t>
            </a:r>
            <a:endParaRPr lang="nl-BE" dirty="0"/>
          </a:p>
          <a:p>
            <a:pPr lvl="1"/>
            <a:r>
              <a:rPr lang="en-GB" dirty="0"/>
              <a:t>Print &amp; mail </a:t>
            </a:r>
            <a:endParaRPr lang="nl-BE" dirty="0"/>
          </a:p>
          <a:p>
            <a:pPr lvl="1"/>
            <a:r>
              <a:rPr lang="en-GB" dirty="0"/>
              <a:t>Framework contracts</a:t>
            </a:r>
          </a:p>
          <a:p>
            <a:r>
              <a:rPr lang="en-GB" dirty="0"/>
              <a:t>Staffing</a:t>
            </a:r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540AB-6939-4937-A918-1D15FF1C7CE3}" type="slidenum">
              <a:rPr kumimoji="0" lang="nl-BE" sz="1000" b="0" i="0" u="none" strike="noStrike" kern="1200" cap="none" spc="0" normalizeH="0" baseline="0" noProof="0" smtClean="0">
                <a:ln>
                  <a:noFill/>
                </a:ln>
                <a:solidFill>
                  <a:srgbClr val="364C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BE" sz="1000" b="0" i="0" u="none" strike="noStrike" kern="1200" cap="none" spc="0" normalizeH="0" baseline="0" noProof="0" dirty="0">
              <a:ln>
                <a:noFill/>
              </a:ln>
              <a:solidFill>
                <a:srgbClr val="364C9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Portfolio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7766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Some achievements</a:t>
            </a:r>
            <a:endParaRPr lang="fr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53B685-A2AB-4518-B31A-1C8B277EB988}" type="slidenum">
              <a:rPr lang="en-GB" noProof="0" smtClean="0"/>
              <a:pPr lvl="0"/>
              <a:t>9</a:t>
            </a:fld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Contributes significantly to G-Cloud and software reuse</a:t>
            </a:r>
          </a:p>
          <a:p>
            <a:r>
              <a:rPr lang="en-US" dirty="0"/>
              <a:t>Cost sharing facilitates collaboration between public institutions (data center, portals, user management, 24/7 monitoring of services, etc.).</a:t>
            </a:r>
          </a:p>
          <a:p>
            <a:r>
              <a:rPr lang="en-US" dirty="0"/>
              <a:t>Generates economies of scale</a:t>
            </a:r>
          </a:p>
          <a:p>
            <a:r>
              <a:rPr lang="en-US" dirty="0"/>
              <a:t>Provides institutions with hard-to-find expertise on ICT and information security </a:t>
            </a:r>
          </a:p>
          <a:p>
            <a:r>
              <a:rPr lang="en-US" dirty="0"/>
              <a:t>Offers expertise in ICT public procurement, facilitating access of private ICT service providers to the public sector</a:t>
            </a:r>
          </a:p>
          <a:p>
            <a:r>
              <a:rPr lang="en-US" dirty="0"/>
              <a:t>Stimulates innovation thanks to small R&amp;D department (see </a:t>
            </a:r>
            <a:r>
              <a:rPr lang="en-US" dirty="0">
                <a:hlinkClick r:id="rId2"/>
              </a:rPr>
              <a:t>https://www.smalsresearch.be/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27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9">
      <a:dk1>
        <a:sysClr val="windowText" lastClr="000000"/>
      </a:dk1>
      <a:lt1>
        <a:sysClr val="window" lastClr="FFFFFF"/>
      </a:lt1>
      <a:dk2>
        <a:srgbClr val="EA4F5F"/>
      </a:dk2>
      <a:lt2>
        <a:srgbClr val="FFFFFF"/>
      </a:lt2>
      <a:accent1>
        <a:srgbClr val="00A7E7"/>
      </a:accent1>
      <a:accent2>
        <a:srgbClr val="00A7E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7E7"/>
      </a:hlink>
      <a:folHlink>
        <a:srgbClr val="000000"/>
      </a:folHlink>
    </a:clrScheme>
    <a:fontScheme name="ReUse Font">
      <a:majorFont>
        <a:latin typeface="Fira Sans SemiBol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ReUse">
      <a:dk1>
        <a:sysClr val="windowText" lastClr="000000"/>
      </a:dk1>
      <a:lt1>
        <a:sysClr val="window" lastClr="FFFFFF"/>
      </a:lt1>
      <a:dk2>
        <a:srgbClr val="EA4F5F"/>
      </a:dk2>
      <a:lt2>
        <a:srgbClr val="FFFFFF"/>
      </a:lt2>
      <a:accent1>
        <a:srgbClr val="000000"/>
      </a:accent1>
      <a:accent2>
        <a:srgbClr val="00A7E7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A7E7"/>
      </a:hlink>
      <a:folHlink>
        <a:srgbClr val="000000"/>
      </a:folHlink>
    </a:clrScheme>
    <a:fontScheme name="ReUse Font">
      <a:majorFont>
        <a:latin typeface="Fira Sans SemiBold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mals">
  <a:themeElements>
    <a:clrScheme name="Custom 1">
      <a:dk1>
        <a:srgbClr val="364C9D"/>
      </a:dk1>
      <a:lt1>
        <a:sysClr val="window" lastClr="FFFFFF"/>
      </a:lt1>
      <a:dk2>
        <a:srgbClr val="364C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43C39FA842B41B17BCD9619DC6C91" ma:contentTypeVersion="0" ma:contentTypeDescription="Create a new document." ma:contentTypeScope="" ma:versionID="2c3f840e98522754814b395261ccf4e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73df0eeabf3db2078929eed011e84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8BACE54-5534-494B-9032-37C94859C0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BCD4D07-8D1A-4F17-9030-FFB1F97288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2CDCE4-C6C1-4746-BA60-72A62A96EA44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30638</TotalTime>
  <Words>2267</Words>
  <Application>Microsoft Office PowerPoint</Application>
  <PresentationFormat>Widescreen</PresentationFormat>
  <Paragraphs>556</Paragraphs>
  <Slides>51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8" baseType="lpstr">
      <vt:lpstr>Wingdings</vt:lpstr>
      <vt:lpstr>Source Sans Pro</vt:lpstr>
      <vt:lpstr>Montserrat SemiBold</vt:lpstr>
      <vt:lpstr>Fira Sans SemiBold</vt:lpstr>
      <vt:lpstr>Calibri Light</vt:lpstr>
      <vt:lpstr>Arial</vt:lpstr>
      <vt:lpstr>Fira Sans Medium</vt:lpstr>
      <vt:lpstr>Open Sans Semibold</vt:lpstr>
      <vt:lpstr>Calibri</vt:lpstr>
      <vt:lpstr>Fira Sans</vt:lpstr>
      <vt:lpstr>Fira Sans Light</vt:lpstr>
      <vt:lpstr>Roboto</vt:lpstr>
      <vt:lpstr>Montserrat</vt:lpstr>
      <vt:lpstr>Custom Design</vt:lpstr>
      <vt:lpstr>Custom Design</vt:lpstr>
      <vt:lpstr>Custom Design</vt:lpstr>
      <vt:lpstr>Smals</vt:lpstr>
      <vt:lpstr>Smals: inhouse expertise supporting reuse and collaboration for better eGov services</vt:lpstr>
      <vt:lpstr>Smals and the ReUse initiative</vt:lpstr>
      <vt:lpstr>Smals</vt:lpstr>
      <vt:lpstr>Statutory mission and some figures</vt:lpstr>
      <vt:lpstr>Legal framework</vt:lpstr>
      <vt:lpstr>Governance</vt:lpstr>
      <vt:lpstr>Control</vt:lpstr>
      <vt:lpstr>Portfolio</vt:lpstr>
      <vt:lpstr>Some achievements</vt:lpstr>
      <vt:lpstr>International level</vt:lpstr>
      <vt:lpstr>ReUse: what is it?</vt:lpstr>
      <vt:lpstr>What is it?</vt:lpstr>
      <vt:lpstr>What do we want to achieve?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Enablers to achieve our goals</vt:lpstr>
      <vt:lpstr>Let’s NOT reinvent the wheel…</vt:lpstr>
      <vt:lpstr>Let’s work together…</vt:lpstr>
      <vt:lpstr>   Who is already involved? </vt:lpstr>
      <vt:lpstr>How does it work?</vt:lpstr>
      <vt:lpstr>Some initiatives</vt:lpstr>
      <vt:lpstr>G-Cloud – Sharing ICT infrastructure</vt:lpstr>
      <vt:lpstr>G-Cloud – Sharing ICT infrastructure</vt:lpstr>
      <vt:lpstr>G-Cloud – Sharing ICT infrastructure</vt:lpstr>
      <vt:lpstr>G-Cloud – Sharing ICT infrastructure</vt:lpstr>
      <vt:lpstr>G-Cloud – Sharing ICT infrastructure</vt:lpstr>
      <vt:lpstr>Sharing infrastructure – software – business components</vt:lpstr>
      <vt:lpstr>Reuse of software &amp; business components</vt:lpstr>
      <vt:lpstr> Software reuse – how does it work?</vt:lpstr>
      <vt:lpstr>Software reuse – how does it work?</vt:lpstr>
      <vt:lpstr>ReUse – Vision</vt:lpstr>
      <vt:lpstr>PowerPoint Presentation</vt:lpstr>
      <vt:lpstr>Public &amp; private sector  opportunities</vt:lpstr>
      <vt:lpstr>Public &amp; private sector opportunities</vt:lpstr>
      <vt:lpstr>Enterprise Architecture : framework</vt:lpstr>
      <vt:lpstr>What are the benefits ?</vt:lpstr>
      <vt:lpstr>What are the benefits of a reuse mindset and more collaboration?</vt:lpstr>
      <vt:lpstr>PowerPoint Presentation</vt:lpstr>
      <vt:lpstr>PowerPoint Presentation</vt:lpstr>
      <vt:lpstr>Some results</vt:lpstr>
      <vt:lpstr>Results</vt:lpstr>
      <vt:lpstr>ReUse is part of project lifecycle</vt:lpstr>
      <vt:lpstr>EU Sharing &amp; ReUse Award</vt:lpstr>
      <vt:lpstr>What’s next ?</vt:lpstr>
      <vt:lpstr>European context</vt:lpstr>
      <vt:lpstr>European context</vt:lpstr>
      <vt:lpstr>PowerPoint Presentation</vt:lpstr>
    </vt:vector>
  </TitlesOfParts>
  <Company>SMALS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Rogge</dc:creator>
  <cp:lastModifiedBy>Sanne Miseur (KSZ-BCSS)</cp:lastModifiedBy>
  <cp:revision>351</cp:revision>
  <dcterms:created xsi:type="dcterms:W3CDTF">2019-11-27T16:18:35Z</dcterms:created>
  <dcterms:modified xsi:type="dcterms:W3CDTF">2024-05-30T08:56:24Z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0x01010035343C39FA842B41B17BCD9619DC6C91</vt:lpwstr>
  </property>
  <property fmtid="{D5CDD505-2E9C-101B-9397-08002B2CF9AE}" pid="3" name="SmalsDocumentType">
    <vt:lpwstr>2139;#Presentation|0a0ac181-48c8-4811-9601-62e7f758f779</vt:lpwstr>
  </property>
  <property fmtid="{D5CDD505-2E9C-101B-9397-08002B2CF9AE}" pid="4" name="WorkflowChangePath">
    <vt:lpwstr>6f8ecad1-772b-4a15-a136-69e6a3cd445d,6;6f8ecad1-772b-4a15-a136-69e6a3cd445d,9;6f8ecad1-772b-4a15-a136-69e6a3cd445d,12;</vt:lpwstr>
  </property>
  <property fmtid="{D5CDD505-2E9C-101B-9397-08002B2CF9AE}" pid="5" name="fa71e7478954414ca871126ba9568645">
    <vt:lpwstr>Smals|90886bfd-5294-4a5b-a3a5-25c526b4784a</vt:lpwstr>
  </property>
  <property fmtid="{D5CDD505-2E9C-101B-9397-08002B2CF9AE}" pid="6" name="Smals Client">
    <vt:lpwstr>6;#Smals|90886bfd-5294-4a5b-a3a5-25c526b4784a</vt:lpwstr>
  </property>
  <property fmtid="{D5CDD505-2E9C-101B-9397-08002B2CF9AE}" pid="7" name="PrimaryClient">
    <vt:lpwstr/>
  </property>
  <property fmtid="{D5CDD505-2E9C-101B-9397-08002B2CF9AE}" pid="8" name="RelatedProject">
    <vt:lpwstr/>
  </property>
  <property fmtid="{D5CDD505-2E9C-101B-9397-08002B2CF9AE}" pid="9" name="SmalsProjectActivity">
    <vt:lpwstr/>
  </property>
</Properties>
</file>