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 id="2147483939" r:id="rId2"/>
  </p:sldMasterIdLst>
  <p:notesMasterIdLst>
    <p:notesMasterId r:id="rId85"/>
  </p:notesMasterIdLst>
  <p:handoutMasterIdLst>
    <p:handoutMasterId r:id="rId86"/>
  </p:handoutMasterIdLst>
  <p:sldIdLst>
    <p:sldId id="592" r:id="rId3"/>
    <p:sldId id="1401" r:id="rId4"/>
    <p:sldId id="1413" r:id="rId5"/>
    <p:sldId id="1414" r:id="rId6"/>
    <p:sldId id="1415" r:id="rId7"/>
    <p:sldId id="1416" r:id="rId8"/>
    <p:sldId id="1417" r:id="rId9"/>
    <p:sldId id="1418" r:id="rId10"/>
    <p:sldId id="1419" r:id="rId11"/>
    <p:sldId id="1420" r:id="rId12"/>
    <p:sldId id="1421" r:id="rId13"/>
    <p:sldId id="1422" r:id="rId14"/>
    <p:sldId id="1423" r:id="rId15"/>
    <p:sldId id="1424" r:id="rId16"/>
    <p:sldId id="1425" r:id="rId17"/>
    <p:sldId id="1426" r:id="rId18"/>
    <p:sldId id="1427" r:id="rId19"/>
    <p:sldId id="1428" r:id="rId20"/>
    <p:sldId id="1429" r:id="rId21"/>
    <p:sldId id="1430" r:id="rId22"/>
    <p:sldId id="1431" r:id="rId23"/>
    <p:sldId id="1432" r:id="rId24"/>
    <p:sldId id="1433" r:id="rId25"/>
    <p:sldId id="1434" r:id="rId26"/>
    <p:sldId id="1435" r:id="rId27"/>
    <p:sldId id="1436" r:id="rId28"/>
    <p:sldId id="1437" r:id="rId29"/>
    <p:sldId id="1438" r:id="rId30"/>
    <p:sldId id="1439" r:id="rId31"/>
    <p:sldId id="1440" r:id="rId32"/>
    <p:sldId id="1441" r:id="rId33"/>
    <p:sldId id="1442" r:id="rId34"/>
    <p:sldId id="1443" r:id="rId35"/>
    <p:sldId id="1444" r:id="rId36"/>
    <p:sldId id="1445" r:id="rId37"/>
    <p:sldId id="1309" r:id="rId38"/>
    <p:sldId id="1106" r:id="rId39"/>
    <p:sldId id="1312" r:id="rId40"/>
    <p:sldId id="1313" r:id="rId41"/>
    <p:sldId id="1314" r:id="rId42"/>
    <p:sldId id="1565" r:id="rId43"/>
    <p:sldId id="1479" r:id="rId44"/>
    <p:sldId id="1481" r:id="rId45"/>
    <p:sldId id="1485" r:id="rId46"/>
    <p:sldId id="1486" r:id="rId47"/>
    <p:sldId id="1487" r:id="rId48"/>
    <p:sldId id="1490" r:id="rId49"/>
    <p:sldId id="1491" r:id="rId50"/>
    <p:sldId id="1492" r:id="rId51"/>
    <p:sldId id="1329" r:id="rId52"/>
    <p:sldId id="1478" r:id="rId53"/>
    <p:sldId id="1316" r:id="rId54"/>
    <p:sldId id="1321" r:id="rId55"/>
    <p:sldId id="1322" r:id="rId56"/>
    <p:sldId id="1317" r:id="rId57"/>
    <p:sldId id="1319" r:id="rId58"/>
    <p:sldId id="1320" r:id="rId59"/>
    <p:sldId id="1323" r:id="rId60"/>
    <p:sldId id="1535" r:id="rId61"/>
    <p:sldId id="1536" r:id="rId62"/>
    <p:sldId id="1537" r:id="rId63"/>
    <p:sldId id="1538" r:id="rId64"/>
    <p:sldId id="945" r:id="rId65"/>
    <p:sldId id="1318" r:id="rId66"/>
    <p:sldId id="1568" r:id="rId67"/>
    <p:sldId id="1324" r:id="rId68"/>
    <p:sldId id="1325" r:id="rId69"/>
    <p:sldId id="1326" r:id="rId70"/>
    <p:sldId id="669" r:id="rId71"/>
    <p:sldId id="1572" r:id="rId72"/>
    <p:sldId id="1566" r:id="rId73"/>
    <p:sldId id="413" r:id="rId74"/>
    <p:sldId id="1569" r:id="rId75"/>
    <p:sldId id="1008" r:id="rId76"/>
    <p:sldId id="479" r:id="rId77"/>
    <p:sldId id="480" r:id="rId78"/>
    <p:sldId id="481" r:id="rId79"/>
    <p:sldId id="1570" r:id="rId80"/>
    <p:sldId id="1571" r:id="rId81"/>
    <p:sldId id="473" r:id="rId82"/>
    <p:sldId id="476" r:id="rId83"/>
    <p:sldId id="463" r:id="rId84"/>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452" autoAdjust="0"/>
  </p:normalViewPr>
  <p:slideViewPr>
    <p:cSldViewPr>
      <p:cViewPr varScale="1">
        <p:scale>
          <a:sx n="108" d="100"/>
          <a:sy n="108" d="100"/>
        </p:scale>
        <p:origin x="570" y="96"/>
      </p:cViewPr>
      <p:guideLst>
        <p:guide orient="horz" pos="2160"/>
        <p:guide pos="3840"/>
      </p:guideLst>
    </p:cSldViewPr>
  </p:slideViewPr>
  <p:outlineViewPr>
    <p:cViewPr>
      <p:scale>
        <a:sx n="33" d="100"/>
        <a:sy n="33" d="100"/>
      </p:scale>
      <p:origin x="0" y="-35107"/>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5/15/2024</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5/15/2024</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Let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computer do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good</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thereby</a:t>
            </a:r>
            <a:r>
              <a:rPr lang="nl-BE" sz="1200" kern="1200" dirty="0">
                <a:solidFill>
                  <a:schemeClr val="tx1"/>
                </a:solidFill>
                <a:effectLst/>
                <a:latin typeface="+mn-lt"/>
                <a:ea typeface="+mn-ea"/>
                <a:cs typeface="+mn-cs"/>
              </a:rPr>
              <a:t> make time </a:t>
            </a:r>
            <a:r>
              <a:rPr lang="nl-BE" sz="1200" kern="1200" dirty="0" err="1">
                <a:solidFill>
                  <a:schemeClr val="tx1"/>
                </a:solidFill>
                <a:effectLst/>
                <a:latin typeface="+mn-lt"/>
                <a:ea typeface="+mn-ea"/>
                <a:cs typeface="+mn-cs"/>
              </a:rPr>
              <a:t>available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human support </a:t>
            </a:r>
            <a:r>
              <a:rPr lang="nl-BE" sz="1200" kern="1200" dirty="0" err="1">
                <a:solidFill>
                  <a:schemeClr val="tx1"/>
                </a:solidFill>
                <a:effectLst/>
                <a:latin typeface="+mn-lt"/>
                <a:ea typeface="+mn-ea"/>
                <a:cs typeface="+mn-cs"/>
              </a:rPr>
              <a:t>where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necessary</a:t>
            </a:r>
            <a:r>
              <a:rPr lang="en-US" sz="1200" kern="1200" dirty="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59</a:t>
            </a:fld>
            <a:endParaRPr lang="en-US"/>
          </a:p>
        </p:txBody>
      </p:sp>
    </p:spTree>
    <p:extLst>
      <p:ext uri="{BB962C8B-B14F-4D97-AF65-F5344CB8AC3E}">
        <p14:creationId xmlns:p14="http://schemas.microsoft.com/office/powerpoint/2010/main" val="4043130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72</a:t>
            </a:fld>
            <a:endParaRPr lang="fr-BE"/>
          </a:p>
        </p:txBody>
      </p:sp>
    </p:spTree>
    <p:extLst>
      <p:ext uri="{BB962C8B-B14F-4D97-AF65-F5344CB8AC3E}">
        <p14:creationId xmlns:p14="http://schemas.microsoft.com/office/powerpoint/2010/main" val="2426300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a:defRPr/>
            </a:pPr>
            <a:fld id="{B9A4C6B6-9186-44B6-AEB1-8528D7C6E6ED}" type="slidenum">
              <a:rPr lang="en-US" smtClean="0"/>
              <a:pPr>
                <a:defRPr/>
              </a:pPr>
              <a:t>78</a:t>
            </a:fld>
            <a:endParaRPr lang="en-US"/>
          </a:p>
        </p:txBody>
      </p:sp>
    </p:spTree>
    <p:extLst>
      <p:ext uri="{BB962C8B-B14F-4D97-AF65-F5344CB8AC3E}">
        <p14:creationId xmlns:p14="http://schemas.microsoft.com/office/powerpoint/2010/main" val="31786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fr-BE" altLang="en-US"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a:solidFill>
                    <a:schemeClr val="tx1"/>
                  </a:solidFill>
                  <a:latin typeface="+mn-lt"/>
                  <a:ea typeface="+mn-ea"/>
                  <a:cs typeface="Arial" pitchFamily="34" charset="0"/>
                  <a:sym typeface="Arial" pitchFamily="34" charset="0"/>
                </a:rPr>
                <a:t>https://www.frankrobben.be</a:t>
              </a:r>
              <a:endParaRPr lang="fr-BE" altLang="en-US" sz="1600" kern="1200" dirty="0">
                <a:solidFill>
                  <a:schemeClr val="tx1"/>
                </a:solidFill>
                <a:latin typeface="+mn-lt"/>
                <a:ea typeface="+mn-ea"/>
                <a:cs typeface="Arial" pitchFamily="34" charset="0"/>
              </a:endParaRPr>
            </a:p>
            <a:p>
              <a:pPr>
                <a:defRPr/>
              </a:pPr>
              <a:r>
                <a:rPr lang="nl-BE" altLang="en-US" sz="1600" dirty="0">
                  <a:latin typeface="+mn-lt"/>
                  <a:cs typeface="Arial" pitchFamily="34" charset="0"/>
                  <a:sym typeface="Arial" pitchFamily="34" charset="0"/>
                </a:rPr>
                <a:t>https://www.ksz.fgov.be</a:t>
              </a: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a:t>Voeg een grafiek in</a:t>
            </a:r>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36629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Tree>
    <p:extLst>
      <p:ext uri="{BB962C8B-B14F-4D97-AF65-F5344CB8AC3E}">
        <p14:creationId xmlns:p14="http://schemas.microsoft.com/office/powerpoint/2010/main" val="262876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4670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1850581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606834"/>
            <a:ext cx="9144000" cy="650966"/>
          </a:xfrm>
        </p:spPr>
        <p:txBody>
          <a:bodyPr>
            <a:normAutofit/>
          </a:bodyPr>
          <a:lstStyle>
            <a:lvl1pPr marL="0" indent="0" algn="ctr">
              <a:buNone/>
              <a:defRPr sz="1600">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816" y="5660571"/>
            <a:ext cx="690650" cy="878023"/>
          </a:xfrm>
          <a:prstGeom prst="rect">
            <a:avLst/>
          </a:prstGeom>
        </p:spPr>
      </p:pic>
      <p:sp>
        <p:nvSpPr>
          <p:cNvPr id="9" name="Title 8"/>
          <p:cNvSpPr>
            <a:spLocks noGrp="1"/>
          </p:cNvSpPr>
          <p:nvPr>
            <p:ph type="title"/>
          </p:nvPr>
        </p:nvSpPr>
        <p:spPr>
          <a:xfrm>
            <a:off x="838200" y="2463891"/>
            <a:ext cx="10515600" cy="1325563"/>
          </a:xfrm>
        </p:spPr>
        <p:txBody>
          <a:bodyPr anchor="b">
            <a:normAutofit/>
          </a:bodyPr>
          <a:lstStyle>
            <a:lvl1pPr algn="ctr">
              <a:defRPr sz="3200">
                <a:solidFill>
                  <a:schemeClr val="tx1"/>
                </a:solidFill>
                <a:latin typeface="Fira Sans Medium" panose="020B0603050000020004" pitchFamily="34" charset="0"/>
              </a:defRPr>
            </a:lvl1pPr>
          </a:lstStyle>
          <a:p>
            <a:r>
              <a:rPr lang="en-US" dirty="0"/>
              <a:t>Click to edit Master title style</a:t>
            </a:r>
          </a:p>
        </p:txBody>
      </p:sp>
    </p:spTree>
    <p:extLst>
      <p:ext uri="{BB962C8B-B14F-4D97-AF65-F5344CB8AC3E}">
        <p14:creationId xmlns:p14="http://schemas.microsoft.com/office/powerpoint/2010/main" val="286889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1066706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3726030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a:p>
          <a:p>
            <a:r>
              <a:rPr lang="en-US" dirty="0"/>
              <a:t>Click to add picture</a:t>
            </a:r>
          </a:p>
        </p:txBody>
      </p:sp>
    </p:spTree>
    <p:extLst>
      <p:ext uri="{BB962C8B-B14F-4D97-AF65-F5344CB8AC3E}">
        <p14:creationId xmlns:p14="http://schemas.microsoft.com/office/powerpoint/2010/main" val="1271489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113325"/>
          </a:xfrm>
        </p:spPr>
        <p:txBody>
          <a:bodyPr anchor="b">
            <a:normAutofit/>
          </a:bodyPr>
          <a:lstStyle>
            <a:lvl1pPr algn="ctr">
              <a:defRPr sz="3200">
                <a:solidFill>
                  <a:srgbClr val="00A7E7"/>
                </a:solidFill>
                <a:latin typeface="Fira Sans SemiBold" panose="020B0603050000020004" pitchFamily="34" charset="0"/>
              </a:defRPr>
            </a:lvl1pPr>
          </a:lstStyle>
          <a:p>
            <a:r>
              <a:rPr lang="en-US" dirty="0"/>
              <a:t>Click to edit Master title style</a:t>
            </a:r>
          </a:p>
        </p:txBody>
      </p:sp>
      <p:sp>
        <p:nvSpPr>
          <p:cNvPr id="3" name="Text Placeholder 2"/>
          <p:cNvSpPr>
            <a:spLocks noGrp="1"/>
          </p:cNvSpPr>
          <p:nvPr>
            <p:ph type="body" idx="1"/>
          </p:nvPr>
        </p:nvSpPr>
        <p:spPr>
          <a:xfrm>
            <a:off x="831850" y="3899155"/>
            <a:ext cx="10515600" cy="2190496"/>
          </a:xfrm>
        </p:spPr>
        <p:txBody>
          <a:bodyPr>
            <a:normAutofit/>
          </a:bodyPr>
          <a:lstStyle>
            <a:lvl1pPr marL="0" indent="0" algn="ctr">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737431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a:t>Click to edit Master title style</a:t>
            </a:r>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a:t>Click to add picture</a:t>
            </a:r>
          </a:p>
        </p:txBody>
      </p:sp>
    </p:spTree>
    <p:extLst>
      <p:ext uri="{BB962C8B-B14F-4D97-AF65-F5344CB8AC3E}">
        <p14:creationId xmlns:p14="http://schemas.microsoft.com/office/powerpoint/2010/main" val="709768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99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7" name="TextBox 6"/>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9"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230973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1297537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1355620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291199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1F0EC777-FA6F-47A4-B9E8-2F47E1E7BFF2}" type="datetimeFigureOut">
              <a:rPr lang="nl-BE" smtClean="0"/>
              <a:t>15/05/2024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308169-8EF2-4B71-B182-F4DC801E4285}" type="slidenum">
              <a:rPr lang="nl-BE" smtClean="0"/>
              <a:t>‹#›</a:t>
            </a:fld>
            <a:endParaRPr lang="nl-BE"/>
          </a:p>
        </p:txBody>
      </p:sp>
    </p:spTree>
    <p:extLst>
      <p:ext uri="{BB962C8B-B14F-4D97-AF65-F5344CB8AC3E}">
        <p14:creationId xmlns:p14="http://schemas.microsoft.com/office/powerpoint/2010/main" val="1967037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0.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Lst>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329550161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marL="457200" indent="-457200" algn="l" defTabSz="914400" rtl="0" eaLnBrk="1" latinLnBrk="0" hangingPunct="1">
        <a:lnSpc>
          <a:spcPct val="90000"/>
        </a:lnSpc>
        <a:spcBef>
          <a:spcPct val="0"/>
        </a:spcBef>
        <a:buFontTx/>
        <a:buBlip>
          <a:blip r:embed="rId15"/>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100000"/>
        </a:lnSpc>
        <a:spcBef>
          <a:spcPts val="1000"/>
        </a:spcBef>
        <a:buSzPct val="97000"/>
        <a:buFontTx/>
        <a:buBlip>
          <a:blip r:embed="rId16"/>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100000"/>
        </a:lnSpc>
        <a:spcBef>
          <a:spcPts val="500"/>
        </a:spcBef>
        <a:buFontTx/>
        <a:buBlip>
          <a:blip r:embed="rId16"/>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Tx/>
        <a:buBlip>
          <a:blip r:embed="rId16"/>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image" Target="../media/image56.png"/><Relationship Id="rId12" Type="http://schemas.openxmlformats.org/officeDocument/2006/relationships/oleObject" Target="../embeddings/oleObject4.bin"/><Relationship Id="rId17" Type="http://schemas.openxmlformats.org/officeDocument/2006/relationships/image" Target="../media/image62.png"/><Relationship Id="rId2" Type="http://schemas.openxmlformats.org/officeDocument/2006/relationships/slideLayout" Target="../slideLayouts/slideLayout2.xml"/><Relationship Id="rId16" Type="http://schemas.openxmlformats.org/officeDocument/2006/relationships/image" Target="../media/image61.png"/><Relationship Id="rId1" Type="http://schemas.openxmlformats.org/officeDocument/2006/relationships/vmlDrawing" Target="../drawings/vmlDrawing1.vml"/><Relationship Id="rId6" Type="http://schemas.openxmlformats.org/officeDocument/2006/relationships/image" Target="../media/image55.png"/><Relationship Id="rId11" Type="http://schemas.openxmlformats.org/officeDocument/2006/relationships/oleObject" Target="../embeddings/oleObject3.bin"/><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3.wmf"/><Relationship Id="rId4" Type="http://schemas.openxmlformats.org/officeDocument/2006/relationships/image" Target="../media/image52.wmf"/><Relationship Id="rId9" Type="http://schemas.openxmlformats.org/officeDocument/2006/relationships/oleObject" Target="../embeddings/oleObject2.bin"/><Relationship Id="rId14"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hyperlink" Target="https://ec.europa.eu/growth/single-market/single-digital-gateway_en" TargetMode="External"/><Relationship Id="rId13" Type="http://schemas.openxmlformats.org/officeDocument/2006/relationships/hyperlink" Target="https://www.ehden.eu/" TargetMode="External"/><Relationship Id="rId3" Type="http://schemas.openxmlformats.org/officeDocument/2006/relationships/hyperlink" Target="https://digital-strategy.ec.europa.eu/en/policies/eidas-regulation" TargetMode="External"/><Relationship Id="rId7" Type="http://schemas.openxmlformats.org/officeDocument/2006/relationships/hyperlink" Target="https://ec.europa.eu/digital-building-blocks/sites/display/EBSI/EBSI+Verifiable+Credentials" TargetMode="External"/><Relationship Id="rId12" Type="http://schemas.openxmlformats.org/officeDocument/2006/relationships/hyperlink" Target="https://ec.europa.eu/health/ehealth-digital-health-and-care/european-health-data-space_e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ec.europa.eu/digital-building-blocks/wikis/display/EBSIDOC/EBSI+Verifiable+Credentials+Playbook" TargetMode="External"/><Relationship Id="rId11" Type="http://schemas.openxmlformats.org/officeDocument/2006/relationships/hyperlink" Target="https://ec.europa.eu/info/live-work-travel-eu/coronavirus-response/safe-covid-19-vaccines-europeans/eu-digital-covid-certificate_en" TargetMode="External"/><Relationship Id="rId5" Type="http://schemas.openxmlformats.org/officeDocument/2006/relationships/hyperlink" Target="https://ec.europa.eu/digital-building-blocks/sites/display/EBSI/Conformant+wallets" TargetMode="External"/><Relationship Id="rId10" Type="http://schemas.openxmlformats.org/officeDocument/2006/relationships/hyperlink" Target="https://ec.europa.eu/social/main.jsp?catId=1545&amp;langId=en" TargetMode="External"/><Relationship Id="rId4" Type="http://schemas.openxmlformats.org/officeDocument/2006/relationships/hyperlink" Target="https://ec.europa.eu/digital-building-blocks/sites/display/EBSI" TargetMode="External"/><Relationship Id="rId9" Type="http://schemas.openxmlformats.org/officeDocument/2006/relationships/hyperlink" Target="https://ec.europa.eu/social/main.jsp?catId=1544&amp;langId=en"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352" y="1484784"/>
            <a:ext cx="11665296" cy="1470025"/>
          </a:xfrm>
        </p:spPr>
        <p:txBody>
          <a:bodyPr>
            <a:noAutofit/>
          </a:bodyPr>
          <a:lstStyle/>
          <a:p>
            <a:pPr>
              <a:defRPr/>
            </a:pPr>
            <a:r>
              <a:rPr lang="nl-BE" sz="4800" b="1" dirty="0">
                <a:cs typeface="Arial" charset="0"/>
              </a:rPr>
              <a:t>Proper </a:t>
            </a:r>
            <a:r>
              <a:rPr lang="nl-BE" sz="4800" b="1" dirty="0" err="1">
                <a:cs typeface="Arial" charset="0"/>
              </a:rPr>
              <a:t>digitisation</a:t>
            </a:r>
            <a:r>
              <a:rPr lang="nl-BE" sz="4800" b="1" dirty="0">
                <a:cs typeface="Arial" charset="0"/>
              </a:rPr>
              <a:t> as a </a:t>
            </a:r>
            <a:r>
              <a:rPr lang="nl-BE" sz="4800" b="1" dirty="0" err="1">
                <a:cs typeface="Arial" charset="0"/>
              </a:rPr>
              <a:t>critical</a:t>
            </a:r>
            <a:r>
              <a:rPr lang="nl-BE" sz="4800" b="1" dirty="0">
                <a:cs typeface="Arial" charset="0"/>
              </a:rPr>
              <a:t> </a:t>
            </a:r>
            <a:r>
              <a:rPr lang="nl-BE" sz="4800" b="1" dirty="0" err="1">
                <a:cs typeface="Arial" charset="0"/>
              </a:rPr>
              <a:t>success</a:t>
            </a:r>
            <a:r>
              <a:rPr lang="nl-BE" sz="4800" b="1" dirty="0">
                <a:cs typeface="Arial" charset="0"/>
              </a:rPr>
              <a:t> factor</a:t>
            </a:r>
            <a:br>
              <a:rPr lang="nl-BE" sz="4800" b="1" dirty="0">
                <a:cs typeface="Arial" charset="0"/>
              </a:rPr>
            </a:br>
            <a:r>
              <a:rPr lang="nl-BE" sz="4800" b="1" dirty="0" err="1">
                <a:cs typeface="Arial" charset="0"/>
              </a:rPr>
              <a:t>for</a:t>
            </a:r>
            <a:r>
              <a:rPr lang="nl-BE" sz="4800" b="1" dirty="0">
                <a:cs typeface="Arial" charset="0"/>
              </a:rPr>
              <a:t> </a:t>
            </a:r>
            <a:r>
              <a:rPr lang="nl-BE" sz="4800" b="1" dirty="0" err="1">
                <a:cs typeface="Arial" charset="0"/>
              </a:rPr>
              <a:t>effective</a:t>
            </a:r>
            <a:r>
              <a:rPr lang="nl-BE" sz="4800" b="1" dirty="0">
                <a:cs typeface="Arial" charset="0"/>
              </a:rPr>
              <a:t> </a:t>
            </a:r>
            <a:r>
              <a:rPr lang="nl-BE" sz="4800" b="1" dirty="0" err="1">
                <a:cs typeface="Arial" charset="0"/>
              </a:rPr>
              <a:t>and</a:t>
            </a:r>
            <a:r>
              <a:rPr lang="nl-BE" sz="4800" b="1" dirty="0">
                <a:cs typeface="Arial" charset="0"/>
              </a:rPr>
              <a:t> </a:t>
            </a:r>
            <a:r>
              <a:rPr lang="nl-BE" sz="4800" b="1" dirty="0" err="1">
                <a:cs typeface="Arial" charset="0"/>
              </a:rPr>
              <a:t>efficient</a:t>
            </a:r>
            <a:br>
              <a:rPr lang="nl-BE" sz="4800" b="1" dirty="0">
                <a:cs typeface="Arial" charset="0"/>
              </a:rPr>
            </a:br>
            <a:r>
              <a:rPr lang="nl-BE" sz="4800" b="1" dirty="0" err="1">
                <a:cs typeface="Arial" charset="0"/>
              </a:rPr>
              <a:t>social</a:t>
            </a:r>
            <a:r>
              <a:rPr lang="nl-BE" sz="4800" b="1" dirty="0">
                <a:cs typeface="Arial" charset="0"/>
              </a:rPr>
              <a:t> </a:t>
            </a:r>
            <a:r>
              <a:rPr lang="nl-BE" sz="4800" b="1" dirty="0" err="1">
                <a:cs typeface="Arial" charset="0"/>
              </a:rPr>
              <a:t>protection</a:t>
            </a:r>
            <a:r>
              <a:rPr lang="nl-BE" sz="4800" b="1" dirty="0">
                <a:cs typeface="Arial" charset="0"/>
              </a:rPr>
              <a:t> </a:t>
            </a:r>
            <a:r>
              <a:rPr lang="nl-BE" sz="4800" b="1" dirty="0" err="1">
                <a:cs typeface="Arial" charset="0"/>
              </a:rPr>
              <a:t>and</a:t>
            </a:r>
            <a:r>
              <a:rPr lang="nl-BE" sz="4800" b="1" dirty="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a:t>education</a:t>
            </a:r>
            <a:r>
              <a:rPr lang="nl-BE" dirty="0"/>
              <a:t>: </a:t>
            </a:r>
            <a:r>
              <a:rPr lang="nl-BE" dirty="0" err="1"/>
              <a:t>law</a:t>
            </a:r>
            <a:r>
              <a:rPr lang="nl-BE" dirty="0"/>
              <a:t>, ICT, ICT </a:t>
            </a:r>
            <a:r>
              <a:rPr lang="nl-BE" dirty="0" err="1"/>
              <a:t>auditing</a:t>
            </a:r>
            <a:r>
              <a:rPr lang="nl-BE" dirty="0"/>
              <a:t>, management, personal coaching</a:t>
            </a:r>
          </a:p>
          <a:p>
            <a:r>
              <a:rPr lang="nl-BE" dirty="0"/>
              <a:t>professional </a:t>
            </a:r>
            <a:r>
              <a:rPr lang="nl-BE" dirty="0" err="1"/>
              <a:t>activities</a:t>
            </a:r>
            <a:endParaRPr lang="nl-BE" dirty="0"/>
          </a:p>
          <a:p>
            <a:pPr lvl="1"/>
            <a:r>
              <a:rPr lang="nl-BE" dirty="0"/>
              <a:t>Crossroads Bank </a:t>
            </a:r>
            <a:r>
              <a:rPr lang="nl-BE" dirty="0" err="1"/>
              <a:t>for</a:t>
            </a:r>
            <a:r>
              <a:rPr lang="nl-BE" dirty="0"/>
              <a:t> </a:t>
            </a:r>
            <a:r>
              <a:rPr lang="nl-BE" dirty="0" err="1"/>
              <a:t>Social</a:t>
            </a:r>
            <a:r>
              <a:rPr lang="nl-BE" dirty="0"/>
              <a:t> Security</a:t>
            </a:r>
          </a:p>
          <a:p>
            <a:pPr lvl="2"/>
            <a:r>
              <a:rPr lang="nl-BE" dirty="0"/>
              <a:t>1986-1991: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a:t>
            </a:r>
            <a:r>
              <a:rPr lang="nl-BE" dirty="0" err="1"/>
              <a:t>Social</a:t>
            </a:r>
            <a:r>
              <a:rPr lang="nl-BE" dirty="0"/>
              <a:t> </a:t>
            </a:r>
            <a:r>
              <a:rPr lang="nl-BE" dirty="0" err="1"/>
              <a:t>Affairs</a:t>
            </a:r>
            <a:r>
              <a:rPr lang="nl-BE" dirty="0"/>
              <a:t> </a:t>
            </a:r>
            <a:r>
              <a:rPr lang="nl-BE" dirty="0" err="1"/>
              <a:t>and</a:t>
            </a:r>
            <a:r>
              <a:rPr lang="nl-BE" dirty="0"/>
              <a:t> </a:t>
            </a:r>
            <a:r>
              <a:rPr lang="nl-BE" dirty="0" err="1"/>
              <a:t>the</a:t>
            </a:r>
            <a:r>
              <a:rPr lang="nl-BE" dirty="0"/>
              <a:t> Prime Minister</a:t>
            </a:r>
          </a:p>
          <a:p>
            <a:pPr lvl="2"/>
            <a:r>
              <a:rPr lang="nl-BE" dirty="0" err="1"/>
              <a:t>since</a:t>
            </a:r>
            <a:r>
              <a:rPr lang="nl-BE" dirty="0"/>
              <a:t> 1991: CEO</a:t>
            </a:r>
          </a:p>
          <a:p>
            <a:pPr lvl="1"/>
            <a:r>
              <a:rPr lang="nl-BE" dirty="0"/>
              <a:t>Data </a:t>
            </a:r>
            <a:r>
              <a:rPr lang="nl-BE" dirty="0" err="1"/>
              <a:t>Protection</a:t>
            </a:r>
            <a:r>
              <a:rPr lang="nl-BE" dirty="0"/>
              <a:t> </a:t>
            </a:r>
            <a:r>
              <a:rPr lang="nl-BE" dirty="0" err="1"/>
              <a:t>Authority</a:t>
            </a:r>
            <a:endParaRPr lang="nl-BE" dirty="0"/>
          </a:p>
          <a:p>
            <a:pPr lvl="2"/>
            <a:r>
              <a:rPr lang="nl-BE" dirty="0"/>
              <a:t>1991-2022: </a:t>
            </a:r>
            <a:r>
              <a:rPr lang="nl-BE" dirty="0" err="1"/>
              <a:t>external</a:t>
            </a:r>
            <a:r>
              <a:rPr lang="nl-BE" dirty="0"/>
              <a:t> member</a:t>
            </a:r>
          </a:p>
          <a:p>
            <a:pPr lvl="1"/>
            <a:r>
              <a:rPr lang="nl-BE" dirty="0"/>
              <a:t>Federal </a:t>
            </a:r>
            <a:r>
              <a:rPr lang="nl-BE" dirty="0" err="1"/>
              <a:t>Ministry</a:t>
            </a:r>
            <a:r>
              <a:rPr lang="nl-BE" dirty="0"/>
              <a:t> of ICT</a:t>
            </a:r>
          </a:p>
          <a:p>
            <a:pPr lvl="2"/>
            <a:r>
              <a:rPr lang="nl-BE" dirty="0"/>
              <a:t>2000-2001: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ICT (</a:t>
            </a:r>
            <a:r>
              <a:rPr lang="nl-BE" dirty="0" err="1"/>
              <a:t>ao</a:t>
            </a:r>
            <a:r>
              <a:rPr lang="nl-BE" dirty="0"/>
              <a:t> </a:t>
            </a:r>
            <a:r>
              <a:rPr lang="nl-BE" dirty="0" err="1"/>
              <a:t>conception</a:t>
            </a:r>
            <a:r>
              <a:rPr lang="nl-BE" dirty="0"/>
              <a:t> of </a:t>
            </a:r>
            <a:r>
              <a:rPr lang="nl-BE" dirty="0" err="1"/>
              <a:t>electronic</a:t>
            </a:r>
            <a:r>
              <a:rPr lang="nl-BE" dirty="0"/>
              <a:t> </a:t>
            </a:r>
            <a:r>
              <a:rPr lang="nl-BE" dirty="0" err="1"/>
              <a:t>identity</a:t>
            </a:r>
            <a:r>
              <a:rPr lang="nl-BE" dirty="0"/>
              <a:t> card)</a:t>
            </a:r>
          </a:p>
          <a:p>
            <a:pPr lvl="1"/>
            <a:r>
              <a:rPr lang="nl-BE" dirty="0"/>
              <a:t>Smals (</a:t>
            </a:r>
            <a:r>
              <a:rPr lang="en-US" dirty="0"/>
              <a:t>non for profit operational ICT association of public institutions of social security and health)</a:t>
            </a:r>
          </a:p>
          <a:p>
            <a:pPr lvl="2"/>
            <a:r>
              <a:rPr lang="en-US" dirty="0"/>
              <a:t>since 2004: CEO (</a:t>
            </a:r>
            <a:r>
              <a:rPr lang="en-US" dirty="0" err="1"/>
              <a:t>ao</a:t>
            </a:r>
            <a:r>
              <a:rPr lang="en-US" dirty="0"/>
              <a:t> originator of G-Cloud initiative)</a:t>
            </a:r>
            <a:endParaRPr lang="nl-BE" dirty="0"/>
          </a:p>
          <a:p>
            <a:pPr lvl="1"/>
            <a:r>
              <a:rPr lang="nl-BE" dirty="0"/>
              <a:t>eHealth platform</a:t>
            </a:r>
          </a:p>
          <a:p>
            <a:pPr lvl="2"/>
            <a:r>
              <a:rPr lang="nl-BE" dirty="0"/>
              <a:t>2007-2008: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Public Health</a:t>
            </a:r>
          </a:p>
          <a:p>
            <a:pPr lvl="2"/>
            <a:r>
              <a:rPr lang="nl-BE" dirty="0" err="1"/>
              <a:t>since</a:t>
            </a:r>
            <a:r>
              <a:rPr lang="nl-BE" dirty="0"/>
              <a:t> 2008: CEO</a:t>
            </a:r>
          </a:p>
          <a:p>
            <a:pPr lvl="2"/>
            <a:r>
              <a:rPr lang="nl-BE" dirty="0"/>
              <a:t>2020-2021: </a:t>
            </a:r>
            <a:r>
              <a:rPr lang="nl-BE" dirty="0" err="1"/>
              <a:t>enterprise</a:t>
            </a:r>
            <a:r>
              <a:rPr lang="nl-BE" dirty="0"/>
              <a:t> architect of Belgian information systems </a:t>
            </a:r>
            <a:r>
              <a:rPr lang="nl-BE" dirty="0" err="1"/>
              <a:t>to</a:t>
            </a:r>
            <a:r>
              <a:rPr lang="nl-BE" dirty="0"/>
              <a:t> </a:t>
            </a:r>
            <a:r>
              <a:rPr lang="nl-BE" dirty="0" err="1"/>
              <a:t>fight</a:t>
            </a:r>
            <a:r>
              <a:rPr lang="nl-BE" dirty="0"/>
              <a:t> the COVID-19 </a:t>
            </a:r>
            <a:r>
              <a:rPr lang="nl-BE" dirty="0" err="1"/>
              <a:t>pandemic</a:t>
            </a:r>
            <a:r>
              <a:rPr lang="nl-BE" dirty="0"/>
              <a:t> (</a:t>
            </a:r>
            <a:r>
              <a:rPr lang="nl-BE" dirty="0" err="1"/>
              <a:t>testing</a:t>
            </a:r>
            <a:r>
              <a:rPr lang="nl-BE" dirty="0"/>
              <a:t>, </a:t>
            </a:r>
            <a:r>
              <a:rPr lang="nl-BE" dirty="0" err="1"/>
              <a:t>tracing</a:t>
            </a:r>
            <a:r>
              <a:rPr lang="nl-BE" dirty="0"/>
              <a:t>, </a:t>
            </a:r>
            <a:r>
              <a:rPr lang="nl-BE" dirty="0" err="1"/>
              <a:t>vaccination</a:t>
            </a:r>
            <a:r>
              <a:rPr lang="nl-BE" dirty="0"/>
              <a:t>) and </a:t>
            </a:r>
            <a:r>
              <a:rPr lang="nl-BE" dirty="0" err="1"/>
              <a:t>contributor</a:t>
            </a:r>
            <a:r>
              <a:rPr lang="nl-BE" dirty="0"/>
              <a:t> </a:t>
            </a:r>
            <a:r>
              <a:rPr lang="nl-BE" dirty="0" err="1"/>
              <a:t>to</a:t>
            </a:r>
            <a:r>
              <a:rPr lang="nl-BE" dirty="0"/>
              <a:t> development of </a:t>
            </a:r>
            <a:r>
              <a:rPr lang="nl-BE" dirty="0" err="1"/>
              <a:t>components</a:t>
            </a:r>
            <a:r>
              <a:rPr lang="nl-BE" dirty="0"/>
              <a:t> on EU and WHO level</a:t>
            </a:r>
          </a:p>
        </p:txBody>
      </p:sp>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2</a:t>
            </a:fld>
            <a:r>
              <a:rPr lang="fr-BE"/>
              <a:t> </a:t>
            </a:r>
            <a:endParaRPr lang="fr-BE" dirty="0"/>
          </a:p>
        </p:txBody>
      </p:sp>
      <p:sp>
        <p:nvSpPr>
          <p:cNvPr id="4" name="Titel 3"/>
          <p:cNvSpPr>
            <a:spLocks noGrp="1"/>
          </p:cNvSpPr>
          <p:nvPr>
            <p:ph type="title"/>
          </p:nvPr>
        </p:nvSpPr>
        <p:spPr/>
        <p:txBody>
          <a:bodyPr/>
          <a:lstStyle/>
          <a:p>
            <a:r>
              <a:rPr lang="nl-BE" dirty="0" err="1"/>
              <a:t>About</a:t>
            </a:r>
            <a:r>
              <a:rPr lang="nl-BE" dirty="0"/>
              <a:t> me (°1961)</a:t>
            </a:r>
          </a:p>
        </p:txBody>
      </p:sp>
    </p:spTree>
    <p:extLst>
      <p:ext uri="{BB962C8B-B14F-4D97-AF65-F5344CB8AC3E}">
        <p14:creationId xmlns:p14="http://schemas.microsoft.com/office/powerpoint/2010/main" val="119595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Setting </a:t>
            </a:r>
            <a:r>
              <a:rPr lang="en-GB" dirty="0"/>
              <a:t>the scene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3651051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Application in the Belgian social sector</a:t>
            </a: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Tree>
    <p:extLst>
      <p:ext uri="{BB962C8B-B14F-4D97-AF65-F5344CB8AC3E}">
        <p14:creationId xmlns:p14="http://schemas.microsoft.com/office/powerpoint/2010/main" val="1975467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dirty="0"/>
              <a:t>&gt; 11,700,000 citizens</a:t>
            </a:r>
          </a:p>
          <a:p>
            <a:r>
              <a:rPr lang="en-GB" dirty="0"/>
              <a:t>&gt; 230,000 employers</a:t>
            </a:r>
          </a:p>
          <a:p>
            <a:r>
              <a:rPr lang="en-GB" dirty="0"/>
              <a:t>about 3,000 public and private institutions (actors) at several levels (federal, regional, local) dealing with</a:t>
            </a:r>
          </a:p>
          <a:p>
            <a:pPr lvl="1"/>
            <a:r>
              <a:rPr lang="en-GB" dirty="0"/>
              <a:t>collection of social security contributions</a:t>
            </a:r>
          </a:p>
          <a:p>
            <a:pPr lvl="1"/>
            <a:r>
              <a:rPr lang="en-GB" dirty="0"/>
              <a:t>delivery of social security benefits</a:t>
            </a:r>
          </a:p>
          <a:p>
            <a:pPr lvl="2"/>
            <a:r>
              <a:rPr lang="en-GB" dirty="0"/>
              <a:t>child benefits</a:t>
            </a:r>
          </a:p>
          <a:p>
            <a:pPr lvl="2"/>
            <a:r>
              <a:rPr lang="en-GB" dirty="0"/>
              <a:t>unemployment benefits</a:t>
            </a:r>
          </a:p>
          <a:p>
            <a:pPr lvl="2"/>
            <a:r>
              <a:rPr lang="en-GB" dirty="0"/>
              <a:t>benefits in case of incapacity for work</a:t>
            </a:r>
          </a:p>
          <a:p>
            <a:pPr lvl="2"/>
            <a:r>
              <a:rPr lang="en-GB" dirty="0"/>
              <a:t>benefits for the disabled</a:t>
            </a:r>
          </a:p>
          <a:p>
            <a:pPr lvl="2"/>
            <a:r>
              <a:rPr lang="en-GB" dirty="0"/>
              <a:t>re-imbursement of health care costs</a:t>
            </a:r>
          </a:p>
          <a:p>
            <a:pPr lvl="2"/>
            <a:r>
              <a:rPr lang="en-GB" dirty="0"/>
              <a:t>holiday pay</a:t>
            </a:r>
          </a:p>
          <a:p>
            <a:pPr lvl="2"/>
            <a:r>
              <a:rPr lang="en-GB" dirty="0"/>
              <a:t>old age pensions</a:t>
            </a:r>
          </a:p>
          <a:p>
            <a:pPr lvl="2"/>
            <a:r>
              <a:rPr lang="en-GB" dirty="0"/>
              <a:t>guaranteed minimum income</a:t>
            </a:r>
          </a:p>
          <a:p>
            <a:pPr lvl="1"/>
            <a:r>
              <a:rPr lang="en-GB" dirty="0"/>
              <a:t>delivery of supplementary social benefits</a:t>
            </a:r>
          </a:p>
          <a:p>
            <a:pPr lvl="1"/>
            <a:r>
              <a:rPr lang="en-GB" dirty="0"/>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37</a:t>
            </a:fld>
            <a:r>
              <a:rPr lang="fr-BE"/>
              <a:t> </a:t>
            </a:r>
            <a:endParaRPr lang="fr-BE" dirty="0"/>
          </a:p>
        </p:txBody>
      </p:sp>
      <p:sp>
        <p:nvSpPr>
          <p:cNvPr id="14338" name="Title 1"/>
          <p:cNvSpPr>
            <a:spLocks noGrp="1"/>
          </p:cNvSpPr>
          <p:nvPr>
            <p:ph type="title"/>
          </p:nvPr>
        </p:nvSpPr>
        <p:spPr/>
        <p:txBody>
          <a:bodyPr/>
          <a:lstStyle/>
          <a:p>
            <a:r>
              <a:rPr lang="en-US" altLang="en-US"/>
              <a:t>Stakeholders of the Belgian social sector</a:t>
            </a:r>
            <a:endParaRPr lang="en-US" altLang="en-US" dirty="0"/>
          </a:p>
        </p:txBody>
      </p:sp>
    </p:spTree>
    <p:extLst>
      <p:ext uri="{BB962C8B-B14F-4D97-AF65-F5344CB8AC3E}">
        <p14:creationId xmlns:p14="http://schemas.microsoft.com/office/powerpoint/2010/main" val="2947113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 (KSZ)</a:t>
            </a:r>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38</a:t>
            </a:fld>
            <a:r>
              <a:rPr lang="fr-BE"/>
              <a:t> </a:t>
            </a:r>
            <a:endParaRPr lang="fr-BE"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48724"/>
            <a:ext cx="8424936" cy="5703325"/>
          </a:xfrm>
          <a:prstGeom prst="rect">
            <a:avLst/>
          </a:prstGeom>
        </p:spPr>
      </p:pic>
    </p:spTree>
    <p:extLst>
      <p:ext uri="{BB962C8B-B14F-4D97-AF65-F5344CB8AC3E}">
        <p14:creationId xmlns:p14="http://schemas.microsoft.com/office/powerpoint/2010/main" val="592778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a:t>Crossroads Bank of </a:t>
            </a:r>
            <a:r>
              <a:rPr lang="nl-BE" dirty="0" err="1"/>
              <a:t>Social</a:t>
            </a:r>
            <a:r>
              <a:rPr lang="nl-BE" dirty="0"/>
              <a:t> Security (CBSS) </a:t>
            </a:r>
            <a:endParaRPr lang="en-US" altLang="en-US" dirty="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a:solidFill>
                  <a:schemeClr val="tx1">
                    <a:lumMod val="75000"/>
                    <a:lumOff val="25000"/>
                  </a:schemeClr>
                </a:solidFill>
                <a:sym typeface="Arial" charset="0"/>
              </a:rPr>
              <a:t>NIC</a:t>
            </a: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39</a:t>
            </a:fld>
            <a:r>
              <a:rPr lang="fr-BE"/>
              <a:t> </a:t>
            </a:r>
            <a:endParaRPr lang="fr-BE" dirty="0"/>
          </a:p>
        </p:txBody>
      </p:sp>
    </p:spTree>
    <p:extLst>
      <p:ext uri="{BB962C8B-B14F-4D97-AF65-F5344CB8AC3E}">
        <p14:creationId xmlns:p14="http://schemas.microsoft.com/office/powerpoint/2010/main" val="1347393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solidFill>
                  <a:srgbClr val="0087BE"/>
                </a:solidFill>
              </a:rPr>
              <a:t>no central data storage</a:t>
            </a:r>
            <a:r>
              <a:rPr lang="en-GB" dirty="0"/>
              <a:t>, but an </a:t>
            </a:r>
            <a:r>
              <a:rPr lang="en-GB" dirty="0">
                <a:solidFill>
                  <a:srgbClr val="0087BE"/>
                </a:solidFill>
              </a:rPr>
              <a:t>agreed division of tasks</a:t>
            </a:r>
            <a:r>
              <a:rPr lang="en-GB" dirty="0"/>
              <a:t> between the actors within and outside the social sector with regard to </a:t>
            </a:r>
            <a:r>
              <a:rPr lang="en-GB" dirty="0">
                <a:solidFill>
                  <a:srgbClr val="0087BE"/>
                </a:solidFill>
              </a:rPr>
              <a:t>collection, validation and management of information</a:t>
            </a:r>
            <a:r>
              <a:rPr lang="en-GB" dirty="0"/>
              <a:t> and with regard to </a:t>
            </a:r>
            <a:r>
              <a:rPr lang="en-GB" dirty="0">
                <a:solidFill>
                  <a:srgbClr val="0087BE"/>
                </a:solidFill>
              </a:rPr>
              <a:t>electronic storage of information</a:t>
            </a:r>
            <a:r>
              <a:rPr lang="en-GB" dirty="0"/>
              <a:t> in authentic sources</a:t>
            </a:r>
          </a:p>
          <a:p>
            <a:pPr marL="0" indent="0">
              <a:buNone/>
            </a:pPr>
            <a:endParaRPr lang="en-GB" dirty="0"/>
          </a:p>
          <a:p>
            <a:r>
              <a:rPr lang="en-GB" dirty="0"/>
              <a:t>a </a:t>
            </a:r>
            <a:r>
              <a:rPr lang="en-GB" dirty="0">
                <a:solidFill>
                  <a:srgbClr val="0087BE"/>
                </a:solidFill>
              </a:rPr>
              <a:t>network between all 3,000 social sector actors</a:t>
            </a:r>
            <a:r>
              <a:rPr lang="en-GB" dirty="0"/>
              <a:t> with a secure connection to the internet, the federal MAN, regional extranets, extranets between local authorities and the Belgian </a:t>
            </a:r>
            <a:r>
              <a:rPr lang="en-GB" dirty="0" err="1"/>
              <a:t>interbanking</a:t>
            </a:r>
            <a:r>
              <a:rPr lang="en-GB" dirty="0"/>
              <a:t> network</a:t>
            </a:r>
          </a:p>
          <a:p>
            <a:endParaRPr lang="en-GB" dirty="0"/>
          </a:p>
          <a:p>
            <a:r>
              <a:rPr lang="en-GB" dirty="0"/>
              <a:t>a </a:t>
            </a:r>
            <a:r>
              <a:rPr lang="en-GB" dirty="0">
                <a:solidFill>
                  <a:srgbClr val="0087BE"/>
                </a:solidFill>
              </a:rPr>
              <a:t>unique identification key</a:t>
            </a:r>
          </a:p>
          <a:p>
            <a:pPr lvl="1"/>
            <a:r>
              <a:rPr lang="en-GB" dirty="0"/>
              <a:t>for every citizen </a:t>
            </a:r>
          </a:p>
          <a:p>
            <a:pPr lvl="1"/>
            <a:r>
              <a:rPr lang="en-GB" dirty="0"/>
              <a:t>for every company</a:t>
            </a:r>
          </a:p>
          <a:p>
            <a:pPr lvl="1"/>
            <a:r>
              <a:rPr lang="en-GB" dirty="0"/>
              <a:t>for every establishment of a company</a:t>
            </a:r>
          </a:p>
          <a:p>
            <a:endParaRPr lang="en-GB" dirty="0"/>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40</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716590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a:solidFill>
                  <a:srgbClr val="0087BE"/>
                </a:solidFill>
              </a:rPr>
              <a:t>220 electronic services for mutual information exchange</a:t>
            </a:r>
            <a:r>
              <a:rPr lang="en-GB" altLang="en-US" dirty="0"/>
              <a:t> amongst actors in the social sector, defined after process optimization</a:t>
            </a:r>
          </a:p>
          <a:p>
            <a:pPr lvl="1"/>
            <a:r>
              <a:rPr lang="en-GB" altLang="en-US" dirty="0"/>
              <a:t>nearly all direct or indirect (via citizens or companies) paper-based information exchange by &gt; 800 paper forms between actors in the social sector has been abolished</a:t>
            </a:r>
          </a:p>
          <a:p>
            <a:pPr lvl="1"/>
            <a:r>
              <a:rPr lang="en-GB" altLang="en-US" dirty="0"/>
              <a:t>in 2023, &gt; 1,81 billion electronic messages were exchanged amongst actors in the social sector, which saved as many paper exchanges</a:t>
            </a:r>
          </a:p>
          <a:p>
            <a:endParaRPr lang="en-GB" altLang="en-US" dirty="0"/>
          </a:p>
          <a:p>
            <a:r>
              <a:rPr lang="en-GB" altLang="en-US" dirty="0"/>
              <a:t>electronic services for </a:t>
            </a:r>
            <a:r>
              <a:rPr lang="en-GB" altLang="en-US" dirty="0">
                <a:solidFill>
                  <a:srgbClr val="0087BE"/>
                </a:solidFill>
              </a:rPr>
              <a:t>citizens</a:t>
            </a:r>
          </a:p>
          <a:p>
            <a:pPr lvl="1"/>
            <a:r>
              <a:rPr lang="en-GB" altLang="en-US" dirty="0">
                <a:solidFill>
                  <a:srgbClr val="0087BE"/>
                </a:solidFill>
              </a:rPr>
              <a:t>maximal automatic granting of benefits</a:t>
            </a:r>
            <a:r>
              <a:rPr lang="en-GB" altLang="en-US" dirty="0"/>
              <a:t> based on electronic information exchange between actors in the social sector</a:t>
            </a:r>
          </a:p>
          <a:p>
            <a:pPr lvl="1"/>
            <a:r>
              <a:rPr lang="en-GB" altLang="en-US" dirty="0">
                <a:solidFill>
                  <a:srgbClr val="0087BE"/>
                </a:solidFill>
              </a:rPr>
              <a:t>29 electronic services</a:t>
            </a:r>
            <a:r>
              <a:rPr lang="en-GB" altLang="en-US" dirty="0"/>
              <a:t> via an integrated portal and/or mobile applications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41</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1283944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chemeClr val="tx1"/>
                </a:solidFill>
              </a:rPr>
              <a:t>‘</a:t>
            </a:r>
            <a:r>
              <a:rPr lang="en-US" dirty="0">
                <a:solidFill>
                  <a:srgbClr val="0087BE"/>
                </a:solidFill>
              </a:rPr>
              <a:t>social statute</a:t>
            </a:r>
            <a:r>
              <a:rPr lang="en-US" dirty="0"/>
              <a:t>' for about 2 million citizens in Belgium </a:t>
            </a:r>
          </a:p>
          <a:p>
            <a:pPr lvl="1"/>
            <a:r>
              <a:rPr lang="en-US" dirty="0"/>
              <a:t>limited income </a:t>
            </a:r>
          </a:p>
          <a:p>
            <a:pPr lvl="1"/>
            <a:r>
              <a:rPr lang="en-US" dirty="0"/>
              <a:t>handicap, physical or mental disability</a:t>
            </a:r>
          </a:p>
          <a:p>
            <a:pPr lvl="1"/>
            <a:r>
              <a:rPr lang="en-US" dirty="0"/>
              <a:t>child with special needs</a:t>
            </a:r>
          </a:p>
          <a:p>
            <a:pPr marL="0" indent="0">
              <a:buNone/>
            </a:pPr>
            <a:endParaRPr lang="en-US" dirty="0"/>
          </a:p>
          <a:p>
            <a:r>
              <a:rPr lang="en-US" dirty="0"/>
              <a:t>citizens with social statute receive </a:t>
            </a:r>
            <a:r>
              <a:rPr lang="en-US" dirty="0">
                <a:solidFill>
                  <a:schemeClr val="tx1"/>
                </a:solidFill>
              </a:rPr>
              <a:t>'</a:t>
            </a:r>
            <a:r>
              <a:rPr lang="en-US" dirty="0">
                <a:solidFill>
                  <a:srgbClr val="0087BE"/>
                </a:solidFill>
              </a:rPr>
              <a:t>additional rights</a:t>
            </a:r>
            <a:r>
              <a:rPr lang="en-US" dirty="0">
                <a:solidFill>
                  <a:schemeClr val="tx1"/>
                </a:solidFill>
              </a:rPr>
              <a:t>‘</a:t>
            </a:r>
          </a:p>
          <a:p>
            <a:pPr lvl="1"/>
            <a:r>
              <a:rPr lang="en-US" dirty="0"/>
              <a:t>social rate for gas, electricity, water, telecom</a:t>
            </a:r>
          </a:p>
          <a:p>
            <a:pPr lvl="1"/>
            <a:r>
              <a:rPr lang="en-US" dirty="0"/>
              <a:t>public transport </a:t>
            </a:r>
          </a:p>
          <a:p>
            <a:pPr lvl="1"/>
            <a:r>
              <a:rPr lang="en-US" dirty="0"/>
              <a:t>housing</a:t>
            </a:r>
          </a:p>
          <a:p>
            <a:pPr lvl="1"/>
            <a:r>
              <a:rPr lang="en-US" dirty="0"/>
              <a:t>tax reduction, free waste collection</a:t>
            </a:r>
          </a:p>
          <a:p>
            <a:pPr lvl="1"/>
            <a:r>
              <a:rPr lang="en-US" dirty="0"/>
              <a:t>reduction for socio-cultural activities, sports</a:t>
            </a:r>
          </a:p>
          <a:p>
            <a:pPr lvl="1"/>
            <a:r>
              <a:rPr lang="en-US" dirty="0"/>
              <a:t>...</a:t>
            </a:r>
          </a:p>
          <a:p>
            <a:pPr lvl="1"/>
            <a:endParaRPr lang="nl-BE" dirty="0"/>
          </a:p>
          <a:p>
            <a:pPr lvl="1"/>
            <a:endParaRPr lang="en-US" dirty="0"/>
          </a:p>
        </p:txBody>
      </p:sp>
      <p:sp>
        <p:nvSpPr>
          <p:cNvPr id="2" name="Title 1"/>
          <p:cNvSpPr>
            <a:spLocks noGrp="1"/>
          </p:cNvSpPr>
          <p:nvPr>
            <p:ph type="title"/>
          </p:nvPr>
        </p:nvSpPr>
        <p:spPr/>
        <p:txBody>
          <a:bodyPr>
            <a:normAutofit/>
          </a:bodyPr>
          <a:lstStyle/>
          <a:p>
            <a:r>
              <a:rPr lang="en-US" dirty="0"/>
              <a:t>Maximum automatic granting of additional rights </a:t>
            </a:r>
          </a:p>
        </p:txBody>
      </p:sp>
      <p:sp>
        <p:nvSpPr>
          <p:cNvPr id="10" name="TextBox 9"/>
          <p:cNvSpPr txBox="1"/>
          <p:nvPr/>
        </p:nvSpPr>
        <p:spPr>
          <a:xfrm>
            <a:off x="10210800" y="6464370"/>
            <a:ext cx="288072" cy="276999"/>
          </a:xfrm>
          <a:prstGeom prst="rect">
            <a:avLst/>
          </a:prstGeom>
          <a:noFill/>
        </p:spPr>
        <p:txBody>
          <a:bodyPr wrap="square" rtlCol="0">
            <a:spAutoFit/>
          </a:bodyPr>
          <a:lstStyle/>
          <a:p>
            <a:r>
              <a:rPr lang="nl-BE" sz="1200" dirty="0"/>
              <a:t>2</a:t>
            </a:r>
            <a:endParaRPr lang="fr-BE" sz="120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42</a:t>
            </a:fld>
            <a:r>
              <a:rPr lang="fr-BE"/>
              <a:t> </a:t>
            </a:r>
            <a:endParaRPr lang="fr-BE" dirty="0"/>
          </a:p>
        </p:txBody>
      </p:sp>
    </p:spTree>
    <p:extLst>
      <p:ext uri="{BB962C8B-B14F-4D97-AF65-F5344CB8AC3E}">
        <p14:creationId xmlns:p14="http://schemas.microsoft.com/office/powerpoint/2010/main" val="108010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normAutofit/>
          </a:bodyPr>
          <a:lstStyle/>
          <a:p>
            <a:r>
              <a:rPr lang="en-US" dirty="0"/>
              <a:t>factual information available from one or more actor(s) is made available to other actors who, on that basis, automatically grant rights to the citizen without him/her having to submit an application for this</a:t>
            </a:r>
          </a:p>
          <a:p>
            <a:endParaRPr lang="en-US" dirty="0"/>
          </a:p>
          <a:p>
            <a:r>
              <a:rPr lang="en-US" dirty="0"/>
              <a:t>standardized services to respond as much as possible to information requests and avoid/reduce multiple developments, both for the data providers (authentic sources) and for the entities granting benefits</a:t>
            </a:r>
          </a:p>
          <a:p>
            <a:endParaRPr lang="en-US" dirty="0"/>
          </a:p>
          <a:p>
            <a:r>
              <a:rPr lang="en-US" dirty="0"/>
              <a:t>reduction in</a:t>
            </a:r>
          </a:p>
          <a:p>
            <a:pPr lvl="1"/>
            <a:r>
              <a:rPr lang="en-US" dirty="0"/>
              <a:t>the number of statutes used and their complexity</a:t>
            </a:r>
          </a:p>
          <a:p>
            <a:pPr lvl="1"/>
            <a:r>
              <a:rPr lang="en-US" dirty="0"/>
              <a:t>data exchanges</a:t>
            </a:r>
          </a:p>
          <a:p>
            <a:pPr lvl="1"/>
            <a:r>
              <a:rPr lang="en-US" dirty="0"/>
              <a:t>the number of administrative formalities and paper certificates requested from this vulnerable population group</a:t>
            </a:r>
            <a:endParaRPr lang="nl-NL" dirty="0"/>
          </a:p>
        </p:txBody>
      </p:sp>
      <p:sp>
        <p:nvSpPr>
          <p:cNvPr id="60418" name="Titel 1"/>
          <p:cNvSpPr>
            <a:spLocks noGrp="1"/>
          </p:cNvSpPr>
          <p:nvPr>
            <p:ph type="title"/>
          </p:nvPr>
        </p:nvSpPr>
        <p:spPr/>
        <p:txBody>
          <a:bodyPr/>
          <a:lstStyle/>
          <a:p>
            <a:r>
              <a:rPr lang="en-US" altLang="en-US" dirty="0"/>
              <a:t>Principles</a:t>
            </a:r>
          </a:p>
        </p:txBody>
      </p:sp>
      <p:sp>
        <p:nvSpPr>
          <p:cNvPr id="9" name="TextBox 8"/>
          <p:cNvSpPr txBox="1"/>
          <p:nvPr/>
        </p:nvSpPr>
        <p:spPr>
          <a:xfrm>
            <a:off x="10210800" y="6425814"/>
            <a:ext cx="288072" cy="276999"/>
          </a:xfrm>
          <a:prstGeom prst="rect">
            <a:avLst/>
          </a:prstGeom>
          <a:noFill/>
        </p:spPr>
        <p:txBody>
          <a:bodyPr wrap="square" rtlCol="0">
            <a:spAutoFit/>
          </a:bodyPr>
          <a:lstStyle/>
          <a:p>
            <a:r>
              <a:rPr lang="nl-BE" sz="1200" dirty="0"/>
              <a:t>5</a:t>
            </a:r>
            <a:endParaRPr lang="fr-BE" sz="1200" dirty="0"/>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43</a:t>
            </a:fld>
            <a:r>
              <a:rPr lang="fr-BE"/>
              <a:t> </a:t>
            </a:r>
            <a:endParaRPr lang="fr-BE" dirty="0"/>
          </a:p>
        </p:txBody>
      </p:sp>
    </p:spTree>
    <p:extLst>
      <p:ext uri="{BB962C8B-B14F-4D97-AF65-F5344CB8AC3E}">
        <p14:creationId xmlns:p14="http://schemas.microsoft.com/office/powerpoint/2010/main" val="1729554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957C890-9349-4037-8FEA-A7F6F3019491}"/>
              </a:ext>
            </a:extLst>
          </p:cNvPr>
          <p:cNvGrpSpPr/>
          <p:nvPr/>
        </p:nvGrpSpPr>
        <p:grpSpPr>
          <a:xfrm>
            <a:off x="839416" y="931625"/>
            <a:ext cx="3643995" cy="5757557"/>
            <a:chOff x="754540" y="823206"/>
            <a:chExt cx="1513204" cy="5757557"/>
          </a:xfrm>
        </p:grpSpPr>
        <p:grpSp>
          <p:nvGrpSpPr>
            <p:cNvPr id="37" name="Group 36">
              <a:extLst>
                <a:ext uri="{FF2B5EF4-FFF2-40B4-BE49-F238E27FC236}">
                  <a16:creationId xmlns:a16="http://schemas.microsoft.com/office/drawing/2014/main" id="{B72FD8CC-E098-44CC-BFBF-B2985257DF85}"/>
                </a:ext>
              </a:extLst>
            </p:cNvPr>
            <p:cNvGrpSpPr/>
            <p:nvPr/>
          </p:nvGrpSpPr>
          <p:grpSpPr>
            <a:xfrm>
              <a:off x="754540" y="823206"/>
              <a:ext cx="1513204" cy="1186001"/>
              <a:chOff x="718108" y="823206"/>
              <a:chExt cx="1513204" cy="1186001"/>
            </a:xfrm>
          </p:grpSpPr>
          <p:sp>
            <p:nvSpPr>
              <p:cNvPr id="57" name="Rounded Rectangle 4">
                <a:extLst>
                  <a:ext uri="{FF2B5EF4-FFF2-40B4-BE49-F238E27FC236}">
                    <a16:creationId xmlns:a16="http://schemas.microsoft.com/office/drawing/2014/main" id="{B8DFDE58-3925-48BB-BCA1-4A59C538F3AB}"/>
                  </a:ext>
                </a:extLst>
              </p:cNvPr>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58" name="Rounded Rectangle 5">
                <a:extLst>
                  <a:ext uri="{FF2B5EF4-FFF2-40B4-BE49-F238E27FC236}">
                    <a16:creationId xmlns:a16="http://schemas.microsoft.com/office/drawing/2014/main" id="{C8132062-2066-4937-AFE8-E5ED091823E8}"/>
                  </a:ext>
                </a:extLst>
              </p:cNvPr>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59" name="Rounded Rectangle 6">
                <a:extLst>
                  <a:ext uri="{FF2B5EF4-FFF2-40B4-BE49-F238E27FC236}">
                    <a16:creationId xmlns:a16="http://schemas.microsoft.com/office/drawing/2014/main" id="{C8229666-3C59-4E16-8279-51E24BE5592F}"/>
                  </a:ext>
                </a:extLst>
              </p:cNvPr>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60" name="Rounded Rectangle 7">
                <a:extLst>
                  <a:ext uri="{FF2B5EF4-FFF2-40B4-BE49-F238E27FC236}">
                    <a16:creationId xmlns:a16="http://schemas.microsoft.com/office/drawing/2014/main" id="{C6CE0073-AB9F-42B8-B097-152C8944AD72}"/>
                  </a:ext>
                </a:extLst>
              </p:cNvPr>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39" name="Group 38">
              <a:extLst>
                <a:ext uri="{FF2B5EF4-FFF2-40B4-BE49-F238E27FC236}">
                  <a16:creationId xmlns:a16="http://schemas.microsoft.com/office/drawing/2014/main" id="{0FC0F5B0-B251-4876-AE82-64A4BF132BD6}"/>
                </a:ext>
              </a:extLst>
            </p:cNvPr>
            <p:cNvGrpSpPr/>
            <p:nvPr/>
          </p:nvGrpSpPr>
          <p:grpSpPr>
            <a:xfrm>
              <a:off x="754540" y="2132856"/>
              <a:ext cx="1513204" cy="3762850"/>
              <a:chOff x="3418836" y="2132856"/>
              <a:chExt cx="1513204" cy="3762850"/>
            </a:xfrm>
          </p:grpSpPr>
          <p:sp>
            <p:nvSpPr>
              <p:cNvPr id="41" name="Rounded Rectangle 9">
                <a:extLst>
                  <a:ext uri="{FF2B5EF4-FFF2-40B4-BE49-F238E27FC236}">
                    <a16:creationId xmlns:a16="http://schemas.microsoft.com/office/drawing/2014/main" id="{93FD16F0-0A2E-46A0-A40C-E9E9BBC6DFFE}"/>
                  </a:ext>
                </a:extLst>
              </p:cNvPr>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44" name="Rounded Rectangle 10">
                <a:extLst>
                  <a:ext uri="{FF2B5EF4-FFF2-40B4-BE49-F238E27FC236}">
                    <a16:creationId xmlns:a16="http://schemas.microsoft.com/office/drawing/2014/main" id="{039D61F4-B18E-49C9-B8AF-4475DDE687B9}"/>
                  </a:ext>
                </a:extLst>
              </p:cNvPr>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45" name="Rounded Rectangle 11">
                <a:extLst>
                  <a:ext uri="{FF2B5EF4-FFF2-40B4-BE49-F238E27FC236}">
                    <a16:creationId xmlns:a16="http://schemas.microsoft.com/office/drawing/2014/main" id="{6920184F-1B73-4A02-A88B-6155A1A7DBE8}"/>
                  </a:ext>
                </a:extLst>
              </p:cNvPr>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46" name="Rounded Rectangle 12">
                <a:extLst>
                  <a:ext uri="{FF2B5EF4-FFF2-40B4-BE49-F238E27FC236}">
                    <a16:creationId xmlns:a16="http://schemas.microsoft.com/office/drawing/2014/main" id="{24ADBEA7-7B40-4881-A055-42B85C58B416}"/>
                  </a:ext>
                </a:extLst>
              </p:cNvPr>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47" name="Rounded Rectangle 13">
                <a:extLst>
                  <a:ext uri="{FF2B5EF4-FFF2-40B4-BE49-F238E27FC236}">
                    <a16:creationId xmlns:a16="http://schemas.microsoft.com/office/drawing/2014/main" id="{E9FB8843-0AC6-4CBE-BFDD-71FD612424A5}"/>
                  </a:ext>
                </a:extLst>
              </p:cNvPr>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48" name="Rounded Rectangle 14">
                <a:extLst>
                  <a:ext uri="{FF2B5EF4-FFF2-40B4-BE49-F238E27FC236}">
                    <a16:creationId xmlns:a16="http://schemas.microsoft.com/office/drawing/2014/main" id="{C31AA9B5-8C0A-4F20-9F02-61DA6B82744A}"/>
                  </a:ext>
                </a:extLst>
              </p:cNvPr>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49" name="Rounded Rectangle 15">
                <a:extLst>
                  <a:ext uri="{FF2B5EF4-FFF2-40B4-BE49-F238E27FC236}">
                    <a16:creationId xmlns:a16="http://schemas.microsoft.com/office/drawing/2014/main" id="{26EF596A-47AE-4CBD-8669-F9AEA3D7AED3}"/>
                  </a:ext>
                </a:extLst>
              </p:cNvPr>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50" name="Rounded Rectangle 16">
                <a:extLst>
                  <a:ext uri="{FF2B5EF4-FFF2-40B4-BE49-F238E27FC236}">
                    <a16:creationId xmlns:a16="http://schemas.microsoft.com/office/drawing/2014/main" id="{1BADCF26-2C51-467B-9FE9-A75E5807EFB0}"/>
                  </a:ext>
                </a:extLst>
              </p:cNvPr>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51" name="Rounded Rectangle 17">
                <a:extLst>
                  <a:ext uri="{FF2B5EF4-FFF2-40B4-BE49-F238E27FC236}">
                    <a16:creationId xmlns:a16="http://schemas.microsoft.com/office/drawing/2014/main" id="{EBFDA616-A94B-400E-BB1B-DA0F13B20A84}"/>
                  </a:ext>
                </a:extLst>
              </p:cNvPr>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52" name="Rounded Rectangle 18">
                <a:extLst>
                  <a:ext uri="{FF2B5EF4-FFF2-40B4-BE49-F238E27FC236}">
                    <a16:creationId xmlns:a16="http://schemas.microsoft.com/office/drawing/2014/main" id="{BA700BE6-D52D-4B44-A715-5AE080BD300D}"/>
                  </a:ext>
                </a:extLst>
              </p:cNvPr>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53" name="Rounded Rectangle 19">
                <a:extLst>
                  <a:ext uri="{FF2B5EF4-FFF2-40B4-BE49-F238E27FC236}">
                    <a16:creationId xmlns:a16="http://schemas.microsoft.com/office/drawing/2014/main" id="{4852A716-46CE-4A9A-877E-FA8A8B73A43D}"/>
                  </a:ext>
                </a:extLst>
              </p:cNvPr>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54" name="Rounded Rectangle 20">
                <a:extLst>
                  <a:ext uri="{FF2B5EF4-FFF2-40B4-BE49-F238E27FC236}">
                    <a16:creationId xmlns:a16="http://schemas.microsoft.com/office/drawing/2014/main" id="{450C1F39-5ECE-4BD5-B735-A2E59EC1E44D}"/>
                  </a:ext>
                </a:extLst>
              </p:cNvPr>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55" name="Rounded Rectangle 21">
                <a:extLst>
                  <a:ext uri="{FF2B5EF4-FFF2-40B4-BE49-F238E27FC236}">
                    <a16:creationId xmlns:a16="http://schemas.microsoft.com/office/drawing/2014/main" id="{20E0C869-8C29-4F76-972D-AE2716731472}"/>
                  </a:ext>
                </a:extLst>
              </p:cNvPr>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56" name="Rounded Rectangle 22">
                <a:extLst>
                  <a:ext uri="{FF2B5EF4-FFF2-40B4-BE49-F238E27FC236}">
                    <a16:creationId xmlns:a16="http://schemas.microsoft.com/office/drawing/2014/main" id="{6B8C8F6E-2F00-4F5D-A008-2515C29DA77C}"/>
                  </a:ext>
                </a:extLst>
              </p:cNvPr>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40" name="Rounded Rectangle 25">
              <a:extLst>
                <a:ext uri="{FF2B5EF4-FFF2-40B4-BE49-F238E27FC236}">
                  <a16:creationId xmlns:a16="http://schemas.microsoft.com/office/drawing/2014/main" id="{7AAF210D-6A86-4115-9F93-CD11F415EFF5}"/>
                </a:ext>
              </a:extLst>
            </p:cNvPr>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sp>
        <p:nvSpPr>
          <p:cNvPr id="2" name="Title 1"/>
          <p:cNvSpPr>
            <a:spLocks noGrp="1"/>
          </p:cNvSpPr>
          <p:nvPr>
            <p:ph type="title"/>
          </p:nvPr>
        </p:nvSpPr>
        <p:spPr/>
        <p:txBody>
          <a:bodyPr/>
          <a:lstStyle/>
          <a:p>
            <a:r>
              <a:rPr lang="en-US" dirty="0"/>
              <a:t>Lego brick philosophy</a:t>
            </a:r>
            <a:endParaRPr lang="en-US" dirty="0">
              <a:solidFill>
                <a:srgbClr val="0070C0"/>
              </a:solidFill>
            </a:endParaRPr>
          </a:p>
        </p:txBody>
      </p:sp>
      <p:grpSp>
        <p:nvGrpSpPr>
          <p:cNvPr id="30" name="Group 29"/>
          <p:cNvGrpSpPr/>
          <p:nvPr/>
        </p:nvGrpSpPr>
        <p:grpSpPr>
          <a:xfrm>
            <a:off x="5635538" y="2776964"/>
            <a:ext cx="1706396" cy="1493226"/>
            <a:chOff x="3851919" y="2451921"/>
            <a:chExt cx="1706396" cy="1493226"/>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Reduction</a:t>
              </a:r>
              <a:r>
                <a:rPr lang="nl-BE" sz="1400" dirty="0">
                  <a:solidFill>
                    <a:sysClr val="windowText" lastClr="000000"/>
                  </a:solidFill>
                </a:rPr>
                <a:t> of </a:t>
              </a:r>
              <a:r>
                <a:rPr lang="nl-BE" sz="1400" dirty="0" err="1">
                  <a:solidFill>
                    <a:sysClr val="windowText" lastClr="000000"/>
                  </a:solidFill>
                </a:rPr>
                <a:t>provincial</a:t>
              </a:r>
              <a:r>
                <a:rPr lang="nl-BE" sz="1400" dirty="0">
                  <a:solidFill>
                    <a:sysClr val="windowText" lastClr="000000"/>
                  </a:solidFill>
                </a:rPr>
                <a:t> </a:t>
              </a:r>
              <a:r>
                <a:rPr lang="nl-BE" sz="1400" dirty="0" err="1">
                  <a:solidFill>
                    <a:sysClr val="windowText" lastClr="000000"/>
                  </a:solidFill>
                </a:rPr>
                <a:t>tax</a:t>
              </a:r>
              <a:endParaRPr lang="nl-BE" sz="1400" dirty="0">
                <a:solidFill>
                  <a:sysClr val="windowText" lastClr="000000"/>
                </a:solidFill>
              </a:endParaRPr>
            </a:p>
          </p:txBody>
        </p:sp>
        <p:sp>
          <p:nvSpPr>
            <p:cNvPr id="29" name="Rounded Rectangle 28"/>
            <p:cNvSpPr/>
            <p:nvPr/>
          </p:nvSpPr>
          <p:spPr>
            <a:xfrm rot="5400000">
              <a:off x="4445140" y="1858700"/>
              <a:ext cx="519953"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of East </a:t>
              </a:r>
              <a:r>
                <a:rPr lang="nl-BE" sz="1400" dirty="0" err="1">
                  <a:solidFill>
                    <a:sysClr val="windowText" lastClr="000000"/>
                  </a:solidFill>
                </a:rPr>
                <a:t>Flanders</a:t>
              </a:r>
              <a:endParaRPr lang="nl-BE" sz="1400" dirty="0">
                <a:solidFill>
                  <a:sysClr val="windowText" lastClr="000000"/>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a:t>Granting authority</a:t>
              </a:r>
            </a:p>
          </p:txBody>
        </p:sp>
      </p:grpSp>
      <p:cxnSp>
        <p:nvCxnSpPr>
          <p:cNvPr id="34" name="Straight Arrow Connector 33"/>
          <p:cNvCxnSpPr/>
          <p:nvPr/>
        </p:nvCxnSpPr>
        <p:spPr>
          <a:xfrm>
            <a:off x="4497153"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85723"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44</a:t>
            </a:fld>
            <a:r>
              <a:rPr lang="fr-BE"/>
              <a:t> </a:t>
            </a:r>
            <a:endParaRPr lang="fr-BE" dirty="0"/>
          </a:p>
        </p:txBody>
      </p:sp>
      <p:sp>
        <p:nvSpPr>
          <p:cNvPr id="42" name="Rectangle 41"/>
          <p:cNvSpPr/>
          <p:nvPr/>
        </p:nvSpPr>
        <p:spPr>
          <a:xfrm>
            <a:off x="6138653" y="3244334"/>
            <a:ext cx="184731" cy="369332"/>
          </a:xfrm>
          <a:prstGeom prst="rect">
            <a:avLst/>
          </a:prstGeom>
        </p:spPr>
        <p:txBody>
          <a:bodyPr wrap="none">
            <a:spAutoFit/>
          </a:bodyPr>
          <a:lstStyle/>
          <a:p>
            <a:endParaRPr lang="fr-BE" dirty="0"/>
          </a:p>
        </p:txBody>
      </p:sp>
    </p:spTree>
    <p:extLst>
      <p:ext uri="{BB962C8B-B14F-4D97-AF65-F5344CB8AC3E}">
        <p14:creationId xmlns:p14="http://schemas.microsoft.com/office/powerpoint/2010/main" val="1699420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0"/>
            <a:ext cx="11809312" cy="908720"/>
          </a:xfrm>
        </p:spPr>
        <p:txBody>
          <a:bodyPr/>
          <a:lstStyle/>
          <a:p>
            <a:r>
              <a:rPr lang="en-US" dirty="0"/>
              <a:t>Lego brick philosophy</a:t>
            </a:r>
            <a:endParaRPr lang="en-US" dirty="0">
              <a:solidFill>
                <a:srgbClr val="0070C0"/>
              </a:solidFill>
            </a:endParaRPr>
          </a:p>
        </p:txBody>
      </p:sp>
      <p:grpSp>
        <p:nvGrpSpPr>
          <p:cNvPr id="27" name="Group 26"/>
          <p:cNvGrpSpPr/>
          <p:nvPr/>
        </p:nvGrpSpPr>
        <p:grpSpPr>
          <a:xfrm>
            <a:off x="839416" y="931625"/>
            <a:ext cx="3643995" cy="5757557"/>
            <a:chOff x="754540" y="823206"/>
            <a:chExt cx="1513204" cy="5757557"/>
          </a:xfrm>
        </p:grpSpPr>
        <p:grpSp>
          <p:nvGrpSpPr>
            <p:cNvPr id="25" name="Group 24"/>
            <p:cNvGrpSpPr/>
            <p:nvPr/>
          </p:nvGrpSpPr>
          <p:grpSpPr>
            <a:xfrm>
              <a:off x="754540" y="823206"/>
              <a:ext cx="1513204" cy="1186001"/>
              <a:chOff x="718108" y="823206"/>
              <a:chExt cx="1513204" cy="1186001"/>
            </a:xfrm>
          </p:grpSpPr>
          <p:sp>
            <p:nvSpPr>
              <p:cNvPr id="5" name="Rounded Rectangle 4"/>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7" name="Rounded Rectangle 6"/>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754540" y="2132856"/>
              <a:ext cx="1513204" cy="3762850"/>
              <a:chOff x="3418836" y="2132856"/>
              <a:chExt cx="1513204" cy="3762850"/>
            </a:xfrm>
          </p:grpSpPr>
          <p:sp>
            <p:nvSpPr>
              <p:cNvPr id="10" name="Rounded Rectangle 9"/>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11" name="Rounded Rectangle 10"/>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26" name="Rounded Rectangle 25"/>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grpSp>
        <p:nvGrpSpPr>
          <p:cNvPr id="30" name="Group 29"/>
          <p:cNvGrpSpPr/>
          <p:nvPr/>
        </p:nvGrpSpPr>
        <p:grpSpPr>
          <a:xfrm>
            <a:off x="5635538" y="2816800"/>
            <a:ext cx="1706396" cy="1476295"/>
            <a:chOff x="3851919" y="2626396"/>
            <a:chExt cx="1706396" cy="1318751"/>
          </a:xfrm>
        </p:grpSpPr>
        <p:sp>
          <p:nvSpPr>
            <p:cNvPr id="28" name="Rounded Rectangle 27"/>
            <p:cNvSpPr/>
            <p:nvPr/>
          </p:nvSpPr>
          <p:spPr>
            <a:xfrm>
              <a:off x="3851920" y="3075736"/>
              <a:ext cx="1706395" cy="869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ysClr val="windowText" lastClr="000000"/>
                  </a:solidFill>
                </a:rPr>
                <a:t>Social rate for gas &amp; electricity</a:t>
              </a:r>
              <a:endParaRPr lang="nl-BE" sz="1400" dirty="0">
                <a:solidFill>
                  <a:sysClr val="windowText" lastClr="000000"/>
                </a:solidFill>
              </a:endParaRPr>
            </a:p>
          </p:txBody>
        </p:sp>
        <p:sp>
          <p:nvSpPr>
            <p:cNvPr id="29" name="Rounded Rectangle 28"/>
            <p:cNvSpPr/>
            <p:nvPr/>
          </p:nvSpPr>
          <p:spPr>
            <a:xfrm rot="5400000">
              <a:off x="4480446" y="1997869"/>
              <a:ext cx="449341"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99869"/>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FPS </a:t>
              </a:r>
              <a:r>
                <a:rPr lang="nl-BE" sz="1400" dirty="0" err="1">
                  <a:solidFill>
                    <a:sysClr val="windowText" lastClr="000000"/>
                  </a:solidFill>
                </a:rPr>
                <a:t>Economy</a:t>
              </a:r>
              <a:r>
                <a:rPr lang="nl-BE" sz="1400" dirty="0">
                  <a:solidFill>
                    <a:sysClr val="windowText" lastClr="000000"/>
                  </a:solidFill>
                </a:rPr>
                <a:t> &amp; </a:t>
              </a:r>
              <a:r>
                <a:rPr lang="nl-BE" sz="1400" dirty="0" err="1">
                  <a:solidFill>
                    <a:sysClr val="windowText" lastClr="000000"/>
                  </a:solidFill>
                </a:rPr>
                <a:t>utility</a:t>
              </a:r>
              <a:r>
                <a:rPr lang="nl-BE" sz="1400" dirty="0">
                  <a:solidFill>
                    <a:sysClr val="windowText" lastClr="000000"/>
                  </a:solidFill>
                </a:rPr>
                <a:t> companies</a:t>
              </a:r>
              <a:endParaRPr lang="nl-BE" sz="1400" dirty="0">
                <a:solidFill>
                  <a:schemeClr val="tx1"/>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err="1"/>
                <a:t>Granting</a:t>
              </a:r>
              <a:r>
                <a:rPr lang="nl-NL" sz="1600" dirty="0"/>
                <a:t> </a:t>
              </a:r>
              <a:r>
                <a:rPr lang="nl-NL" sz="1600" dirty="0" err="1"/>
                <a:t>authorities</a:t>
              </a:r>
              <a:endParaRPr lang="nl-NL" sz="1600" dirty="0"/>
            </a:p>
          </p:txBody>
        </p:sp>
      </p:grpSp>
      <p:cxnSp>
        <p:nvCxnSpPr>
          <p:cNvPr id="34" name="Straight Arrow Connector 33"/>
          <p:cNvCxnSpPr>
            <a:cxnSpLocks/>
            <a:stCxn id="8" idx="3"/>
          </p:cNvCxnSpPr>
          <p:nvPr/>
        </p:nvCxnSpPr>
        <p:spPr>
          <a:xfrm>
            <a:off x="4483411" y="1921688"/>
            <a:ext cx="1152128" cy="1579319"/>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4483411" y="3933057"/>
            <a:ext cx="1152128" cy="18095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89040"/>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4483411" y="2673919"/>
            <a:ext cx="1152128"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4483411" y="2961625"/>
            <a:ext cx="1152128"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4483411" y="3251274"/>
            <a:ext cx="1152128" cy="55518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stCxn id="18" idx="3"/>
          </p:cNvCxnSpPr>
          <p:nvPr/>
        </p:nvCxnSpPr>
        <p:spPr>
          <a:xfrm flipV="1">
            <a:off x="4483411" y="4005066"/>
            <a:ext cx="1152128" cy="3704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4483411" y="4114011"/>
            <a:ext cx="1152128" cy="8670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a:xfrm>
            <a:off x="5202579" y="6453346"/>
            <a:ext cx="2844800" cy="365125"/>
          </a:xfrm>
        </p:spPr>
        <p:txBody>
          <a:bodyPr/>
          <a:lstStyle/>
          <a:p>
            <a:r>
              <a:rPr lang="fr-BE"/>
              <a:t> </a:t>
            </a:r>
            <a:fld id="{30A9230E-FFBB-4CCB-ABD7-198084EDE768}" type="slidenum">
              <a:rPr lang="fr-BE" smtClean="0"/>
              <a:pPr/>
              <a:t>45</a:t>
            </a:fld>
            <a:r>
              <a:rPr lang="fr-BE"/>
              <a:t> </a:t>
            </a:r>
            <a:endParaRPr lang="fr-BE" dirty="0"/>
          </a:p>
        </p:txBody>
      </p:sp>
    </p:spTree>
    <p:extLst>
      <p:ext uri="{BB962C8B-B14F-4D97-AF65-F5344CB8AC3E}">
        <p14:creationId xmlns:p14="http://schemas.microsoft.com/office/powerpoint/2010/main" val="2890440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nl-BE" dirty="0"/>
              <a:t>mobile app &amp; web </a:t>
            </a:r>
            <a:r>
              <a:rPr lang="nl-BE" dirty="0" err="1"/>
              <a:t>application</a:t>
            </a:r>
            <a:endParaRPr lang="nl-BE" dirty="0"/>
          </a:p>
          <a:p>
            <a:endParaRPr lang="en-US" dirty="0"/>
          </a:p>
          <a:p>
            <a:r>
              <a:rPr lang="en-US" dirty="0"/>
              <a:t>which allows citizens to consult and prove their social statuses on the date of the day itself in order to assert their rights with the various authorities that grant additional benefits</a:t>
            </a:r>
          </a:p>
          <a:p>
            <a:endParaRPr lang="en-US" dirty="0"/>
          </a:p>
          <a:p>
            <a:r>
              <a:rPr lang="en-US" dirty="0"/>
              <a:t>which allows the awarding authority to verify the social statutes</a:t>
            </a:r>
          </a:p>
          <a:p>
            <a:pPr lvl="2"/>
            <a:r>
              <a:rPr lang="en-US" dirty="0"/>
              <a:t>actors who typically do not cooperate directly with the CBSS (e.g. sports, child care, museums, leisure centers, amusement parks, etc.)</a:t>
            </a:r>
          </a:p>
          <a:p>
            <a:pPr lvl="2"/>
            <a:r>
              <a:rPr lang="en-US" dirty="0"/>
              <a:t>actors who do not (yet) have an automatic data flow (e.g. pro bono legal assistance, municipal tax reduction, ...)</a:t>
            </a:r>
          </a:p>
          <a:p>
            <a:pPr lvl="2"/>
            <a:endParaRPr lang="en-US" dirty="0"/>
          </a:p>
          <a:p>
            <a:r>
              <a:rPr lang="en-US" dirty="0"/>
              <a:t>which allows authorities granting additional benefits in the culture, sports and entertainment  sector to report them, and citizens to consult them</a:t>
            </a:r>
          </a:p>
          <a:p>
            <a:pPr lvl="1"/>
            <a:endParaRPr lang="nl-NL" dirty="0"/>
          </a:p>
          <a:p>
            <a:pPr lvl="1"/>
            <a:endParaRPr lang="nl-NL"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46</a:t>
            </a:fld>
            <a:r>
              <a:rPr lang="fr-BE"/>
              <a:t> </a:t>
            </a:r>
            <a:endParaRPr lang="fr-BE" dirty="0"/>
          </a:p>
        </p:txBody>
      </p:sp>
      <p:sp>
        <p:nvSpPr>
          <p:cNvPr id="2" name="Title 1"/>
          <p:cNvSpPr>
            <a:spLocks noGrp="1"/>
          </p:cNvSpPr>
          <p:nvPr>
            <p:ph type="title"/>
          </p:nvPr>
        </p:nvSpPr>
        <p:spPr/>
        <p:txBody>
          <a:bodyPr/>
          <a:lstStyle/>
          <a:p>
            <a:r>
              <a:rPr lang="nl-BE"/>
              <a:t>MyBenefits</a:t>
            </a:r>
            <a:endParaRPr lang="nl-BE" dirty="0"/>
          </a:p>
        </p:txBody>
      </p:sp>
    </p:spTree>
    <p:extLst>
      <p:ext uri="{BB962C8B-B14F-4D97-AF65-F5344CB8AC3E}">
        <p14:creationId xmlns:p14="http://schemas.microsoft.com/office/powerpoint/2010/main" val="275315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Citizen - consult &amp; </a:t>
            </a:r>
            <a:r>
              <a:rPr lang="nl-BE" dirty="0" err="1">
                <a:solidFill>
                  <a:srgbClr val="0070C0"/>
                </a:solidFill>
              </a:rPr>
              <a:t>create</a:t>
            </a:r>
            <a:r>
              <a:rPr lang="nl-BE" dirty="0">
                <a:solidFill>
                  <a:srgbClr val="0070C0"/>
                </a:solidFill>
              </a:rPr>
              <a:t> code</a:t>
            </a:r>
          </a:p>
        </p:txBody>
      </p:sp>
      <p:pic>
        <p:nvPicPr>
          <p:cNvPr id="5" name="Picture 4"/>
          <p:cNvPicPr>
            <a:picLocks noChangeAspect="1"/>
          </p:cNvPicPr>
          <p:nvPr/>
        </p:nvPicPr>
        <p:blipFill>
          <a:blip r:embed="rId2"/>
          <a:stretch>
            <a:fillRect/>
          </a:stretch>
        </p:blipFill>
        <p:spPr>
          <a:xfrm>
            <a:off x="2351584" y="980728"/>
            <a:ext cx="3029069" cy="5040560"/>
          </a:xfrm>
          <a:prstGeom prst="rect">
            <a:avLst/>
          </a:prstGeom>
        </p:spPr>
      </p:pic>
      <p:pic>
        <p:nvPicPr>
          <p:cNvPr id="7" name="Picture 6"/>
          <p:cNvPicPr>
            <a:picLocks noChangeAspect="1"/>
          </p:cNvPicPr>
          <p:nvPr/>
        </p:nvPicPr>
        <p:blipFill>
          <a:blip r:embed="rId3"/>
          <a:stretch>
            <a:fillRect/>
          </a:stretch>
        </p:blipFill>
        <p:spPr>
          <a:xfrm>
            <a:off x="5735960" y="980728"/>
            <a:ext cx="4181282" cy="4847482"/>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47</a:t>
            </a:fld>
            <a:r>
              <a:rPr lang="fr-BE"/>
              <a:t> </a:t>
            </a:r>
            <a:endParaRPr lang="fr-BE" dirty="0"/>
          </a:p>
        </p:txBody>
      </p:sp>
    </p:spTree>
    <p:extLst>
      <p:ext uri="{BB962C8B-B14F-4D97-AF65-F5344CB8AC3E}">
        <p14:creationId xmlns:p14="http://schemas.microsoft.com/office/powerpoint/2010/main" val="241791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Professional - consult</a:t>
            </a:r>
          </a:p>
        </p:txBody>
      </p:sp>
      <p:pic>
        <p:nvPicPr>
          <p:cNvPr id="5" name="Content Placeholder 4"/>
          <p:cNvPicPr>
            <a:picLocks noGrp="1"/>
          </p:cNvPicPr>
          <p:nvPr>
            <p:ph idx="4294967295"/>
          </p:nvPr>
        </p:nvPicPr>
        <p:blipFill>
          <a:blip r:embed="rId2"/>
          <a:stretch>
            <a:fillRect/>
          </a:stretch>
        </p:blipFill>
        <p:spPr>
          <a:xfrm>
            <a:off x="6528048" y="1084209"/>
            <a:ext cx="3367087" cy="49688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29" b="11569"/>
          <a:stretch/>
        </p:blipFill>
        <p:spPr>
          <a:xfrm>
            <a:off x="2783632" y="1128126"/>
            <a:ext cx="3190875" cy="4881043"/>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48</a:t>
            </a:fld>
            <a:r>
              <a:rPr lang="fr-BE"/>
              <a:t> </a:t>
            </a:r>
            <a:endParaRPr lang="fr-BE" dirty="0"/>
          </a:p>
        </p:txBody>
      </p:sp>
    </p:spTree>
    <p:extLst>
      <p:ext uri="{BB962C8B-B14F-4D97-AF65-F5344CB8AC3E}">
        <p14:creationId xmlns:p14="http://schemas.microsoft.com/office/powerpoint/2010/main" val="2535143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Professional - </a:t>
            </a:r>
            <a:r>
              <a:rPr lang="nl-BE" dirty="0" err="1">
                <a:solidFill>
                  <a:srgbClr val="0070C0"/>
                </a:solidFill>
              </a:rPr>
              <a:t>result</a:t>
            </a:r>
            <a:endParaRPr lang="nl-BE" dirty="0">
              <a:solidFill>
                <a:srgbClr val="0070C0"/>
              </a:solidFill>
            </a:endParaRPr>
          </a:p>
        </p:txBody>
      </p:sp>
      <p:pic>
        <p:nvPicPr>
          <p:cNvPr id="3" name="Picture 2"/>
          <p:cNvPicPr>
            <a:picLocks noChangeAspect="1"/>
          </p:cNvPicPr>
          <p:nvPr/>
        </p:nvPicPr>
        <p:blipFill>
          <a:blip r:embed="rId2"/>
          <a:stretch>
            <a:fillRect/>
          </a:stretch>
        </p:blipFill>
        <p:spPr>
          <a:xfrm>
            <a:off x="4151784" y="1077026"/>
            <a:ext cx="3384376" cy="5184576"/>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49</a:t>
            </a:fld>
            <a:r>
              <a:rPr lang="fr-BE"/>
              <a:t> </a:t>
            </a:r>
            <a:endParaRPr lang="fr-BE" dirty="0"/>
          </a:p>
        </p:txBody>
      </p:sp>
    </p:spTree>
    <p:extLst>
      <p:ext uri="{BB962C8B-B14F-4D97-AF65-F5344CB8AC3E}">
        <p14:creationId xmlns:p14="http://schemas.microsoft.com/office/powerpoint/2010/main" val="3438865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50</a:t>
            </a:fld>
            <a:r>
              <a:rPr lang="fr-BE"/>
              <a:t> </a:t>
            </a:r>
            <a:endParaRPr lang="fr-BE" dirty="0"/>
          </a:p>
        </p:txBody>
      </p:sp>
      <p:pic>
        <p:nvPicPr>
          <p:cNvPr id="5" name="MyPension.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74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51</a:t>
            </a:fld>
            <a:r>
              <a:rPr lang="fr-BE"/>
              <a:t> </a:t>
            </a:r>
            <a:endParaRPr lang="fr-BE" dirty="0"/>
          </a:p>
        </p:txBody>
      </p:sp>
      <p:sp>
        <p:nvSpPr>
          <p:cNvPr id="4" name="Titel 3"/>
          <p:cNvSpPr>
            <a:spLocks noGrp="1"/>
          </p:cNvSpPr>
          <p:nvPr>
            <p:ph type="title"/>
          </p:nvPr>
        </p:nvSpPr>
        <p:spPr/>
        <p:txBody>
          <a:bodyPr/>
          <a:lstStyle/>
          <a:p>
            <a:r>
              <a:rPr lang="nl-BE" dirty="0" err="1"/>
              <a:t>Social</a:t>
            </a:r>
            <a:r>
              <a:rPr lang="nl-BE" dirty="0"/>
              <a:t> security portal </a:t>
            </a:r>
            <a:r>
              <a:rPr lang="nl-BE" dirty="0" err="1"/>
              <a:t>for</a:t>
            </a:r>
            <a:r>
              <a:rPr lang="nl-BE" dirty="0"/>
              <a:t> </a:t>
            </a:r>
            <a:r>
              <a:rPr lang="nl-BE" dirty="0" err="1"/>
              <a:t>citizens</a:t>
            </a:r>
            <a:endParaRPr lang="nl-B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220" y="894589"/>
            <a:ext cx="9721080" cy="11710661"/>
          </a:xfrm>
          <a:prstGeom prst="rect">
            <a:avLst/>
          </a:prstGeom>
        </p:spPr>
      </p:pic>
    </p:spTree>
    <p:extLst>
      <p:ext uri="{BB962C8B-B14F-4D97-AF65-F5344CB8AC3E}">
        <p14:creationId xmlns:p14="http://schemas.microsoft.com/office/powerpoint/2010/main" val="20510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0143 -0.85185 " pathEditMode="relative" rAng="0" ptsTypes="AA">
                                      <p:cBhvr>
                                        <p:cTn id="6" dur="3000" fill="hold"/>
                                        <p:tgtEl>
                                          <p:spTgt spid="5"/>
                                        </p:tgtEl>
                                        <p:attrNameLst>
                                          <p:attrName>ppt_x</p:attrName>
                                          <p:attrName>ppt_y</p:attrName>
                                        </p:attrNameLst>
                                      </p:cBhvr>
                                      <p:rCtr x="-78"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a:t>more than </a:t>
            </a:r>
            <a:r>
              <a:rPr lang="en-GB" altLang="en-US" dirty="0">
                <a:solidFill>
                  <a:srgbClr val="0087BE"/>
                </a:solidFill>
              </a:rPr>
              <a:t>50 electronic services for employers</a:t>
            </a:r>
            <a:r>
              <a:rPr lang="en-GB" altLang="en-US" dirty="0"/>
              <a:t>, either based on the electronic exchange of structured messages or via an integrated portal site</a:t>
            </a:r>
          </a:p>
          <a:p>
            <a:pPr lvl="1"/>
            <a:r>
              <a:rPr lang="en-GB" altLang="en-US" dirty="0"/>
              <a:t>50 social security declaration forms for employers have been abolished</a:t>
            </a:r>
          </a:p>
          <a:p>
            <a:pPr lvl="1"/>
            <a:r>
              <a:rPr lang="en-GB" altLang="en-US" dirty="0"/>
              <a:t>in the remaining 30 (electronic) declaration forms the number of headings has on average been reduced to a third of the previous number</a:t>
            </a:r>
          </a:p>
          <a:p>
            <a:pPr lvl="1"/>
            <a:r>
              <a:rPr lang="en-GB" altLang="en-US" dirty="0">
                <a:solidFill>
                  <a:srgbClr val="0087BE"/>
                </a:solidFill>
              </a:rPr>
              <a:t>declarations are limited to 3 events</a:t>
            </a:r>
          </a:p>
          <a:p>
            <a:pPr lvl="2"/>
            <a:r>
              <a:rPr lang="en-GB" altLang="en-US" dirty="0"/>
              <a:t>immediate declaration of recruitment and discharge (only electronically)</a:t>
            </a:r>
          </a:p>
          <a:p>
            <a:pPr lvl="2"/>
            <a:r>
              <a:rPr lang="en-GB" altLang="en-US" dirty="0"/>
              <a:t>quarterly declaration of salary and working time (only electronically)</a:t>
            </a:r>
          </a:p>
          <a:p>
            <a:pPr lvl="2"/>
            <a:r>
              <a:rPr lang="en-GB" altLang="en-US" dirty="0"/>
              <a:t>occurrence of a social risk (electronically or on paper)</a:t>
            </a:r>
          </a:p>
          <a:p>
            <a:pPr lvl="1"/>
            <a:r>
              <a:rPr lang="en-GB" altLang="en-US"/>
              <a:t>in 2023, </a:t>
            </a:r>
            <a:r>
              <a:rPr lang="en-GB" altLang="en-US" dirty="0"/>
              <a:t>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52</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561811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354"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FPD</a:t>
                  </a: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RJV</a:t>
                  </a: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2093" cy="667062"/>
                <a:chOff x="645249" y="5477174"/>
                <a:chExt cx="642093"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729423" y="5810453"/>
                  <a:ext cx="477663"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a:ea typeface="MS PGothic" pitchFamily="34" charset="-128"/>
                    </a:rPr>
                    <a:t>Orint</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RVA</a:t>
                  </a:r>
                </a:p>
              </p:txBody>
            </p:sp>
            <p:pic>
              <p:nvPicPr>
                <p:cNvPr id="5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RIZIV</a:t>
                  </a:r>
                </a:p>
              </p:txBody>
            </p:sp>
            <p:pic>
              <p:nvPicPr>
                <p:cNvPr id="4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355" name="Clip" r:id="rId9" imgW="1088136" imgH="1108253" progId="MS_ClipArt_Gallery.2">
                      <p:embed/>
                    </p:oleObj>
                  </mc:Choice>
                  <mc:Fallback>
                    <p:oleObj name="Clip" r:id="rId9" imgW="1088136" imgH="1108253" progId="MS_ClipArt_Gallery.2">
                      <p:embed/>
                      <p:pic>
                        <p:nvPicPr>
                          <p:cNvPr id="34" name="Object 215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356" name="Clip" r:id="rId11" imgW="1088136" imgH="1108253" progId="MS_ClipArt_Gallery.2">
                      <p:embed/>
                    </p:oleObj>
                  </mc:Choice>
                  <mc:Fallback>
                    <p:oleObj name="Clip" r:id="rId11" imgW="1088136" imgH="1108253" progId="MS_ClipArt_Gallery.2">
                      <p:embed/>
                      <p:pic>
                        <p:nvPicPr>
                          <p:cNvPr id="35" name="Object 215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357" name="Clip" r:id="rId12" imgW="1088136" imgH="1108253" progId="MS_ClipArt_Gallery.2">
                      <p:embed/>
                    </p:oleObj>
                  </mc:Choice>
                  <mc:Fallback>
                    <p:oleObj name="Clip" r:id="rId12" imgW="1088136" imgH="1108253" progId="MS_ClipArt_Gallery.2">
                      <p:embed/>
                      <p:pic>
                        <p:nvPicPr>
                          <p:cNvPr id="36" name="Object 215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53</a:t>
            </a:fld>
            <a:r>
              <a:rPr lang="fr-BE"/>
              <a:t> </a:t>
            </a:r>
            <a:endParaRPr lang="fr-BE" dirty="0"/>
          </a:p>
        </p:txBody>
      </p:sp>
      <p:pic>
        <p:nvPicPr>
          <p:cNvPr id="11" name="Picture 10"/>
          <p:cNvPicPr>
            <a:picLocks noChangeAspect="1"/>
          </p:cNvPicPr>
          <p:nvPr/>
        </p:nvPicPr>
        <p:blipFill>
          <a:blip r:embed="rId16"/>
          <a:stretch>
            <a:fillRect/>
          </a:stretch>
        </p:blipFill>
        <p:spPr>
          <a:xfrm>
            <a:off x="1998331" y="5473170"/>
            <a:ext cx="482835" cy="274430"/>
          </a:xfrm>
          <a:prstGeom prst="rect">
            <a:avLst/>
          </a:prstGeom>
        </p:spPr>
      </p:pic>
      <p:pic>
        <p:nvPicPr>
          <p:cNvPr id="115" name="Picture 114"/>
          <p:cNvPicPr>
            <a:picLocks noChangeAspect="1"/>
          </p:cNvPicPr>
          <p:nvPr/>
        </p:nvPicPr>
        <p:blipFill rotWithShape="1">
          <a:blip r:embed="rId17"/>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7"/>
          <a:srcRect l="45752" r="11956" b="47378"/>
          <a:stretch/>
        </p:blipFill>
        <p:spPr>
          <a:xfrm>
            <a:off x="6738685" y="5432372"/>
            <a:ext cx="509443" cy="300884"/>
          </a:xfrm>
          <a:prstGeom prst="rect">
            <a:avLst/>
          </a:prstGeom>
        </p:spPr>
      </p:pic>
    </p:spTree>
    <p:extLst>
      <p:ext uri="{BB962C8B-B14F-4D97-AF65-F5344CB8AC3E}">
        <p14:creationId xmlns:p14="http://schemas.microsoft.com/office/powerpoint/2010/main" val="414918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a:t>types of social risks</a:t>
            </a:r>
          </a:p>
          <a:p>
            <a:pPr lvl="1"/>
            <a:r>
              <a:rPr lang="en-GB"/>
              <a:t>child benefits</a:t>
            </a:r>
          </a:p>
          <a:p>
            <a:pPr lvl="1"/>
            <a:r>
              <a:rPr lang="en-GB"/>
              <a:t>incapacity for work ((labour) accident, (occupational) disease, …)</a:t>
            </a:r>
          </a:p>
          <a:p>
            <a:pPr lvl="1"/>
            <a:r>
              <a:rPr lang="en-GB"/>
              <a:t>unemployment</a:t>
            </a:r>
          </a:p>
          <a:p>
            <a:pPr lvl="1"/>
            <a:r>
              <a:rPr lang="en-GB"/>
              <a:t>old age pension</a:t>
            </a:r>
          </a:p>
          <a:p>
            <a:r>
              <a:rPr lang="en-GB"/>
              <a:t>3 possible moments of declaration</a:t>
            </a:r>
          </a:p>
          <a:p>
            <a:pPr lvl="1"/>
            <a:r>
              <a:rPr lang="en-GB"/>
              <a:t>start of the social risk</a:t>
            </a:r>
          </a:p>
          <a:p>
            <a:pPr lvl="1"/>
            <a:r>
              <a:rPr lang="en-GB"/>
              <a:t>recurrence or continuation of the social risk</a:t>
            </a:r>
          </a:p>
          <a:p>
            <a:pPr lvl="1"/>
            <a:r>
              <a:rPr lang="en-GB"/>
              <a:t>end of the social risk</a:t>
            </a:r>
          </a:p>
          <a:p>
            <a:r>
              <a:rPr lang="en-GB"/>
              <a:t>structure of the declaration</a:t>
            </a:r>
          </a:p>
          <a:p>
            <a:pPr lvl="1"/>
            <a:r>
              <a:rPr lang="en-GB"/>
              <a:t>identification data</a:t>
            </a:r>
          </a:p>
          <a:p>
            <a:pPr lvl="1"/>
            <a:r>
              <a:rPr lang="en-GB"/>
              <a:t>if necessary, salary and working time data not yet declared via a quarterly declaration (mini-declaration)</a:t>
            </a:r>
          </a:p>
          <a:p>
            <a:pPr lvl="1"/>
            <a:r>
              <a:rPr lang="en-GB"/>
              <a:t>specific data concerning the social risk</a:t>
            </a:r>
          </a:p>
          <a:p>
            <a:endParaRPr 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54</a:t>
            </a:fld>
            <a:r>
              <a:rPr lang="fr-BE"/>
              <a:t> </a:t>
            </a:r>
            <a:endParaRPr lang="fr-BE" dirty="0"/>
          </a:p>
        </p:txBody>
      </p:sp>
      <p:sp>
        <p:nvSpPr>
          <p:cNvPr id="47106" name="Title 1"/>
          <p:cNvSpPr>
            <a:spLocks noGrp="1"/>
          </p:cNvSpPr>
          <p:nvPr>
            <p:ph type="title"/>
          </p:nvPr>
        </p:nvSpPr>
        <p:spPr/>
        <p:txBody>
          <a:bodyPr/>
          <a:lstStyle/>
          <a:p>
            <a:r>
              <a:rPr lang="en-GB" altLang="en-US"/>
              <a:t>Declaration of social risks</a:t>
            </a:r>
            <a:endParaRPr lang="en-US" altLang="en-US"/>
          </a:p>
        </p:txBody>
      </p:sp>
    </p:spTree>
    <p:extLst>
      <p:ext uri="{BB962C8B-B14F-4D97-AF65-F5344CB8AC3E}">
        <p14:creationId xmlns:p14="http://schemas.microsoft.com/office/powerpoint/2010/main" val="4279558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a:t>an </a:t>
            </a:r>
            <a:r>
              <a:rPr lang="en-GB" altLang="en-US" dirty="0">
                <a:solidFill>
                  <a:srgbClr val="0087BE"/>
                </a:solidFill>
              </a:rPr>
              <a:t>integrated portal site</a:t>
            </a:r>
            <a:r>
              <a:rPr lang="en-GB" altLang="en-US" dirty="0"/>
              <a:t> and mobile applications containing</a:t>
            </a:r>
          </a:p>
          <a:p>
            <a:pPr lvl="1"/>
            <a:r>
              <a:rPr lang="en-GB" altLang="en-US" dirty="0"/>
              <a:t>electronic transactions for citizens, employers and professionals</a:t>
            </a:r>
          </a:p>
          <a:p>
            <a:pPr lvl="1"/>
            <a:r>
              <a:rPr lang="en-GB" altLang="en-US" dirty="0"/>
              <a:t>simulation environments</a:t>
            </a:r>
          </a:p>
          <a:p>
            <a:pPr lvl="1"/>
            <a:r>
              <a:rPr lang="en-GB" altLang="en-US" dirty="0"/>
              <a:t>information about the entire social security system</a:t>
            </a:r>
          </a:p>
          <a:p>
            <a:pPr lvl="1"/>
            <a:r>
              <a:rPr lang="en-GB" altLang="en-US" dirty="0"/>
              <a:t>harmonized instructions and information model relating to all electronic transactions</a:t>
            </a:r>
          </a:p>
          <a:p>
            <a:pPr lvl="1"/>
            <a:r>
              <a:rPr lang="en-GB" altLang="en-US" dirty="0"/>
              <a:t>a personal page for each citizen, each company and each professional</a:t>
            </a:r>
          </a:p>
          <a:p>
            <a:endParaRPr lang="en-GB" altLang="en-US" dirty="0"/>
          </a:p>
          <a:p>
            <a:r>
              <a:rPr lang="en-GB" altLang="en-US" dirty="0"/>
              <a:t>an </a:t>
            </a:r>
            <a:r>
              <a:rPr lang="en-GB" altLang="en-US" dirty="0">
                <a:solidFill>
                  <a:srgbClr val="0087BE"/>
                </a:solidFill>
              </a:rPr>
              <a:t>integrated multimodal contact centre</a:t>
            </a:r>
            <a:r>
              <a:rPr lang="en-GB" altLang="en-US" dirty="0"/>
              <a:t> supported by a customer relationship management tool</a:t>
            </a:r>
          </a:p>
          <a:p>
            <a:endParaRPr lang="en-GB" altLang="en-US" dirty="0"/>
          </a:p>
          <a:p>
            <a:r>
              <a:rPr lang="en-GB" altLang="en-US" dirty="0"/>
              <a:t>a </a:t>
            </a:r>
            <a:r>
              <a:rPr lang="en-GB" altLang="en-US" dirty="0">
                <a:solidFill>
                  <a:srgbClr val="0087BE"/>
                </a:solidFill>
              </a:rPr>
              <a:t>data warehouse containing statistical information</a:t>
            </a:r>
            <a:r>
              <a:rPr lang="en-GB" altLang="en-US" dirty="0"/>
              <a:t>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55</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2165904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information servers</a:t>
            </a:r>
          </a:p>
          <a:p>
            <a:pPr lvl="1"/>
            <a:r>
              <a:rPr lang="en-GB" dirty="0"/>
              <a:t>directory of data subjects at the KSZ</a:t>
            </a:r>
          </a:p>
          <a:p>
            <a:pPr lvl="1"/>
            <a:r>
              <a:rPr lang="en-GB" dirty="0"/>
              <a:t>basic identification data of citizens at the National Register and the complementary KSZ Register</a:t>
            </a:r>
          </a:p>
          <a:p>
            <a:pPr lvl="1"/>
            <a:r>
              <a:rPr lang="en-GB" dirty="0"/>
              <a:t>basic identification data of companies at the Company Register</a:t>
            </a:r>
          </a:p>
          <a:p>
            <a:pPr lvl="1"/>
            <a:r>
              <a:rPr lang="en-GB" dirty="0"/>
              <a:t>employers directory (WGR) at the RSZ</a:t>
            </a:r>
          </a:p>
          <a:p>
            <a:pPr lvl="1"/>
            <a:r>
              <a:rPr lang="en-GB" dirty="0"/>
              <a:t>work force register at the RSZ</a:t>
            </a:r>
          </a:p>
          <a:p>
            <a:pPr lvl="1"/>
            <a:r>
              <a:rPr lang="en-GB" dirty="0"/>
              <a:t>salary and working time database at the RSZ</a:t>
            </a:r>
          </a:p>
          <a:p>
            <a:pPr lvl="1"/>
            <a:r>
              <a:rPr lang="en-GB" dirty="0"/>
              <a:t>database of contribution certificates</a:t>
            </a:r>
          </a:p>
          <a:p>
            <a:r>
              <a:rPr lang="en-GB" dirty="0"/>
              <a:t>services offered</a:t>
            </a:r>
          </a:p>
          <a:p>
            <a:pPr lvl="1"/>
            <a:r>
              <a:rPr lang="en-GB" dirty="0"/>
              <a:t>interactive consultation</a:t>
            </a:r>
          </a:p>
          <a:p>
            <a:pPr lvl="1"/>
            <a:r>
              <a:rPr lang="en-GB" dirty="0"/>
              <a:t>batch consultation</a:t>
            </a:r>
          </a:p>
          <a:p>
            <a:pPr lvl="1"/>
            <a:r>
              <a:rPr lang="en-GB" dirty="0"/>
              <a:t>automatic communication of updates</a:t>
            </a:r>
          </a:p>
          <a:p>
            <a:endParaRPr lang="en-US" dirty="0"/>
          </a:p>
        </p:txBody>
      </p:sp>
      <p:sp>
        <p:nvSpPr>
          <p:cNvPr id="44034" name="Title 1"/>
          <p:cNvSpPr>
            <a:spLocks noGrp="1"/>
          </p:cNvSpPr>
          <p:nvPr>
            <p:ph type="title"/>
          </p:nvPr>
        </p:nvSpPr>
        <p:spPr/>
        <p:txBody>
          <a:bodyPr/>
          <a:lstStyle/>
          <a:p>
            <a:r>
              <a:rPr lang="en-GB" altLang="en-US"/>
              <a:t>Distributed information servers</a:t>
            </a:r>
            <a:endParaRPr lang="en-US" alt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56</a:t>
            </a:fld>
            <a:r>
              <a:rPr lang="fr-BE"/>
              <a:t> </a:t>
            </a:r>
            <a:endParaRPr lang="fr-BE" dirty="0"/>
          </a:p>
        </p:txBody>
      </p:sp>
    </p:spTree>
    <p:extLst>
      <p:ext uri="{BB962C8B-B14F-4D97-AF65-F5344CB8AC3E}">
        <p14:creationId xmlns:p14="http://schemas.microsoft.com/office/powerpoint/2010/main" val="3016399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a:t>pre-processed messages</a:t>
            </a:r>
          </a:p>
          <a:p>
            <a:pPr lvl="1"/>
            <a:r>
              <a:rPr lang="en-GB"/>
              <a:t>beginning/end of labour contract, beginning/end of self-employed activity</a:t>
            </a:r>
          </a:p>
          <a:p>
            <a:pPr lvl="1"/>
            <a:r>
              <a:rPr lang="en-GB"/>
              <a:t>contribution certificates medical care (employees, self-employed, beneficiaries of social security allowances)</a:t>
            </a:r>
          </a:p>
          <a:p>
            <a:pPr lvl="1"/>
            <a:r>
              <a:rPr lang="en-GB"/>
              <a:t>unemployment benefits</a:t>
            </a:r>
          </a:p>
          <a:p>
            <a:pPr lvl="1"/>
            <a:r>
              <a:rPr lang="en-GB"/>
              <a:t>benefits in case of career break</a:t>
            </a:r>
          </a:p>
          <a:p>
            <a:pPr lvl="1"/>
            <a:r>
              <a:rPr lang="en-GB"/>
              <a:t>benefits in case of incapacity for work ((labour) accident, (occupational) disease)</a:t>
            </a:r>
          </a:p>
          <a:p>
            <a:pPr lvl="1"/>
            <a:r>
              <a:rPr lang="en-GB"/>
              <a:t>reimbursement of health care costs</a:t>
            </a:r>
          </a:p>
          <a:p>
            <a:pPr lvl="1"/>
            <a:r>
              <a:rPr lang="en-GB"/>
              <a:t>child benefits</a:t>
            </a:r>
          </a:p>
          <a:p>
            <a:pPr lvl="1"/>
            <a:r>
              <a:rPr lang="en-GB"/>
              <a:t>old age pensions</a:t>
            </a:r>
          </a:p>
          <a:p>
            <a:pPr lvl="1"/>
            <a:r>
              <a:rPr lang="en-GB"/>
              <a:t>holiday pay</a:t>
            </a:r>
          </a:p>
          <a:p>
            <a:pPr lvl="1"/>
            <a:r>
              <a:rPr lang="en-GB"/>
              <a:t>benefits for the disabled</a:t>
            </a:r>
          </a:p>
          <a:p>
            <a:pPr lvl="1"/>
            <a:r>
              <a:rPr lang="en-GB"/>
              <a:t>guaranteed minimum income – social welfare</a:t>
            </a:r>
          </a:p>
          <a:p>
            <a:pPr lvl="1"/>
            <a:r>
              <a:rPr lang="en-GB"/>
              <a:t>derived rights (e.g. tax reduction/exemption, free public transport, ...)</a:t>
            </a:r>
          </a:p>
          <a:p>
            <a:pPr lvl="1"/>
            <a:r>
              <a:rPr lang="en-GB"/>
              <a:t>migrant workers</a:t>
            </a:r>
          </a:p>
          <a:p>
            <a:pPr lvl="1"/>
            <a:r>
              <a:rPr lang="en-GB"/>
              <a:t>…</a:t>
            </a:r>
          </a:p>
          <a:p>
            <a:r>
              <a:rPr lang="en-GB"/>
              <a:t>services offered</a:t>
            </a:r>
          </a:p>
          <a:p>
            <a:pPr lvl="1"/>
            <a:r>
              <a:rPr lang="en-GB"/>
              <a:t>interactive consultation</a:t>
            </a:r>
          </a:p>
          <a:p>
            <a:pPr lvl="1"/>
            <a:r>
              <a:rPr lang="en-GB"/>
              <a:t>batch consultation</a:t>
            </a:r>
          </a:p>
          <a:p>
            <a:pPr lvl="1"/>
            <a:r>
              <a:rPr lang="en-GB"/>
              <a:t>automatic communication of messages</a:t>
            </a:r>
          </a:p>
          <a:p>
            <a:endParaRPr lang="en-US" dirty="0"/>
          </a:p>
        </p:txBody>
      </p:sp>
      <p:sp>
        <p:nvSpPr>
          <p:cNvPr id="45058" name="Title 1"/>
          <p:cNvSpPr>
            <a:spLocks noGrp="1"/>
          </p:cNvSpPr>
          <p:nvPr>
            <p:ph type="title"/>
          </p:nvPr>
        </p:nvSpPr>
        <p:spPr/>
        <p:txBody>
          <a:bodyPr/>
          <a:lstStyle/>
          <a:p>
            <a:r>
              <a:rPr lang="en-GB" altLang="en-US"/>
              <a:t>Pre-processed messages</a:t>
            </a:r>
            <a:endParaRPr lang="en-US" alt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57</a:t>
            </a:fld>
            <a:r>
              <a:rPr lang="fr-BE"/>
              <a:t> </a:t>
            </a:r>
            <a:endParaRPr lang="fr-BE" dirty="0"/>
          </a:p>
        </p:txBody>
      </p:sp>
    </p:spTree>
    <p:extLst>
      <p:ext uri="{BB962C8B-B14F-4D97-AF65-F5344CB8AC3E}">
        <p14:creationId xmlns:p14="http://schemas.microsoft.com/office/powerpoint/2010/main" val="2703035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a:t>reference directory</a:t>
            </a:r>
          </a:p>
          <a:p>
            <a:pPr lvl="1"/>
            <a:r>
              <a:rPr lang="en-GB"/>
              <a:t>directory of available services/information</a:t>
            </a:r>
          </a:p>
          <a:p>
            <a:pPr lvl="2"/>
            <a:r>
              <a:rPr lang="en-GB"/>
              <a:t>which information/services are available at any actor depending on the capacity in which a person/company is registered at each actor</a:t>
            </a:r>
          </a:p>
          <a:p>
            <a:pPr lvl="1"/>
            <a:r>
              <a:rPr lang="en-GB"/>
              <a:t>directory of authorized users and applications</a:t>
            </a:r>
          </a:p>
          <a:p>
            <a:pPr lvl="2"/>
            <a:r>
              <a:rPr lang="en-GB"/>
              <a:t>list of users and applications</a:t>
            </a:r>
          </a:p>
          <a:p>
            <a:pPr lvl="2"/>
            <a:r>
              <a:rPr lang="en-GB"/>
              <a:t>definition of authentication means and rules</a:t>
            </a:r>
          </a:p>
          <a:p>
            <a:pPr lvl="2"/>
            <a:r>
              <a:rPr lang="en-GB"/>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a:t>directory of data subjects</a:t>
            </a:r>
          </a:p>
          <a:p>
            <a:pPr lvl="2"/>
            <a:r>
              <a:rPr lang="en-GB"/>
              <a:t>which persons/companies have personal files at which actors for which periods of time, and in which capacity they are registered</a:t>
            </a:r>
          </a:p>
          <a:p>
            <a:pPr lvl="1"/>
            <a:r>
              <a:rPr lang="en-GB"/>
              <a:t>subscription table</a:t>
            </a:r>
          </a:p>
          <a:p>
            <a:pPr lvl="2"/>
            <a:r>
              <a:rPr lang="en-GB"/>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58</a:t>
            </a:fld>
            <a:r>
              <a:rPr lang="fr-BE"/>
              <a:t> </a:t>
            </a:r>
            <a:endParaRPr lang="fr-BE" dirty="0"/>
          </a:p>
        </p:txBody>
      </p:sp>
      <p:sp>
        <p:nvSpPr>
          <p:cNvPr id="2" name="Title 1"/>
          <p:cNvSpPr>
            <a:spLocks noGrp="1"/>
          </p:cNvSpPr>
          <p:nvPr>
            <p:ph type="title"/>
          </p:nvPr>
        </p:nvSpPr>
        <p:spPr/>
        <p:txBody>
          <a:bodyPr/>
          <a:lstStyle/>
          <a:p>
            <a:r>
              <a:rPr lang="en-GB" altLang="en-US"/>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a:t>information is being modelled</a:t>
            </a:r>
          </a:p>
          <a:p>
            <a:pPr lvl="1"/>
            <a:r>
              <a:rPr lang="en-GB" dirty="0"/>
              <a:t>in such a way that the model fits in as closely as possible with the real world</a:t>
            </a:r>
          </a:p>
          <a:p>
            <a:pPr lvl="1"/>
            <a:r>
              <a:rPr lang="en-GB" dirty="0"/>
              <a:t>in order to allow multifunctional use of information </a:t>
            </a:r>
          </a:p>
          <a:p>
            <a:pPr lvl="0"/>
            <a:r>
              <a:rPr lang="en-GB" dirty="0"/>
              <a:t>information is collected from citizens and companies only once by the public sector as a whole</a:t>
            </a:r>
          </a:p>
          <a:p>
            <a:pPr lvl="1"/>
            <a:r>
              <a:rPr lang="en-GB" dirty="0"/>
              <a:t>via a channel chosen by the citizens and the companies</a:t>
            </a:r>
          </a:p>
          <a:p>
            <a:pPr lvl="1"/>
            <a:r>
              <a:rPr lang="en-GB" dirty="0"/>
              <a:t>preferably from application to application</a:t>
            </a:r>
          </a:p>
          <a:p>
            <a:pPr lvl="1"/>
            <a:r>
              <a:rPr lang="en-GB" dirty="0"/>
              <a:t>and with the possibility of quality control by the supplier before the transmission of the information</a:t>
            </a:r>
          </a:p>
          <a:p>
            <a:pPr lvl="0"/>
            <a:r>
              <a:rPr lang="en-GB" dirty="0"/>
              <a:t>the collected information is validated once</a:t>
            </a:r>
          </a:p>
          <a:p>
            <a:pPr lvl="1"/>
            <a:r>
              <a:rPr lang="en-GB" dirty="0"/>
              <a:t>according to established task sharing criteria</a:t>
            </a:r>
          </a:p>
          <a:p>
            <a:pPr lvl="1"/>
            <a:r>
              <a:rPr lang="en-GB" dirty="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59</a:t>
            </a:fld>
            <a:r>
              <a:rPr lang="fr-BE"/>
              <a:t> </a:t>
            </a:r>
            <a:endParaRPr lang="fr-BE" dirty="0"/>
          </a:p>
        </p:txBody>
      </p:sp>
    </p:spTree>
    <p:extLst>
      <p:ext uri="{BB962C8B-B14F-4D97-AF65-F5344CB8AC3E}">
        <p14:creationId xmlns:p14="http://schemas.microsoft.com/office/powerpoint/2010/main" val="411458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a:t>a task sharing model is established indicating which actor stores which information as an authentic source, manages the information and maintains it at the disposal of the authorized users</a:t>
            </a:r>
          </a:p>
          <a:p>
            <a:pPr lvl="0"/>
            <a:r>
              <a:rPr lang="en-GB"/>
              <a:t>information can be flexibly assembled according to ever changing legal concepts</a:t>
            </a:r>
          </a:p>
          <a:p>
            <a:pPr lvl="0"/>
            <a:r>
              <a:rPr lang="en-GB"/>
              <a:t>every actor has to report probable errors of information to the actor that is designated to validate the information</a:t>
            </a:r>
          </a:p>
          <a:p>
            <a:pPr lvl="0"/>
            <a:r>
              <a:rPr lang="en-GB"/>
              <a:t>every actor that has to validate information according to the agreed task sharing model, has to examine the reported probable errors, to correct them when necessary and to communicate the correct information to every known interested actor</a:t>
            </a:r>
          </a:p>
          <a:p>
            <a:pPr lvl="0"/>
            <a:r>
              <a:rPr lang="en-GB"/>
              <a:t>once collected and validated, information is stored, managed and exchanged electronically to avoid transcribing and re-entering it manually</a:t>
            </a:r>
            <a:endParaRPr lang="en-GB"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60</a:t>
            </a:fld>
            <a:r>
              <a:rPr lang="fr-BE"/>
              <a:t> </a:t>
            </a:r>
            <a:endParaRPr lang="fr-BE" dirty="0"/>
          </a:p>
        </p:txBody>
      </p:sp>
    </p:spTree>
    <p:extLst>
      <p:ext uri="{BB962C8B-B14F-4D97-AF65-F5344CB8AC3E}">
        <p14:creationId xmlns:p14="http://schemas.microsoft.com/office/powerpoint/2010/main" val="3132857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electronic information exchange can be initiated by</a:t>
            </a:r>
          </a:p>
          <a:p>
            <a:pPr lvl="1"/>
            <a:r>
              <a:rPr lang="en-GB"/>
              <a:t>the actor that disposes of information</a:t>
            </a:r>
          </a:p>
          <a:p>
            <a:pPr lvl="1"/>
            <a:r>
              <a:rPr lang="en-GB"/>
              <a:t>the actor that needs information</a:t>
            </a:r>
          </a:p>
          <a:p>
            <a:pPr lvl="1"/>
            <a:r>
              <a:rPr lang="en-GB"/>
              <a:t>the organisation that manages the interoperability framework</a:t>
            </a:r>
          </a:p>
          <a:p>
            <a:pPr lvl="0"/>
            <a:r>
              <a:rPr lang="en-GB"/>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a:t>available information is used for</a:t>
            </a:r>
          </a:p>
          <a:p>
            <a:pPr lvl="1"/>
            <a:r>
              <a:rPr lang="en-GB"/>
              <a:t>the automatic granting of benefits</a:t>
            </a:r>
          </a:p>
          <a:p>
            <a:pPr lvl="1"/>
            <a:r>
              <a:rPr lang="en-GB"/>
              <a:t>prefilling when collecting information</a:t>
            </a:r>
          </a:p>
          <a:p>
            <a:endParaRPr lang="en-US"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61</a:t>
            </a:fld>
            <a:r>
              <a:rPr lang="fr-BE"/>
              <a:t> </a:t>
            </a:r>
            <a:endParaRPr lang="fr-BE" dirty="0"/>
          </a:p>
        </p:txBody>
      </p:sp>
    </p:spTree>
    <p:extLst>
      <p:ext uri="{BB962C8B-B14F-4D97-AF65-F5344CB8AC3E}">
        <p14:creationId xmlns:p14="http://schemas.microsoft.com/office/powerpoint/2010/main" val="3248789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a:t>security, availability, integrity and confidentiality of information is ensured by integrated structural, institutional, organizational, HR, technical and other security measures according to agreed policies</a:t>
            </a:r>
          </a:p>
          <a:p>
            <a:r>
              <a:rPr lang="en-GB"/>
              <a:t>personal information is only used for purposes compatible with the purposes of the collection of the information</a:t>
            </a:r>
          </a:p>
          <a:p>
            <a:r>
              <a:rPr lang="en-GB"/>
              <a:t>personal information is only accessible to authorized actors and users according to business needs, legislative or policy requirements</a:t>
            </a:r>
          </a:p>
          <a:p>
            <a:r>
              <a:rPr lang="en-GB"/>
              <a:t>the access authorization to personal information is granted by an Information Security Committee, designated by Parliament, after having checked whether the access conditions are met</a:t>
            </a:r>
          </a:p>
          <a:p>
            <a:r>
              <a:rPr lang="en-GB"/>
              <a:t>the access authorizations are public</a:t>
            </a:r>
          </a:p>
          <a:p>
            <a:endParaRPr lang="en-US" dirty="0"/>
          </a:p>
        </p:txBody>
      </p:sp>
      <p:sp>
        <p:nvSpPr>
          <p:cNvPr id="2" name="Title 1"/>
          <p:cNvSpPr>
            <a:spLocks noGrp="1"/>
          </p:cNvSpPr>
          <p:nvPr>
            <p:ph type="title"/>
          </p:nvPr>
        </p:nvSpPr>
        <p:spPr/>
        <p:txBody>
          <a:bodyPr/>
          <a:lstStyle/>
          <a:p>
            <a:r>
              <a:rPr lang="en-GB"/>
              <a:t>Common vision on information security</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62</a:t>
            </a:fld>
            <a:r>
              <a:rPr lang="fr-BE"/>
              <a:t> </a:t>
            </a:r>
            <a:endParaRPr lang="fr-BE" dirty="0"/>
          </a:p>
        </p:txBody>
      </p:sp>
    </p:spTree>
    <p:extLst>
      <p:ext uri="{BB962C8B-B14F-4D97-AF65-F5344CB8AC3E}">
        <p14:creationId xmlns:p14="http://schemas.microsoft.com/office/powerpoint/2010/main" val="4095639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a:t>every actual electronic exchange of personal information has to pass an independent trusted third party and is preventively checked on compliance with the existing access authorizations by that trusted third party</a:t>
            </a:r>
          </a:p>
          <a:p>
            <a:r>
              <a:rPr lang="en-GB" altLang="en-US" dirty="0"/>
              <a:t>every actual electronic exchange of personal information is logged, to be able to trace possible abuse afterwards</a:t>
            </a:r>
          </a:p>
          <a:p>
            <a:r>
              <a:rPr lang="en-GB" altLang="en-US" dirty="0"/>
              <a:t>every time information is used to take a decision, the information used is communicated to the person concerned together with the decision </a:t>
            </a:r>
          </a:p>
          <a:p>
            <a:r>
              <a:rPr lang="en-GB" altLang="en-US" dirty="0"/>
              <a:t>every person has right to access and correct his/her own personal data</a:t>
            </a:r>
          </a:p>
          <a:p>
            <a:r>
              <a:rPr lang="en-GB" altLang="en-US" dirty="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a:t>Common vision on information security</a:t>
            </a:r>
            <a:endParaRPr lang="en-US"/>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63</a:t>
            </a:fld>
            <a:r>
              <a:rPr lang="fr-BE"/>
              <a:t> </a:t>
            </a:r>
            <a:endParaRPr lang="fr-BE" dirty="0"/>
          </a:p>
        </p:txBody>
      </p:sp>
    </p:spTree>
    <p:extLst>
      <p:ext uri="{BB962C8B-B14F-4D97-AF65-F5344CB8AC3E}">
        <p14:creationId xmlns:p14="http://schemas.microsoft.com/office/powerpoint/2010/main" val="278079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legal translation of</a:t>
            </a:r>
          </a:p>
          <a:p>
            <a:pPr lvl="1"/>
            <a:r>
              <a:rPr lang="en-GB" dirty="0"/>
              <a:t>the common vision on information management</a:t>
            </a:r>
          </a:p>
          <a:p>
            <a:pPr lvl="1"/>
            <a:r>
              <a:rPr lang="en-GB" dirty="0"/>
              <a:t>the common vision on information security and privacy protection</a:t>
            </a:r>
          </a:p>
          <a:p>
            <a:pPr lvl="1"/>
            <a:r>
              <a:rPr lang="en-GB" dirty="0"/>
              <a:t>the obligation to use unique identification keys</a:t>
            </a:r>
          </a:p>
          <a:p>
            <a:r>
              <a:rPr lang="en-GB" dirty="0"/>
              <a:t>creation of a public institution (KSZ) that acts as a driving force</a:t>
            </a:r>
          </a:p>
          <a:p>
            <a:pPr lvl="1"/>
            <a:r>
              <a:rPr lang="en-GB" dirty="0"/>
              <a:t>mission and tasks</a:t>
            </a:r>
          </a:p>
          <a:p>
            <a:pPr lvl="1"/>
            <a:r>
              <a:rPr lang="en-GB" dirty="0"/>
              <a:t>governance</a:t>
            </a:r>
          </a:p>
          <a:p>
            <a:pPr lvl="1"/>
            <a:r>
              <a:rPr lang="en-GB" dirty="0"/>
              <a:t>financing principles</a:t>
            </a:r>
          </a:p>
          <a:p>
            <a:r>
              <a:rPr lang="en-GB" dirty="0"/>
              <a:t>creation of a control committee on information security and privacy protection</a:t>
            </a:r>
          </a:p>
          <a:p>
            <a:r>
              <a:rPr lang="en-GB" dirty="0"/>
              <a:t>probative value of electronic information storage and exchange</a:t>
            </a:r>
          </a:p>
          <a:p>
            <a:r>
              <a:rPr lang="en-GB" dirty="0"/>
              <a:t>punishment of abuse of the system</a:t>
            </a:r>
          </a:p>
          <a:p>
            <a:r>
              <a:rPr lang="en-GB" dirty="0"/>
              <a:t>gradually, coordination or harmonisation of basic legal concepts</a:t>
            </a:r>
          </a:p>
          <a:p>
            <a:r>
              <a:rPr lang="en-GB" dirty="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Useful legislative changes</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64</a:t>
            </a:fld>
            <a:r>
              <a:rPr lang="fr-BE"/>
              <a:t> </a:t>
            </a:r>
            <a:endParaRPr lang="fr-BE" dirty="0"/>
          </a:p>
        </p:txBody>
      </p:sp>
    </p:spTree>
    <p:extLst>
      <p:ext uri="{BB962C8B-B14F-4D97-AF65-F5344CB8AC3E}">
        <p14:creationId xmlns:p14="http://schemas.microsoft.com/office/powerpoint/2010/main" val="3714250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F6586F-8E44-4795-A683-55ECDCD0015E}"/>
              </a:ext>
            </a:extLst>
          </p:cNvPr>
          <p:cNvSpPr>
            <a:spLocks noGrp="1"/>
          </p:cNvSpPr>
          <p:nvPr>
            <p:ph type="sldNum" sz="quarter" idx="4"/>
          </p:nvPr>
        </p:nvSpPr>
        <p:spPr>
          <a:xfrm>
            <a:off x="4691360" y="6561853"/>
            <a:ext cx="2844800" cy="365125"/>
          </a:xfrm>
        </p:spPr>
        <p:txBody>
          <a:bodyPr/>
          <a:lstStyle/>
          <a:p>
            <a:r>
              <a:rPr lang="fr-BE"/>
              <a:t> </a:t>
            </a:r>
            <a:fld id="{30A9230E-FFBB-4CCB-ABD7-198084EDE768}" type="slidenum">
              <a:rPr lang="fr-BE" smtClean="0"/>
              <a:pPr/>
              <a:t>65</a:t>
            </a:fld>
            <a:r>
              <a:rPr lang="fr-BE"/>
              <a:t> </a:t>
            </a:r>
            <a:endParaRPr lang="fr-BE" dirty="0"/>
          </a:p>
        </p:txBody>
      </p:sp>
      <p:sp>
        <p:nvSpPr>
          <p:cNvPr id="5" name="Title 4">
            <a:extLst>
              <a:ext uri="{FF2B5EF4-FFF2-40B4-BE49-F238E27FC236}">
                <a16:creationId xmlns:a16="http://schemas.microsoft.com/office/drawing/2014/main" id="{CEEDFB9D-DCC5-414B-BA03-D6847D09F635}"/>
              </a:ext>
            </a:extLst>
          </p:cNvPr>
          <p:cNvSpPr>
            <a:spLocks noGrp="1"/>
          </p:cNvSpPr>
          <p:nvPr>
            <p:ph type="title"/>
          </p:nvPr>
        </p:nvSpPr>
        <p:spPr/>
        <p:txBody>
          <a:bodyPr/>
          <a:lstStyle/>
          <a:p>
            <a:r>
              <a:rPr lang="nl-BE" dirty="0"/>
              <a:t>Enterprise </a:t>
            </a:r>
            <a:r>
              <a:rPr lang="nl-BE" dirty="0" err="1"/>
              <a:t>architecture</a:t>
            </a:r>
            <a:r>
              <a:rPr lang="nl-BE" dirty="0"/>
              <a:t> on </a:t>
            </a:r>
            <a:r>
              <a:rPr lang="nl-BE" dirty="0" err="1"/>
              <a:t>national</a:t>
            </a:r>
            <a:r>
              <a:rPr lang="nl-BE" dirty="0"/>
              <a:t> level: </a:t>
            </a:r>
            <a:r>
              <a:rPr lang="nl-BE" dirty="0" err="1"/>
              <a:t>framework</a:t>
            </a:r>
            <a:endParaRPr lang="nl-BE" dirty="0"/>
          </a:p>
        </p:txBody>
      </p:sp>
      <p:grpSp>
        <p:nvGrpSpPr>
          <p:cNvPr id="144" name="Group 143">
            <a:extLst>
              <a:ext uri="{FF2B5EF4-FFF2-40B4-BE49-F238E27FC236}">
                <a16:creationId xmlns:a16="http://schemas.microsoft.com/office/drawing/2014/main" id="{F750CD2B-2885-461E-B0E9-AA69E5946055}"/>
              </a:ext>
            </a:extLst>
          </p:cNvPr>
          <p:cNvGrpSpPr/>
          <p:nvPr/>
        </p:nvGrpSpPr>
        <p:grpSpPr>
          <a:xfrm>
            <a:off x="1742004" y="1584357"/>
            <a:ext cx="8640000" cy="999117"/>
            <a:chOff x="1742004" y="1475850"/>
            <a:chExt cx="8640000" cy="999117"/>
          </a:xfrm>
        </p:grpSpPr>
        <p:sp>
          <p:nvSpPr>
            <p:cNvPr id="145" name="Rounded Rectangle 100">
              <a:extLst>
                <a:ext uri="{FF2B5EF4-FFF2-40B4-BE49-F238E27FC236}">
                  <a16:creationId xmlns:a16="http://schemas.microsoft.com/office/drawing/2014/main" id="{A8413A51-F8E3-4650-A1AC-D46F23801E0A}"/>
                </a:ext>
              </a:extLst>
            </p:cNvPr>
            <p:cNvSpPr/>
            <p:nvPr/>
          </p:nvSpPr>
          <p:spPr>
            <a:xfrm>
              <a:off x="1750713" y="1487001"/>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6" name="Rounded Rectangle 16">
              <a:extLst>
                <a:ext uri="{FF2B5EF4-FFF2-40B4-BE49-F238E27FC236}">
                  <a16:creationId xmlns:a16="http://schemas.microsoft.com/office/drawing/2014/main" id="{1FA0052F-E572-489D-96C2-F941C033DE50}"/>
                </a:ext>
              </a:extLst>
            </p:cNvPr>
            <p:cNvSpPr/>
            <p:nvPr/>
          </p:nvSpPr>
          <p:spPr>
            <a:xfrm>
              <a:off x="8099772" y="1475850"/>
              <a:ext cx="2282232" cy="987966"/>
            </a:xfrm>
            <a:prstGeom prst="round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7" name="Rectangle 146">
              <a:extLst>
                <a:ext uri="{FF2B5EF4-FFF2-40B4-BE49-F238E27FC236}">
                  <a16:creationId xmlns:a16="http://schemas.microsoft.com/office/drawing/2014/main" id="{A39E3CF5-3156-41E1-8811-28BBF66BC883}"/>
                </a:ext>
              </a:extLst>
            </p:cNvPr>
            <p:cNvSpPr/>
            <p:nvPr/>
          </p:nvSpPr>
          <p:spPr>
            <a:xfrm>
              <a:off x="6062004" y="1475850"/>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8" name="Rectangle 147">
              <a:extLst>
                <a:ext uri="{FF2B5EF4-FFF2-40B4-BE49-F238E27FC236}">
                  <a16:creationId xmlns:a16="http://schemas.microsoft.com/office/drawing/2014/main" id="{FA65B9D6-E4F1-4C9B-84A6-20C13ED9FA06}"/>
                </a:ext>
              </a:extLst>
            </p:cNvPr>
            <p:cNvSpPr/>
            <p:nvPr/>
          </p:nvSpPr>
          <p:spPr>
            <a:xfrm>
              <a:off x="3902004" y="1475850"/>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149" name="Rounded Rectangle 3">
              <a:extLst>
                <a:ext uri="{FF2B5EF4-FFF2-40B4-BE49-F238E27FC236}">
                  <a16:creationId xmlns:a16="http://schemas.microsoft.com/office/drawing/2014/main" id="{2D7D6488-0D81-4C9A-B193-8D8ABED8DD8C}"/>
                </a:ext>
              </a:extLst>
            </p:cNvPr>
            <p:cNvSpPr/>
            <p:nvPr/>
          </p:nvSpPr>
          <p:spPr>
            <a:xfrm>
              <a:off x="1742004" y="1475850"/>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0" name="TextBox 149">
              <a:extLst>
                <a:ext uri="{FF2B5EF4-FFF2-40B4-BE49-F238E27FC236}">
                  <a16:creationId xmlns:a16="http://schemas.microsoft.com/office/drawing/2014/main" id="{3F148AE2-0257-4D51-ACA3-DA2E61B00DDA}"/>
                </a:ext>
              </a:extLst>
            </p:cNvPr>
            <p:cNvSpPr txBox="1"/>
            <p:nvPr/>
          </p:nvSpPr>
          <p:spPr>
            <a:xfrm>
              <a:off x="4097311" y="1954780"/>
              <a:ext cx="172675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Social security</a:t>
              </a:r>
            </a:p>
          </p:txBody>
        </p:sp>
        <p:sp>
          <p:nvSpPr>
            <p:cNvPr id="151" name="TextBox 150">
              <a:extLst>
                <a:ext uri="{FF2B5EF4-FFF2-40B4-BE49-F238E27FC236}">
                  <a16:creationId xmlns:a16="http://schemas.microsoft.com/office/drawing/2014/main" id="{1C1021DA-56D1-49EC-B91E-2641A791729C}"/>
                </a:ext>
              </a:extLst>
            </p:cNvPr>
            <p:cNvSpPr txBox="1"/>
            <p:nvPr/>
          </p:nvSpPr>
          <p:spPr>
            <a:xfrm>
              <a:off x="6683993" y="1947727"/>
              <a:ext cx="8835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Health</a:t>
              </a:r>
            </a:p>
          </p:txBody>
        </p:sp>
        <p:pic>
          <p:nvPicPr>
            <p:cNvPr id="152" name="Picture 151">
              <a:extLst>
                <a:ext uri="{FF2B5EF4-FFF2-40B4-BE49-F238E27FC236}">
                  <a16:creationId xmlns:a16="http://schemas.microsoft.com/office/drawing/2014/main" id="{9E72EB8E-41A0-4C69-98A0-3B2DDEFF1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153" name="Picture 152">
              <a:extLst>
                <a:ext uri="{FF2B5EF4-FFF2-40B4-BE49-F238E27FC236}">
                  <a16:creationId xmlns:a16="http://schemas.microsoft.com/office/drawing/2014/main" id="{A56553F4-F7A5-4A7F-A133-571CAA010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154" name="TextBox 153">
              <a:extLst>
                <a:ext uri="{FF2B5EF4-FFF2-40B4-BE49-F238E27FC236}">
                  <a16:creationId xmlns:a16="http://schemas.microsoft.com/office/drawing/2014/main" id="{2883BE40-041C-430C-9F33-03A184D61678}"/>
                </a:ext>
              </a:extLst>
            </p:cNvPr>
            <p:cNvSpPr txBox="1"/>
            <p:nvPr/>
          </p:nvSpPr>
          <p:spPr>
            <a:xfrm>
              <a:off x="8908306" y="1965152"/>
              <a:ext cx="78739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Other</a:t>
              </a:r>
            </a:p>
          </p:txBody>
        </p:sp>
        <p:sp>
          <p:nvSpPr>
            <p:cNvPr id="155" name="TextBox 154">
              <a:extLst>
                <a:ext uri="{FF2B5EF4-FFF2-40B4-BE49-F238E27FC236}">
                  <a16:creationId xmlns:a16="http://schemas.microsoft.com/office/drawing/2014/main" id="{92D86556-64CA-45C3-A183-A07DFAB2DC6D}"/>
                </a:ext>
              </a:extLst>
            </p:cNvPr>
            <p:cNvSpPr txBox="1"/>
            <p:nvPr/>
          </p:nvSpPr>
          <p:spPr>
            <a:xfrm>
              <a:off x="2012897" y="1769282"/>
              <a:ext cx="112242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Domains</a:t>
              </a:r>
            </a:p>
          </p:txBody>
        </p:sp>
      </p:grpSp>
      <p:grpSp>
        <p:nvGrpSpPr>
          <p:cNvPr id="156" name="Group 155">
            <a:extLst>
              <a:ext uri="{FF2B5EF4-FFF2-40B4-BE49-F238E27FC236}">
                <a16:creationId xmlns:a16="http://schemas.microsoft.com/office/drawing/2014/main" id="{73EFBA66-6CD9-4609-AD0B-CD26A1E9068E}"/>
              </a:ext>
            </a:extLst>
          </p:cNvPr>
          <p:cNvGrpSpPr/>
          <p:nvPr/>
        </p:nvGrpSpPr>
        <p:grpSpPr>
          <a:xfrm>
            <a:off x="1742004" y="3978793"/>
            <a:ext cx="8640000" cy="1008033"/>
            <a:chOff x="1742004" y="3870286"/>
            <a:chExt cx="8640000" cy="1008033"/>
          </a:xfrm>
        </p:grpSpPr>
        <p:sp>
          <p:nvSpPr>
            <p:cNvPr id="157" name="Rounded Rectangle 98">
              <a:extLst>
                <a:ext uri="{FF2B5EF4-FFF2-40B4-BE49-F238E27FC236}">
                  <a16:creationId xmlns:a16="http://schemas.microsoft.com/office/drawing/2014/main" id="{D822C2B9-5B85-4172-9C8B-71D6F348687F}"/>
                </a:ext>
              </a:extLst>
            </p:cNvPr>
            <p:cNvSpPr/>
            <p:nvPr/>
          </p:nvSpPr>
          <p:spPr>
            <a:xfrm>
              <a:off x="1750713" y="3890353"/>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8" name="Rounded Rectangle 18">
              <a:extLst>
                <a:ext uri="{FF2B5EF4-FFF2-40B4-BE49-F238E27FC236}">
                  <a16:creationId xmlns:a16="http://schemas.microsoft.com/office/drawing/2014/main" id="{84ACF427-999E-4EB6-86FC-13A2D2E123ED}"/>
                </a:ext>
              </a:extLst>
            </p:cNvPr>
            <p:cNvSpPr/>
            <p:nvPr/>
          </p:nvSpPr>
          <p:spPr>
            <a:xfrm>
              <a:off x="8099772" y="3879202"/>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9" name="Rectangle 158">
              <a:extLst>
                <a:ext uri="{FF2B5EF4-FFF2-40B4-BE49-F238E27FC236}">
                  <a16:creationId xmlns:a16="http://schemas.microsoft.com/office/drawing/2014/main" id="{3F55BA62-6755-48F3-AFD3-29EDD26325E0}"/>
                </a:ext>
              </a:extLst>
            </p:cNvPr>
            <p:cNvSpPr/>
            <p:nvPr/>
          </p:nvSpPr>
          <p:spPr>
            <a:xfrm>
              <a:off x="8222004" y="3870286"/>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0" name="Rectangle 159">
              <a:extLst>
                <a:ext uri="{FF2B5EF4-FFF2-40B4-BE49-F238E27FC236}">
                  <a16:creationId xmlns:a16="http://schemas.microsoft.com/office/drawing/2014/main" id="{1892DA4B-1873-4E81-8657-4FCB251D08CB}"/>
                </a:ext>
              </a:extLst>
            </p:cNvPr>
            <p:cNvSpPr/>
            <p:nvPr/>
          </p:nvSpPr>
          <p:spPr>
            <a:xfrm>
              <a:off x="6062004" y="3879202"/>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1" name="Rectangle 160">
              <a:extLst>
                <a:ext uri="{FF2B5EF4-FFF2-40B4-BE49-F238E27FC236}">
                  <a16:creationId xmlns:a16="http://schemas.microsoft.com/office/drawing/2014/main" id="{3165C015-7818-4010-B712-5BD25D7E64DA}"/>
                </a:ext>
              </a:extLst>
            </p:cNvPr>
            <p:cNvSpPr/>
            <p:nvPr/>
          </p:nvSpPr>
          <p:spPr>
            <a:xfrm>
              <a:off x="7142004" y="3881763"/>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2" name="Rectangle 161">
              <a:extLst>
                <a:ext uri="{FF2B5EF4-FFF2-40B4-BE49-F238E27FC236}">
                  <a16:creationId xmlns:a16="http://schemas.microsoft.com/office/drawing/2014/main" id="{1B07EBD2-E7D8-4161-9A91-057F6EA94336}"/>
                </a:ext>
              </a:extLst>
            </p:cNvPr>
            <p:cNvSpPr/>
            <p:nvPr/>
          </p:nvSpPr>
          <p:spPr>
            <a:xfrm>
              <a:off x="3902004" y="3879202"/>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3" name="Rectangle 162">
              <a:extLst>
                <a:ext uri="{FF2B5EF4-FFF2-40B4-BE49-F238E27FC236}">
                  <a16:creationId xmlns:a16="http://schemas.microsoft.com/office/drawing/2014/main" id="{151D34F0-14FF-4C88-8C79-56F2E95B758A}"/>
                </a:ext>
              </a:extLst>
            </p:cNvPr>
            <p:cNvSpPr/>
            <p:nvPr/>
          </p:nvSpPr>
          <p:spPr>
            <a:xfrm>
              <a:off x="4982004" y="3879202"/>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4" name="Rounded Rectangle 6">
              <a:extLst>
                <a:ext uri="{FF2B5EF4-FFF2-40B4-BE49-F238E27FC236}">
                  <a16:creationId xmlns:a16="http://schemas.microsoft.com/office/drawing/2014/main" id="{DB27384E-3AE5-4B9E-9E55-570836A96F5F}"/>
                </a:ext>
              </a:extLst>
            </p:cNvPr>
            <p:cNvSpPr/>
            <p:nvPr/>
          </p:nvSpPr>
          <p:spPr>
            <a:xfrm>
              <a:off x="1742004" y="3879202"/>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5" name="TextBox 164">
              <a:extLst>
                <a:ext uri="{FF2B5EF4-FFF2-40B4-BE49-F238E27FC236}">
                  <a16:creationId xmlns:a16="http://schemas.microsoft.com/office/drawing/2014/main" id="{F6C8B1FC-5CFD-4185-9ADB-1FCCFADB5DEB}"/>
                </a:ext>
              </a:extLst>
            </p:cNvPr>
            <p:cNvSpPr txBox="1"/>
            <p:nvPr/>
          </p:nvSpPr>
          <p:spPr>
            <a:xfrm>
              <a:off x="2012898" y="4082906"/>
              <a:ext cx="1581715"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Processes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166" name="Group 165">
              <a:extLst>
                <a:ext uri="{FF2B5EF4-FFF2-40B4-BE49-F238E27FC236}">
                  <a16:creationId xmlns:a16="http://schemas.microsoft.com/office/drawing/2014/main" id="{050E1719-5A1B-4691-96C0-398CE937F80C}"/>
                </a:ext>
              </a:extLst>
            </p:cNvPr>
            <p:cNvGrpSpPr/>
            <p:nvPr/>
          </p:nvGrpSpPr>
          <p:grpSpPr>
            <a:xfrm>
              <a:off x="4126209" y="4009191"/>
              <a:ext cx="295620" cy="295620"/>
              <a:chOff x="4233021" y="4113673"/>
              <a:chExt cx="348420" cy="348420"/>
            </a:xfrm>
          </p:grpSpPr>
          <p:pic>
            <p:nvPicPr>
              <p:cNvPr id="203" name="Picture 202">
                <a:extLst>
                  <a:ext uri="{FF2B5EF4-FFF2-40B4-BE49-F238E27FC236}">
                    <a16:creationId xmlns:a16="http://schemas.microsoft.com/office/drawing/2014/main" id="{D7C8123D-2B2A-4E61-AF29-4DB1C9F42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4" name="Oval 203">
                <a:extLst>
                  <a:ext uri="{FF2B5EF4-FFF2-40B4-BE49-F238E27FC236}">
                    <a16:creationId xmlns:a16="http://schemas.microsoft.com/office/drawing/2014/main" id="{EC7F50F8-0550-4A94-8CBE-7CBADB305E4A}"/>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7" name="Group 166">
              <a:extLst>
                <a:ext uri="{FF2B5EF4-FFF2-40B4-BE49-F238E27FC236}">
                  <a16:creationId xmlns:a16="http://schemas.microsoft.com/office/drawing/2014/main" id="{68A95726-0668-483A-B9A3-3358D1C6B871}"/>
                </a:ext>
              </a:extLst>
            </p:cNvPr>
            <p:cNvGrpSpPr/>
            <p:nvPr/>
          </p:nvGrpSpPr>
          <p:grpSpPr>
            <a:xfrm>
              <a:off x="4529437" y="4250337"/>
              <a:ext cx="295620" cy="295620"/>
              <a:chOff x="4233021" y="4113673"/>
              <a:chExt cx="348420" cy="348420"/>
            </a:xfrm>
          </p:grpSpPr>
          <p:pic>
            <p:nvPicPr>
              <p:cNvPr id="201" name="Picture 200">
                <a:extLst>
                  <a:ext uri="{FF2B5EF4-FFF2-40B4-BE49-F238E27FC236}">
                    <a16:creationId xmlns:a16="http://schemas.microsoft.com/office/drawing/2014/main" id="{F1E88769-05D0-44D8-BABF-BEC5CF4C4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2" name="Oval 201">
                <a:extLst>
                  <a:ext uri="{FF2B5EF4-FFF2-40B4-BE49-F238E27FC236}">
                    <a16:creationId xmlns:a16="http://schemas.microsoft.com/office/drawing/2014/main" id="{CF984488-675D-4F86-B38D-9DC60D63895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8" name="Group 167">
              <a:extLst>
                <a:ext uri="{FF2B5EF4-FFF2-40B4-BE49-F238E27FC236}">
                  <a16:creationId xmlns:a16="http://schemas.microsoft.com/office/drawing/2014/main" id="{00F16777-836C-4562-950A-90EAC8DA2597}"/>
                </a:ext>
              </a:extLst>
            </p:cNvPr>
            <p:cNvGrpSpPr/>
            <p:nvPr/>
          </p:nvGrpSpPr>
          <p:grpSpPr>
            <a:xfrm>
              <a:off x="6257935" y="3979001"/>
              <a:ext cx="295620" cy="295620"/>
              <a:chOff x="4233021" y="4113673"/>
              <a:chExt cx="348420" cy="348420"/>
            </a:xfrm>
          </p:grpSpPr>
          <p:pic>
            <p:nvPicPr>
              <p:cNvPr id="199" name="Picture 198">
                <a:extLst>
                  <a:ext uri="{FF2B5EF4-FFF2-40B4-BE49-F238E27FC236}">
                    <a16:creationId xmlns:a16="http://schemas.microsoft.com/office/drawing/2014/main" id="{B3A3BF00-E24B-4086-837D-A9663D9C6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0" name="Oval 199">
                <a:extLst>
                  <a:ext uri="{FF2B5EF4-FFF2-40B4-BE49-F238E27FC236}">
                    <a16:creationId xmlns:a16="http://schemas.microsoft.com/office/drawing/2014/main" id="{3B66F00C-0133-48F1-90D8-82D6071309F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9" name="Group 168">
              <a:extLst>
                <a:ext uri="{FF2B5EF4-FFF2-40B4-BE49-F238E27FC236}">
                  <a16:creationId xmlns:a16="http://schemas.microsoft.com/office/drawing/2014/main" id="{88C3D8B6-6226-4EEA-9224-A7C87E4B8464}"/>
                </a:ext>
              </a:extLst>
            </p:cNvPr>
            <p:cNvGrpSpPr/>
            <p:nvPr/>
          </p:nvGrpSpPr>
          <p:grpSpPr>
            <a:xfrm>
              <a:off x="7470792" y="4009191"/>
              <a:ext cx="295620" cy="295620"/>
              <a:chOff x="4233021" y="4113673"/>
              <a:chExt cx="348420" cy="348420"/>
            </a:xfrm>
          </p:grpSpPr>
          <p:pic>
            <p:nvPicPr>
              <p:cNvPr id="197" name="Picture 196">
                <a:extLst>
                  <a:ext uri="{FF2B5EF4-FFF2-40B4-BE49-F238E27FC236}">
                    <a16:creationId xmlns:a16="http://schemas.microsoft.com/office/drawing/2014/main" id="{234FA493-EE0D-4746-8915-C1312AC3F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8" name="Oval 197">
                <a:extLst>
                  <a:ext uri="{FF2B5EF4-FFF2-40B4-BE49-F238E27FC236}">
                    <a16:creationId xmlns:a16="http://schemas.microsoft.com/office/drawing/2014/main" id="{591A2EE5-7292-43CF-9B34-A0E9162FC6C4}"/>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0" name="Group 169">
              <a:extLst>
                <a:ext uri="{FF2B5EF4-FFF2-40B4-BE49-F238E27FC236}">
                  <a16:creationId xmlns:a16="http://schemas.microsoft.com/office/drawing/2014/main" id="{5F9FE913-6F6A-45BF-9B45-FA5FB14D12B5}"/>
                </a:ext>
              </a:extLst>
            </p:cNvPr>
            <p:cNvGrpSpPr/>
            <p:nvPr/>
          </p:nvGrpSpPr>
          <p:grpSpPr>
            <a:xfrm>
              <a:off x="7512827" y="4455884"/>
              <a:ext cx="295620" cy="295620"/>
              <a:chOff x="4233021" y="4113673"/>
              <a:chExt cx="348420" cy="348420"/>
            </a:xfrm>
          </p:grpSpPr>
          <p:pic>
            <p:nvPicPr>
              <p:cNvPr id="195" name="Picture 194">
                <a:extLst>
                  <a:ext uri="{FF2B5EF4-FFF2-40B4-BE49-F238E27FC236}">
                    <a16:creationId xmlns:a16="http://schemas.microsoft.com/office/drawing/2014/main" id="{4C43D6EC-DFA0-4828-A01A-5CFFB4091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6" name="Oval 195">
                <a:extLst>
                  <a:ext uri="{FF2B5EF4-FFF2-40B4-BE49-F238E27FC236}">
                    <a16:creationId xmlns:a16="http://schemas.microsoft.com/office/drawing/2014/main" id="{5C702ECF-C2C0-409F-AE58-B9FBBCAFED2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1" name="Group 170">
              <a:extLst>
                <a:ext uri="{FF2B5EF4-FFF2-40B4-BE49-F238E27FC236}">
                  <a16:creationId xmlns:a16="http://schemas.microsoft.com/office/drawing/2014/main" id="{12F94BBA-9510-4DF8-8844-071AA3460513}"/>
                </a:ext>
              </a:extLst>
            </p:cNvPr>
            <p:cNvGrpSpPr/>
            <p:nvPr/>
          </p:nvGrpSpPr>
          <p:grpSpPr>
            <a:xfrm>
              <a:off x="9854278" y="4490663"/>
              <a:ext cx="295620" cy="295620"/>
              <a:chOff x="4233021" y="4113673"/>
              <a:chExt cx="348420" cy="348420"/>
            </a:xfrm>
          </p:grpSpPr>
          <p:pic>
            <p:nvPicPr>
              <p:cNvPr id="193" name="Picture 192">
                <a:extLst>
                  <a:ext uri="{FF2B5EF4-FFF2-40B4-BE49-F238E27FC236}">
                    <a16:creationId xmlns:a16="http://schemas.microsoft.com/office/drawing/2014/main" id="{C98C1192-5FC5-4782-A18A-5B2167AE7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4" name="Oval 193">
                <a:extLst>
                  <a:ext uri="{FF2B5EF4-FFF2-40B4-BE49-F238E27FC236}">
                    <a16:creationId xmlns:a16="http://schemas.microsoft.com/office/drawing/2014/main" id="{7167506C-927F-4EA6-8842-0AA352E01AF9}"/>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2" name="Group 171">
              <a:extLst>
                <a:ext uri="{FF2B5EF4-FFF2-40B4-BE49-F238E27FC236}">
                  <a16:creationId xmlns:a16="http://schemas.microsoft.com/office/drawing/2014/main" id="{C05B653D-F7B9-41DC-9128-5C97017ECF2A}"/>
                </a:ext>
              </a:extLst>
            </p:cNvPr>
            <p:cNvGrpSpPr/>
            <p:nvPr/>
          </p:nvGrpSpPr>
          <p:grpSpPr>
            <a:xfrm>
              <a:off x="9427501" y="4031033"/>
              <a:ext cx="295620" cy="295620"/>
              <a:chOff x="4233021" y="4113673"/>
              <a:chExt cx="348420" cy="348420"/>
            </a:xfrm>
          </p:grpSpPr>
          <p:pic>
            <p:nvPicPr>
              <p:cNvPr id="191" name="Picture 190">
                <a:extLst>
                  <a:ext uri="{FF2B5EF4-FFF2-40B4-BE49-F238E27FC236}">
                    <a16:creationId xmlns:a16="http://schemas.microsoft.com/office/drawing/2014/main" id="{3B8040F9-1A54-46A7-861D-0F364265C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2" name="Oval 191">
                <a:extLst>
                  <a:ext uri="{FF2B5EF4-FFF2-40B4-BE49-F238E27FC236}">
                    <a16:creationId xmlns:a16="http://schemas.microsoft.com/office/drawing/2014/main" id="{249C6816-8483-42EA-B73E-164514177E3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3" name="Group 172">
              <a:extLst>
                <a:ext uri="{FF2B5EF4-FFF2-40B4-BE49-F238E27FC236}">
                  <a16:creationId xmlns:a16="http://schemas.microsoft.com/office/drawing/2014/main" id="{76FC6509-B959-459F-805C-53C660AE6EED}"/>
                </a:ext>
              </a:extLst>
            </p:cNvPr>
            <p:cNvGrpSpPr/>
            <p:nvPr/>
          </p:nvGrpSpPr>
          <p:grpSpPr>
            <a:xfrm>
              <a:off x="5491998" y="4413679"/>
              <a:ext cx="295620" cy="295620"/>
              <a:chOff x="4233021" y="4113673"/>
              <a:chExt cx="348420" cy="348420"/>
            </a:xfrm>
          </p:grpSpPr>
          <p:pic>
            <p:nvPicPr>
              <p:cNvPr id="189" name="Picture 188">
                <a:extLst>
                  <a:ext uri="{FF2B5EF4-FFF2-40B4-BE49-F238E27FC236}">
                    <a16:creationId xmlns:a16="http://schemas.microsoft.com/office/drawing/2014/main" id="{79C93C80-0380-4CEB-AA78-3B78F3EAA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0" name="Oval 189">
                <a:extLst>
                  <a:ext uri="{FF2B5EF4-FFF2-40B4-BE49-F238E27FC236}">
                    <a16:creationId xmlns:a16="http://schemas.microsoft.com/office/drawing/2014/main" id="{ADB50C5A-6949-4C93-ACA2-DD2FB0B8300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4" name="Group 173">
              <a:extLst>
                <a:ext uri="{FF2B5EF4-FFF2-40B4-BE49-F238E27FC236}">
                  <a16:creationId xmlns:a16="http://schemas.microsoft.com/office/drawing/2014/main" id="{051C097A-56F4-49EF-A5E9-7AA06ECC058A}"/>
                </a:ext>
              </a:extLst>
            </p:cNvPr>
            <p:cNvGrpSpPr/>
            <p:nvPr/>
          </p:nvGrpSpPr>
          <p:grpSpPr>
            <a:xfrm>
              <a:off x="5042167" y="4028641"/>
              <a:ext cx="295620" cy="295620"/>
              <a:chOff x="4233021" y="4113673"/>
              <a:chExt cx="348420" cy="348420"/>
            </a:xfrm>
          </p:grpSpPr>
          <p:pic>
            <p:nvPicPr>
              <p:cNvPr id="187" name="Picture 186">
                <a:extLst>
                  <a:ext uri="{FF2B5EF4-FFF2-40B4-BE49-F238E27FC236}">
                    <a16:creationId xmlns:a16="http://schemas.microsoft.com/office/drawing/2014/main" id="{E222F2D5-2E71-4B52-94E4-767E53A70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8" name="Oval 187">
                <a:extLst>
                  <a:ext uri="{FF2B5EF4-FFF2-40B4-BE49-F238E27FC236}">
                    <a16:creationId xmlns:a16="http://schemas.microsoft.com/office/drawing/2014/main" id="{425BEE83-2EFA-48AC-ADC1-4EC629A960A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5" name="Group 174">
              <a:extLst>
                <a:ext uri="{FF2B5EF4-FFF2-40B4-BE49-F238E27FC236}">
                  <a16:creationId xmlns:a16="http://schemas.microsoft.com/office/drawing/2014/main" id="{A32E6F99-80D1-4379-95ED-96DFB62042A3}"/>
                </a:ext>
              </a:extLst>
            </p:cNvPr>
            <p:cNvGrpSpPr/>
            <p:nvPr/>
          </p:nvGrpSpPr>
          <p:grpSpPr>
            <a:xfrm>
              <a:off x="6256338" y="4488330"/>
              <a:ext cx="295620" cy="295620"/>
              <a:chOff x="4233021" y="4113673"/>
              <a:chExt cx="348420" cy="348420"/>
            </a:xfrm>
          </p:grpSpPr>
          <p:pic>
            <p:nvPicPr>
              <p:cNvPr id="185" name="Picture 184">
                <a:extLst>
                  <a:ext uri="{FF2B5EF4-FFF2-40B4-BE49-F238E27FC236}">
                    <a16:creationId xmlns:a16="http://schemas.microsoft.com/office/drawing/2014/main" id="{DB24756B-FF09-49B0-A593-4DD8E7A46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6" name="Oval 185">
                <a:extLst>
                  <a:ext uri="{FF2B5EF4-FFF2-40B4-BE49-F238E27FC236}">
                    <a16:creationId xmlns:a16="http://schemas.microsoft.com/office/drawing/2014/main" id="{D6A95B31-1147-4CCC-9BD7-039079D027CC}"/>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6" name="Group 175">
              <a:extLst>
                <a:ext uri="{FF2B5EF4-FFF2-40B4-BE49-F238E27FC236}">
                  <a16:creationId xmlns:a16="http://schemas.microsoft.com/office/drawing/2014/main" id="{967D3F60-BE02-4376-8069-0B564CF9C3EB}"/>
                </a:ext>
              </a:extLst>
            </p:cNvPr>
            <p:cNvGrpSpPr/>
            <p:nvPr/>
          </p:nvGrpSpPr>
          <p:grpSpPr>
            <a:xfrm>
              <a:off x="6830161" y="4218752"/>
              <a:ext cx="295620" cy="295620"/>
              <a:chOff x="4233021" y="4113673"/>
              <a:chExt cx="348420" cy="348420"/>
            </a:xfrm>
          </p:grpSpPr>
          <p:pic>
            <p:nvPicPr>
              <p:cNvPr id="183" name="Picture 182">
                <a:extLst>
                  <a:ext uri="{FF2B5EF4-FFF2-40B4-BE49-F238E27FC236}">
                    <a16:creationId xmlns:a16="http://schemas.microsoft.com/office/drawing/2014/main" id="{49431574-E35B-491F-BE08-C6AA494CB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4" name="Oval 183">
                <a:extLst>
                  <a:ext uri="{FF2B5EF4-FFF2-40B4-BE49-F238E27FC236}">
                    <a16:creationId xmlns:a16="http://schemas.microsoft.com/office/drawing/2014/main" id="{92078C2B-BD2F-4752-B650-41286DCA6606}"/>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7" name="Group 176">
              <a:extLst>
                <a:ext uri="{FF2B5EF4-FFF2-40B4-BE49-F238E27FC236}">
                  <a16:creationId xmlns:a16="http://schemas.microsoft.com/office/drawing/2014/main" id="{72559ACF-FC4A-498F-831E-42F1F1E2623A}"/>
                </a:ext>
              </a:extLst>
            </p:cNvPr>
            <p:cNvGrpSpPr/>
            <p:nvPr/>
          </p:nvGrpSpPr>
          <p:grpSpPr>
            <a:xfrm>
              <a:off x="4115962" y="4486295"/>
              <a:ext cx="295620" cy="295620"/>
              <a:chOff x="4233021" y="4113673"/>
              <a:chExt cx="348420" cy="348420"/>
            </a:xfrm>
          </p:grpSpPr>
          <p:pic>
            <p:nvPicPr>
              <p:cNvPr id="181" name="Picture 180">
                <a:extLst>
                  <a:ext uri="{FF2B5EF4-FFF2-40B4-BE49-F238E27FC236}">
                    <a16:creationId xmlns:a16="http://schemas.microsoft.com/office/drawing/2014/main" id="{3EF91644-6F2E-4B60-9201-85FDE8735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2" name="Oval 181">
                <a:extLst>
                  <a:ext uri="{FF2B5EF4-FFF2-40B4-BE49-F238E27FC236}">
                    <a16:creationId xmlns:a16="http://schemas.microsoft.com/office/drawing/2014/main" id="{518AB280-8795-4695-99E3-4D3BF7A398D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8" name="Group 177">
              <a:extLst>
                <a:ext uri="{FF2B5EF4-FFF2-40B4-BE49-F238E27FC236}">
                  <a16:creationId xmlns:a16="http://schemas.microsoft.com/office/drawing/2014/main" id="{2889F34A-E31A-4E95-9A72-A487DF12804B}"/>
                </a:ext>
              </a:extLst>
            </p:cNvPr>
            <p:cNvGrpSpPr/>
            <p:nvPr/>
          </p:nvGrpSpPr>
          <p:grpSpPr>
            <a:xfrm>
              <a:off x="8542193" y="4278264"/>
              <a:ext cx="295620" cy="295620"/>
              <a:chOff x="4233021" y="4113673"/>
              <a:chExt cx="348420" cy="348420"/>
            </a:xfrm>
          </p:grpSpPr>
          <p:pic>
            <p:nvPicPr>
              <p:cNvPr id="179" name="Picture 178">
                <a:extLst>
                  <a:ext uri="{FF2B5EF4-FFF2-40B4-BE49-F238E27FC236}">
                    <a16:creationId xmlns:a16="http://schemas.microsoft.com/office/drawing/2014/main" id="{5584AEAA-3932-495C-9522-0F39C01EE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0" name="Oval 179">
                <a:extLst>
                  <a:ext uri="{FF2B5EF4-FFF2-40B4-BE49-F238E27FC236}">
                    <a16:creationId xmlns:a16="http://schemas.microsoft.com/office/drawing/2014/main" id="{C267A55B-6858-4488-870E-4B643D1E2960}"/>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grpSp>
        <p:nvGrpSpPr>
          <p:cNvPr id="205" name="Group 204">
            <a:extLst>
              <a:ext uri="{FF2B5EF4-FFF2-40B4-BE49-F238E27FC236}">
                <a16:creationId xmlns:a16="http://schemas.microsoft.com/office/drawing/2014/main" id="{90385673-00B6-4AED-A78F-4B118B3C3146}"/>
              </a:ext>
            </a:extLst>
          </p:cNvPr>
          <p:cNvGrpSpPr/>
          <p:nvPr/>
        </p:nvGrpSpPr>
        <p:grpSpPr>
          <a:xfrm>
            <a:off x="1742004" y="2777117"/>
            <a:ext cx="8640000" cy="1008033"/>
            <a:chOff x="1742004" y="2668610"/>
            <a:chExt cx="8640000" cy="1008033"/>
          </a:xfrm>
        </p:grpSpPr>
        <p:sp>
          <p:nvSpPr>
            <p:cNvPr id="206" name="Rounded Rectangle 97">
              <a:extLst>
                <a:ext uri="{FF2B5EF4-FFF2-40B4-BE49-F238E27FC236}">
                  <a16:creationId xmlns:a16="http://schemas.microsoft.com/office/drawing/2014/main" id="{5886B2DC-CB06-44B2-826B-3437CC9733D6}"/>
                </a:ext>
              </a:extLst>
            </p:cNvPr>
            <p:cNvSpPr/>
            <p:nvPr/>
          </p:nvSpPr>
          <p:spPr>
            <a:xfrm>
              <a:off x="1750713" y="2688677"/>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7" name="Rounded Rectangle 17">
              <a:extLst>
                <a:ext uri="{FF2B5EF4-FFF2-40B4-BE49-F238E27FC236}">
                  <a16:creationId xmlns:a16="http://schemas.microsoft.com/office/drawing/2014/main" id="{C366CA4D-3D91-4DE0-B347-73A7C08A54BF}"/>
                </a:ext>
              </a:extLst>
            </p:cNvPr>
            <p:cNvSpPr/>
            <p:nvPr/>
          </p:nvSpPr>
          <p:spPr>
            <a:xfrm>
              <a:off x="8099772" y="2677526"/>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8" name="Rectangle 207">
              <a:extLst>
                <a:ext uri="{FF2B5EF4-FFF2-40B4-BE49-F238E27FC236}">
                  <a16:creationId xmlns:a16="http://schemas.microsoft.com/office/drawing/2014/main" id="{1AE8493C-7A0B-47FD-8B93-371632BB7344}"/>
                </a:ext>
              </a:extLst>
            </p:cNvPr>
            <p:cNvSpPr/>
            <p:nvPr/>
          </p:nvSpPr>
          <p:spPr>
            <a:xfrm>
              <a:off x="8222004" y="2668610"/>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9" name="Rectangle 208">
              <a:extLst>
                <a:ext uri="{FF2B5EF4-FFF2-40B4-BE49-F238E27FC236}">
                  <a16:creationId xmlns:a16="http://schemas.microsoft.com/office/drawing/2014/main" id="{74F6AC80-064F-4FB2-82C5-BCF638E0E619}"/>
                </a:ext>
              </a:extLst>
            </p:cNvPr>
            <p:cNvSpPr/>
            <p:nvPr/>
          </p:nvSpPr>
          <p:spPr>
            <a:xfrm>
              <a:off x="6062004" y="2677526"/>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0" name="Rectangle 209">
              <a:extLst>
                <a:ext uri="{FF2B5EF4-FFF2-40B4-BE49-F238E27FC236}">
                  <a16:creationId xmlns:a16="http://schemas.microsoft.com/office/drawing/2014/main" id="{7A1474EF-5760-4FB1-89CB-BB880DC6F3C6}"/>
                </a:ext>
              </a:extLst>
            </p:cNvPr>
            <p:cNvSpPr/>
            <p:nvPr/>
          </p:nvSpPr>
          <p:spPr>
            <a:xfrm>
              <a:off x="7142004" y="2680087"/>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1" name="Rectangle 210">
              <a:extLst>
                <a:ext uri="{FF2B5EF4-FFF2-40B4-BE49-F238E27FC236}">
                  <a16:creationId xmlns:a16="http://schemas.microsoft.com/office/drawing/2014/main" id="{C38C87BB-9512-4068-A635-5C245E7D53C4}"/>
                </a:ext>
              </a:extLst>
            </p:cNvPr>
            <p:cNvSpPr/>
            <p:nvPr/>
          </p:nvSpPr>
          <p:spPr>
            <a:xfrm>
              <a:off x="3902004" y="2677526"/>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2" name="Rectangle 211">
              <a:extLst>
                <a:ext uri="{FF2B5EF4-FFF2-40B4-BE49-F238E27FC236}">
                  <a16:creationId xmlns:a16="http://schemas.microsoft.com/office/drawing/2014/main" id="{3A21607C-26FA-4500-AD23-0AD9A9854610}"/>
                </a:ext>
              </a:extLst>
            </p:cNvPr>
            <p:cNvSpPr/>
            <p:nvPr/>
          </p:nvSpPr>
          <p:spPr>
            <a:xfrm>
              <a:off x="4982004" y="2677526"/>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3" name="Rounded Rectangle 5">
              <a:extLst>
                <a:ext uri="{FF2B5EF4-FFF2-40B4-BE49-F238E27FC236}">
                  <a16:creationId xmlns:a16="http://schemas.microsoft.com/office/drawing/2014/main" id="{1BD86EAA-069E-43ED-9313-F3DDC1A214D2}"/>
                </a:ext>
              </a:extLst>
            </p:cNvPr>
            <p:cNvSpPr/>
            <p:nvPr/>
          </p:nvSpPr>
          <p:spPr>
            <a:xfrm>
              <a:off x="1742004" y="2677526"/>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4" name="TextBox 213">
              <a:extLst>
                <a:ext uri="{FF2B5EF4-FFF2-40B4-BE49-F238E27FC236}">
                  <a16:creationId xmlns:a16="http://schemas.microsoft.com/office/drawing/2014/main" id="{A679485D-32C9-41F1-9027-D692D4EFD1A8}"/>
                </a:ext>
              </a:extLst>
            </p:cNvPr>
            <p:cNvSpPr txBox="1"/>
            <p:nvPr/>
          </p:nvSpPr>
          <p:spPr>
            <a:xfrm>
              <a:off x="2012898" y="2963523"/>
              <a:ext cx="138129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Services</a:t>
              </a:r>
            </a:p>
          </p:txBody>
        </p:sp>
        <p:grpSp>
          <p:nvGrpSpPr>
            <p:cNvPr id="215" name="Group 214">
              <a:extLst>
                <a:ext uri="{FF2B5EF4-FFF2-40B4-BE49-F238E27FC236}">
                  <a16:creationId xmlns:a16="http://schemas.microsoft.com/office/drawing/2014/main" id="{160DE9E1-83FF-413C-BCC3-73746A3DC772}"/>
                </a:ext>
              </a:extLst>
            </p:cNvPr>
            <p:cNvGrpSpPr/>
            <p:nvPr/>
          </p:nvGrpSpPr>
          <p:grpSpPr>
            <a:xfrm>
              <a:off x="3898557" y="2729531"/>
              <a:ext cx="6311417" cy="894791"/>
              <a:chOff x="3932553" y="2842661"/>
              <a:chExt cx="6311417" cy="894791"/>
            </a:xfrm>
          </p:grpSpPr>
          <p:sp>
            <p:nvSpPr>
              <p:cNvPr id="216" name="TextBox 215">
                <a:extLst>
                  <a:ext uri="{FF2B5EF4-FFF2-40B4-BE49-F238E27FC236}">
                    <a16:creationId xmlns:a16="http://schemas.microsoft.com/office/drawing/2014/main" id="{76811AEE-F105-4F2A-A42C-61B29227862E}"/>
                  </a:ext>
                </a:extLst>
              </p:cNvPr>
              <p:cNvSpPr txBox="1"/>
              <p:nvPr/>
            </p:nvSpPr>
            <p:spPr>
              <a:xfrm>
                <a:off x="5039635" y="3145516"/>
                <a:ext cx="84029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Pension</a:t>
                </a:r>
              </a:p>
            </p:txBody>
          </p:sp>
          <p:sp>
            <p:nvSpPr>
              <p:cNvPr id="217" name="TextBox 216">
                <a:extLst>
                  <a:ext uri="{FF2B5EF4-FFF2-40B4-BE49-F238E27FC236}">
                    <a16:creationId xmlns:a16="http://schemas.microsoft.com/office/drawing/2014/main" id="{8F8C2A0B-AC3E-4205-B78A-014E21E3D804}"/>
                  </a:ext>
                </a:extLst>
              </p:cNvPr>
              <p:cNvSpPr txBox="1"/>
              <p:nvPr/>
            </p:nvSpPr>
            <p:spPr>
              <a:xfrm>
                <a:off x="4013385" y="2842661"/>
                <a:ext cx="121058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Employment</a:t>
                </a:r>
              </a:p>
            </p:txBody>
          </p:sp>
          <p:sp>
            <p:nvSpPr>
              <p:cNvPr id="218" name="TextBox 217">
                <a:extLst>
                  <a:ext uri="{FF2B5EF4-FFF2-40B4-BE49-F238E27FC236}">
                    <a16:creationId xmlns:a16="http://schemas.microsoft.com/office/drawing/2014/main" id="{AEB22A9E-A919-4A80-B921-FE1FAE795A0E}"/>
                  </a:ext>
                </a:extLst>
              </p:cNvPr>
              <p:cNvSpPr txBox="1"/>
              <p:nvPr/>
            </p:nvSpPr>
            <p:spPr>
              <a:xfrm>
                <a:off x="5225745" y="2842661"/>
                <a:ext cx="62869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lumMod val="95000"/>
                        <a:lumOff val="5000"/>
                      </a:prstClr>
                    </a:solidFill>
                    <a:effectLst/>
                    <a:uLnTx/>
                    <a:uFillTx/>
                    <a:latin typeface="Fira Sans" panose="020B0503050000020004" pitchFamily="34" charset="0"/>
                  </a:rPr>
                  <a:t>Illnes</a:t>
                </a:r>
                <a:endPar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endParaRPr>
              </a:p>
            </p:txBody>
          </p:sp>
          <p:sp>
            <p:nvSpPr>
              <p:cNvPr id="219" name="TextBox 218">
                <a:extLst>
                  <a:ext uri="{FF2B5EF4-FFF2-40B4-BE49-F238E27FC236}">
                    <a16:creationId xmlns:a16="http://schemas.microsoft.com/office/drawing/2014/main" id="{3B008AF9-D8AB-457F-B86D-9F279765A3D7}"/>
                  </a:ext>
                </a:extLst>
              </p:cNvPr>
              <p:cNvSpPr txBox="1"/>
              <p:nvPr/>
            </p:nvSpPr>
            <p:spPr>
              <a:xfrm>
                <a:off x="3932553" y="3429675"/>
                <a:ext cx="15888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Family allowance</a:t>
                </a:r>
              </a:p>
            </p:txBody>
          </p:sp>
          <p:sp>
            <p:nvSpPr>
              <p:cNvPr id="220" name="TextBox 219">
                <a:extLst>
                  <a:ext uri="{FF2B5EF4-FFF2-40B4-BE49-F238E27FC236}">
                    <a16:creationId xmlns:a16="http://schemas.microsoft.com/office/drawing/2014/main" id="{850E15B4-18B7-4BF2-A25B-B07F6B90B54C}"/>
                  </a:ext>
                </a:extLst>
              </p:cNvPr>
              <p:cNvSpPr txBox="1"/>
              <p:nvPr/>
            </p:nvSpPr>
            <p:spPr>
              <a:xfrm>
                <a:off x="4277351" y="3145516"/>
                <a:ext cx="80823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Holiday</a:t>
                </a:r>
              </a:p>
            </p:txBody>
          </p:sp>
          <p:sp>
            <p:nvSpPr>
              <p:cNvPr id="221" name="TextBox 220">
                <a:extLst>
                  <a:ext uri="{FF2B5EF4-FFF2-40B4-BE49-F238E27FC236}">
                    <a16:creationId xmlns:a16="http://schemas.microsoft.com/office/drawing/2014/main" id="{D2CA9EF0-5899-45D2-B6FC-082D339D3C65}"/>
                  </a:ext>
                </a:extLst>
              </p:cNvPr>
              <p:cNvSpPr txBox="1"/>
              <p:nvPr/>
            </p:nvSpPr>
            <p:spPr>
              <a:xfrm>
                <a:off x="5511853" y="3429675"/>
                <a:ext cx="55015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Care</a:t>
                </a:r>
              </a:p>
            </p:txBody>
          </p:sp>
          <p:sp>
            <p:nvSpPr>
              <p:cNvPr id="222" name="TextBox 221">
                <a:extLst>
                  <a:ext uri="{FF2B5EF4-FFF2-40B4-BE49-F238E27FC236}">
                    <a16:creationId xmlns:a16="http://schemas.microsoft.com/office/drawing/2014/main" id="{117B36BB-C9FC-40E2-97B8-841344E13347}"/>
                  </a:ext>
                </a:extLst>
              </p:cNvPr>
              <p:cNvSpPr txBox="1"/>
              <p:nvPr/>
            </p:nvSpPr>
            <p:spPr>
              <a:xfrm>
                <a:off x="8400455" y="2949911"/>
                <a:ext cx="64312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Taxes</a:t>
                </a:r>
              </a:p>
            </p:txBody>
          </p:sp>
          <p:sp>
            <p:nvSpPr>
              <p:cNvPr id="223" name="TextBox 222">
                <a:extLst>
                  <a:ext uri="{FF2B5EF4-FFF2-40B4-BE49-F238E27FC236}">
                    <a16:creationId xmlns:a16="http://schemas.microsoft.com/office/drawing/2014/main" id="{3DC68736-9D86-409D-91BA-C3E187E69E4E}"/>
                  </a:ext>
                </a:extLst>
              </p:cNvPr>
              <p:cNvSpPr txBox="1"/>
              <p:nvPr/>
            </p:nvSpPr>
            <p:spPr>
              <a:xfrm>
                <a:off x="8399670" y="3315632"/>
                <a:ext cx="83548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Defense</a:t>
                </a:r>
              </a:p>
            </p:txBody>
          </p:sp>
          <p:sp>
            <p:nvSpPr>
              <p:cNvPr id="224" name="TextBox 223">
                <a:extLst>
                  <a:ext uri="{FF2B5EF4-FFF2-40B4-BE49-F238E27FC236}">
                    <a16:creationId xmlns:a16="http://schemas.microsoft.com/office/drawing/2014/main" id="{C2AED736-A8BB-4BD0-BE95-91C1F75C1BCD}"/>
                  </a:ext>
                </a:extLst>
              </p:cNvPr>
              <p:cNvSpPr txBox="1"/>
              <p:nvPr/>
            </p:nvSpPr>
            <p:spPr>
              <a:xfrm>
                <a:off x="9586230" y="2918442"/>
                <a:ext cx="3177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a:t>
                </a:r>
              </a:p>
            </p:txBody>
          </p:sp>
          <p:sp>
            <p:nvSpPr>
              <p:cNvPr id="225" name="TextBox 224">
                <a:extLst>
                  <a:ext uri="{FF2B5EF4-FFF2-40B4-BE49-F238E27FC236}">
                    <a16:creationId xmlns:a16="http://schemas.microsoft.com/office/drawing/2014/main" id="{F0D8BE13-2D08-4085-858D-A0026E43CD89}"/>
                  </a:ext>
                </a:extLst>
              </p:cNvPr>
              <p:cNvSpPr txBox="1"/>
              <p:nvPr/>
            </p:nvSpPr>
            <p:spPr>
              <a:xfrm>
                <a:off x="6159402" y="2842661"/>
                <a:ext cx="112402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care</a:t>
                </a:r>
              </a:p>
            </p:txBody>
          </p:sp>
          <p:sp>
            <p:nvSpPr>
              <p:cNvPr id="226" name="TextBox 225">
                <a:extLst>
                  <a:ext uri="{FF2B5EF4-FFF2-40B4-BE49-F238E27FC236}">
                    <a16:creationId xmlns:a16="http://schemas.microsoft.com/office/drawing/2014/main" id="{8C1727AB-87C0-493B-B68C-5CCB76E837CD}"/>
                  </a:ext>
                </a:extLst>
              </p:cNvPr>
              <p:cNvSpPr txBox="1"/>
              <p:nvPr/>
            </p:nvSpPr>
            <p:spPr>
              <a:xfrm>
                <a:off x="6573038" y="3145516"/>
                <a:ext cx="128753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Medical costs</a:t>
                </a:r>
              </a:p>
            </p:txBody>
          </p:sp>
          <p:sp>
            <p:nvSpPr>
              <p:cNvPr id="227" name="TextBox 226">
                <a:extLst>
                  <a:ext uri="{FF2B5EF4-FFF2-40B4-BE49-F238E27FC236}">
                    <a16:creationId xmlns:a16="http://schemas.microsoft.com/office/drawing/2014/main" id="{1DB96239-A3B3-4E71-91BB-84976B83D39B}"/>
                  </a:ext>
                </a:extLst>
              </p:cNvPr>
              <p:cNvSpPr txBox="1"/>
              <p:nvPr/>
            </p:nvSpPr>
            <p:spPr>
              <a:xfrm>
                <a:off x="6148059" y="3429675"/>
                <a:ext cx="115127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risks</a:t>
                </a:r>
              </a:p>
            </p:txBody>
          </p:sp>
          <p:sp>
            <p:nvSpPr>
              <p:cNvPr id="228" name="TextBox 227">
                <a:extLst>
                  <a:ext uri="{FF2B5EF4-FFF2-40B4-BE49-F238E27FC236}">
                    <a16:creationId xmlns:a16="http://schemas.microsoft.com/office/drawing/2014/main" id="{D9A1C3B7-E5EB-42A6-BAF7-B81BC2859827}"/>
                  </a:ext>
                </a:extLst>
              </p:cNvPr>
              <p:cNvSpPr txBox="1"/>
              <p:nvPr/>
            </p:nvSpPr>
            <p:spPr>
              <a:xfrm>
                <a:off x="7217839" y="3429675"/>
                <a:ext cx="101983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Medicines</a:t>
                </a:r>
              </a:p>
            </p:txBody>
          </p:sp>
          <p:sp>
            <p:nvSpPr>
              <p:cNvPr id="229" name="TextBox 228">
                <a:extLst>
                  <a:ext uri="{FF2B5EF4-FFF2-40B4-BE49-F238E27FC236}">
                    <a16:creationId xmlns:a16="http://schemas.microsoft.com/office/drawing/2014/main" id="{93374C78-86AE-45DE-8234-5C7CA7F7A4EB}"/>
                  </a:ext>
                </a:extLst>
              </p:cNvPr>
              <p:cNvSpPr txBox="1"/>
              <p:nvPr/>
            </p:nvSpPr>
            <p:spPr>
              <a:xfrm>
                <a:off x="9386043" y="3320601"/>
                <a:ext cx="85792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Mobility</a:t>
                </a:r>
              </a:p>
            </p:txBody>
          </p:sp>
        </p:grpSp>
      </p:grpSp>
      <p:grpSp>
        <p:nvGrpSpPr>
          <p:cNvPr id="230" name="Group 229">
            <a:extLst>
              <a:ext uri="{FF2B5EF4-FFF2-40B4-BE49-F238E27FC236}">
                <a16:creationId xmlns:a16="http://schemas.microsoft.com/office/drawing/2014/main" id="{5CFC9FE0-3FCA-4AA5-B578-CFC568D053A0}"/>
              </a:ext>
            </a:extLst>
          </p:cNvPr>
          <p:cNvGrpSpPr/>
          <p:nvPr/>
        </p:nvGrpSpPr>
        <p:grpSpPr>
          <a:xfrm>
            <a:off x="1505619" y="4564884"/>
            <a:ext cx="8876385" cy="1623617"/>
            <a:chOff x="1505619" y="4456377"/>
            <a:chExt cx="8876385" cy="1623617"/>
          </a:xfrm>
        </p:grpSpPr>
        <p:sp>
          <p:nvSpPr>
            <p:cNvPr id="231" name="Rounded Rectangle 99">
              <a:extLst>
                <a:ext uri="{FF2B5EF4-FFF2-40B4-BE49-F238E27FC236}">
                  <a16:creationId xmlns:a16="http://schemas.microsoft.com/office/drawing/2014/main" id="{3886F178-5E2E-40B5-B953-CCC3F0AA4940}"/>
                </a:ext>
              </a:extLst>
            </p:cNvPr>
            <p:cNvSpPr/>
            <p:nvPr/>
          </p:nvSpPr>
          <p:spPr>
            <a:xfrm>
              <a:off x="1750713" y="5092028"/>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2" name="Rounded Rectangle 19">
              <a:extLst>
                <a:ext uri="{FF2B5EF4-FFF2-40B4-BE49-F238E27FC236}">
                  <a16:creationId xmlns:a16="http://schemas.microsoft.com/office/drawing/2014/main" id="{B1DBCE09-AF6D-4D53-A03C-5B2C08CCFB24}"/>
                </a:ext>
              </a:extLst>
            </p:cNvPr>
            <p:cNvSpPr/>
            <p:nvPr/>
          </p:nvSpPr>
          <p:spPr>
            <a:xfrm>
              <a:off x="8099772" y="5080877"/>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3" name="Rectangle 232">
              <a:extLst>
                <a:ext uri="{FF2B5EF4-FFF2-40B4-BE49-F238E27FC236}">
                  <a16:creationId xmlns:a16="http://schemas.microsoft.com/office/drawing/2014/main" id="{F2B6B992-DB5A-41BA-B80C-EDAC35B241E9}"/>
                </a:ext>
              </a:extLst>
            </p:cNvPr>
            <p:cNvSpPr/>
            <p:nvPr/>
          </p:nvSpPr>
          <p:spPr>
            <a:xfrm>
              <a:off x="8222004" y="5071961"/>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4" name="Rectangle 233">
              <a:extLst>
                <a:ext uri="{FF2B5EF4-FFF2-40B4-BE49-F238E27FC236}">
                  <a16:creationId xmlns:a16="http://schemas.microsoft.com/office/drawing/2014/main" id="{A8D7517D-FF3A-4467-93FA-3A52C743C33D}"/>
                </a:ext>
              </a:extLst>
            </p:cNvPr>
            <p:cNvSpPr/>
            <p:nvPr/>
          </p:nvSpPr>
          <p:spPr>
            <a:xfrm>
              <a:off x="6062004" y="5080877"/>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5" name="Rectangle 234">
              <a:extLst>
                <a:ext uri="{FF2B5EF4-FFF2-40B4-BE49-F238E27FC236}">
                  <a16:creationId xmlns:a16="http://schemas.microsoft.com/office/drawing/2014/main" id="{D2DB59FD-0412-4B14-88E2-3BD1968B1E26}"/>
                </a:ext>
              </a:extLst>
            </p:cNvPr>
            <p:cNvSpPr/>
            <p:nvPr/>
          </p:nvSpPr>
          <p:spPr>
            <a:xfrm>
              <a:off x="7142004" y="5083438"/>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6" name="Rectangle 235">
              <a:extLst>
                <a:ext uri="{FF2B5EF4-FFF2-40B4-BE49-F238E27FC236}">
                  <a16:creationId xmlns:a16="http://schemas.microsoft.com/office/drawing/2014/main" id="{84D5D736-202D-4965-BD00-6471D3ED992D}"/>
                </a:ext>
              </a:extLst>
            </p:cNvPr>
            <p:cNvSpPr/>
            <p:nvPr/>
          </p:nvSpPr>
          <p:spPr>
            <a:xfrm>
              <a:off x="3902004" y="5080877"/>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7" name="Rectangle 236">
              <a:extLst>
                <a:ext uri="{FF2B5EF4-FFF2-40B4-BE49-F238E27FC236}">
                  <a16:creationId xmlns:a16="http://schemas.microsoft.com/office/drawing/2014/main" id="{D54C3282-8885-45DB-B205-9ADA737B5A7C}"/>
                </a:ext>
              </a:extLst>
            </p:cNvPr>
            <p:cNvSpPr/>
            <p:nvPr/>
          </p:nvSpPr>
          <p:spPr>
            <a:xfrm>
              <a:off x="4982004" y="5080877"/>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8" name="Rounded Rectangle 7">
              <a:extLst>
                <a:ext uri="{FF2B5EF4-FFF2-40B4-BE49-F238E27FC236}">
                  <a16:creationId xmlns:a16="http://schemas.microsoft.com/office/drawing/2014/main" id="{D3275187-BCE9-46E2-9402-A3CF18A96D4A}"/>
                </a:ext>
              </a:extLst>
            </p:cNvPr>
            <p:cNvSpPr/>
            <p:nvPr/>
          </p:nvSpPr>
          <p:spPr>
            <a:xfrm>
              <a:off x="1742004" y="5080877"/>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9" name="TextBox 238">
              <a:extLst>
                <a:ext uri="{FF2B5EF4-FFF2-40B4-BE49-F238E27FC236}">
                  <a16:creationId xmlns:a16="http://schemas.microsoft.com/office/drawing/2014/main" id="{C2EFAE1B-B690-4EDD-9144-083FD590589E}"/>
                </a:ext>
              </a:extLst>
            </p:cNvPr>
            <p:cNvSpPr txBox="1"/>
            <p:nvPr/>
          </p:nvSpPr>
          <p:spPr>
            <a:xfrm>
              <a:off x="2012898" y="5262869"/>
              <a:ext cx="1785553"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Building Blocks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240" name="Group 239">
              <a:extLst>
                <a:ext uri="{FF2B5EF4-FFF2-40B4-BE49-F238E27FC236}">
                  <a16:creationId xmlns:a16="http://schemas.microsoft.com/office/drawing/2014/main" id="{215DB488-3903-4C77-8D09-D5E2B1BDD7F3}"/>
                </a:ext>
              </a:extLst>
            </p:cNvPr>
            <p:cNvGrpSpPr/>
            <p:nvPr/>
          </p:nvGrpSpPr>
          <p:grpSpPr>
            <a:xfrm>
              <a:off x="4283727" y="5276729"/>
              <a:ext cx="252000" cy="610854"/>
              <a:chOff x="4328163" y="5404590"/>
              <a:chExt cx="252000" cy="610854"/>
            </a:xfrm>
          </p:grpSpPr>
          <p:sp>
            <p:nvSpPr>
              <p:cNvPr id="261" name="Cube 260">
                <a:extLst>
                  <a:ext uri="{FF2B5EF4-FFF2-40B4-BE49-F238E27FC236}">
                    <a16:creationId xmlns:a16="http://schemas.microsoft.com/office/drawing/2014/main" id="{51DA326E-05F7-4FDA-8B3F-133D90904AA1}"/>
                  </a:ext>
                </a:extLst>
              </p:cNvPr>
              <p:cNvSpPr/>
              <p:nvPr/>
            </p:nvSpPr>
            <p:spPr>
              <a:xfrm>
                <a:off x="432816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2" name="Cube 261">
                <a:extLst>
                  <a:ext uri="{FF2B5EF4-FFF2-40B4-BE49-F238E27FC236}">
                    <a16:creationId xmlns:a16="http://schemas.microsoft.com/office/drawing/2014/main" id="{7C3EF50F-30D1-4312-8E71-2FB91A31DD33}"/>
                  </a:ext>
                </a:extLst>
              </p:cNvPr>
              <p:cNvSpPr/>
              <p:nvPr/>
            </p:nvSpPr>
            <p:spPr>
              <a:xfrm>
                <a:off x="4328163" y="558607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3" name="Cube 262">
                <a:extLst>
                  <a:ext uri="{FF2B5EF4-FFF2-40B4-BE49-F238E27FC236}">
                    <a16:creationId xmlns:a16="http://schemas.microsoft.com/office/drawing/2014/main" id="{86AB6662-F48F-48B5-9FA1-AD00FF4B6593}"/>
                  </a:ext>
                </a:extLst>
              </p:cNvPr>
              <p:cNvSpPr/>
              <p:nvPr/>
            </p:nvSpPr>
            <p:spPr>
              <a:xfrm>
                <a:off x="4328163" y="540459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1" name="Group 240">
              <a:extLst>
                <a:ext uri="{FF2B5EF4-FFF2-40B4-BE49-F238E27FC236}">
                  <a16:creationId xmlns:a16="http://schemas.microsoft.com/office/drawing/2014/main" id="{8867CE65-E7A4-4C36-9C3E-8641D212491B}"/>
                </a:ext>
              </a:extLst>
            </p:cNvPr>
            <p:cNvGrpSpPr/>
            <p:nvPr/>
          </p:nvGrpSpPr>
          <p:grpSpPr>
            <a:xfrm>
              <a:off x="5385551" y="5268723"/>
              <a:ext cx="252000" cy="610854"/>
              <a:chOff x="5419547" y="5387802"/>
              <a:chExt cx="252000" cy="610854"/>
            </a:xfrm>
          </p:grpSpPr>
          <p:sp>
            <p:nvSpPr>
              <p:cNvPr id="258" name="Cube 257">
                <a:extLst>
                  <a:ext uri="{FF2B5EF4-FFF2-40B4-BE49-F238E27FC236}">
                    <a16:creationId xmlns:a16="http://schemas.microsoft.com/office/drawing/2014/main" id="{18B06158-239B-41DA-AAF6-801F219542EA}"/>
                  </a:ext>
                </a:extLst>
              </p:cNvPr>
              <p:cNvSpPr/>
              <p:nvPr/>
            </p:nvSpPr>
            <p:spPr>
              <a:xfrm>
                <a:off x="5419547" y="5746656"/>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9" name="Cube 258">
                <a:extLst>
                  <a:ext uri="{FF2B5EF4-FFF2-40B4-BE49-F238E27FC236}">
                    <a16:creationId xmlns:a16="http://schemas.microsoft.com/office/drawing/2014/main" id="{BB0516FB-F9E5-4AFE-B755-3B4DE0777F79}"/>
                  </a:ext>
                </a:extLst>
              </p:cNvPr>
              <p:cNvSpPr/>
              <p:nvPr/>
            </p:nvSpPr>
            <p:spPr>
              <a:xfrm>
                <a:off x="5419547" y="5569286"/>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0" name="Cube 259">
                <a:extLst>
                  <a:ext uri="{FF2B5EF4-FFF2-40B4-BE49-F238E27FC236}">
                    <a16:creationId xmlns:a16="http://schemas.microsoft.com/office/drawing/2014/main" id="{ED04CCCF-6774-4953-9D68-FFADC2244927}"/>
                  </a:ext>
                </a:extLst>
              </p:cNvPr>
              <p:cNvSpPr/>
              <p:nvPr/>
            </p:nvSpPr>
            <p:spPr>
              <a:xfrm>
                <a:off x="5419547" y="5387802"/>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2" name="Group 241">
              <a:extLst>
                <a:ext uri="{FF2B5EF4-FFF2-40B4-BE49-F238E27FC236}">
                  <a16:creationId xmlns:a16="http://schemas.microsoft.com/office/drawing/2014/main" id="{32D63BE6-09B1-4C8D-853F-94B12B5F1003}"/>
                </a:ext>
              </a:extLst>
            </p:cNvPr>
            <p:cNvGrpSpPr/>
            <p:nvPr/>
          </p:nvGrpSpPr>
          <p:grpSpPr>
            <a:xfrm>
              <a:off x="6465551" y="5445678"/>
              <a:ext cx="252000" cy="429370"/>
              <a:chOff x="6540023" y="5586074"/>
              <a:chExt cx="252000" cy="429370"/>
            </a:xfrm>
          </p:grpSpPr>
          <p:sp>
            <p:nvSpPr>
              <p:cNvPr id="256" name="Cube 255">
                <a:extLst>
                  <a:ext uri="{FF2B5EF4-FFF2-40B4-BE49-F238E27FC236}">
                    <a16:creationId xmlns:a16="http://schemas.microsoft.com/office/drawing/2014/main" id="{0B75E6BA-6D50-4E51-B167-0DD091A1C9EC}"/>
                  </a:ext>
                </a:extLst>
              </p:cNvPr>
              <p:cNvSpPr/>
              <p:nvPr/>
            </p:nvSpPr>
            <p:spPr>
              <a:xfrm>
                <a:off x="654002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7" name="Cube 256">
                <a:extLst>
                  <a:ext uri="{FF2B5EF4-FFF2-40B4-BE49-F238E27FC236}">
                    <a16:creationId xmlns:a16="http://schemas.microsoft.com/office/drawing/2014/main" id="{6EAB6576-874A-4B2C-A11C-105009997D25}"/>
                  </a:ext>
                </a:extLst>
              </p:cNvPr>
              <p:cNvSpPr/>
              <p:nvPr/>
            </p:nvSpPr>
            <p:spPr>
              <a:xfrm>
                <a:off x="6540023" y="5586074"/>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3" name="Group 242">
              <a:extLst>
                <a:ext uri="{FF2B5EF4-FFF2-40B4-BE49-F238E27FC236}">
                  <a16:creationId xmlns:a16="http://schemas.microsoft.com/office/drawing/2014/main" id="{56CC7F42-5CEA-44BA-97AE-0F10138F4C38}"/>
                </a:ext>
              </a:extLst>
            </p:cNvPr>
            <p:cNvGrpSpPr/>
            <p:nvPr/>
          </p:nvGrpSpPr>
          <p:grpSpPr>
            <a:xfrm>
              <a:off x="7556447" y="5278786"/>
              <a:ext cx="252000" cy="610854"/>
              <a:chOff x="7631407" y="5406531"/>
              <a:chExt cx="252000" cy="610854"/>
            </a:xfrm>
          </p:grpSpPr>
          <p:sp>
            <p:nvSpPr>
              <p:cNvPr id="253" name="Cube 252">
                <a:extLst>
                  <a:ext uri="{FF2B5EF4-FFF2-40B4-BE49-F238E27FC236}">
                    <a16:creationId xmlns:a16="http://schemas.microsoft.com/office/drawing/2014/main" id="{A7CFFF5E-B3D2-4D8C-AB6E-067878C61A48}"/>
                  </a:ext>
                </a:extLst>
              </p:cNvPr>
              <p:cNvSpPr/>
              <p:nvPr/>
            </p:nvSpPr>
            <p:spPr>
              <a:xfrm>
                <a:off x="7631407" y="5765385"/>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4" name="Cube 253">
                <a:extLst>
                  <a:ext uri="{FF2B5EF4-FFF2-40B4-BE49-F238E27FC236}">
                    <a16:creationId xmlns:a16="http://schemas.microsoft.com/office/drawing/2014/main" id="{CF4A784E-C0C4-4DD6-A2B5-F5128CA4D69C}"/>
                  </a:ext>
                </a:extLst>
              </p:cNvPr>
              <p:cNvSpPr/>
              <p:nvPr/>
            </p:nvSpPr>
            <p:spPr>
              <a:xfrm>
                <a:off x="7631407" y="5588015"/>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5" name="Cube 254">
                <a:extLst>
                  <a:ext uri="{FF2B5EF4-FFF2-40B4-BE49-F238E27FC236}">
                    <a16:creationId xmlns:a16="http://schemas.microsoft.com/office/drawing/2014/main" id="{D02BEACA-6E4D-4CBE-B74C-A6A4CC6C0285}"/>
                  </a:ext>
                </a:extLst>
              </p:cNvPr>
              <p:cNvSpPr/>
              <p:nvPr/>
            </p:nvSpPr>
            <p:spPr>
              <a:xfrm>
                <a:off x="7631407" y="5406531"/>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4" name="Group 243">
              <a:extLst>
                <a:ext uri="{FF2B5EF4-FFF2-40B4-BE49-F238E27FC236}">
                  <a16:creationId xmlns:a16="http://schemas.microsoft.com/office/drawing/2014/main" id="{5D2DBE09-6BE4-4B18-8AC2-97D88635AC03}"/>
                </a:ext>
              </a:extLst>
            </p:cNvPr>
            <p:cNvGrpSpPr/>
            <p:nvPr/>
          </p:nvGrpSpPr>
          <p:grpSpPr>
            <a:xfrm>
              <a:off x="8643596" y="5283846"/>
              <a:ext cx="252000" cy="610854"/>
              <a:chOff x="8648163" y="5353220"/>
              <a:chExt cx="252000" cy="610854"/>
            </a:xfrm>
          </p:grpSpPr>
          <p:sp>
            <p:nvSpPr>
              <p:cNvPr id="250" name="Cube 249">
                <a:extLst>
                  <a:ext uri="{FF2B5EF4-FFF2-40B4-BE49-F238E27FC236}">
                    <a16:creationId xmlns:a16="http://schemas.microsoft.com/office/drawing/2014/main" id="{70B4C4D1-17DD-4E55-9704-8316EEB57790}"/>
                  </a:ext>
                </a:extLst>
              </p:cNvPr>
              <p:cNvSpPr/>
              <p:nvPr/>
            </p:nvSpPr>
            <p:spPr>
              <a:xfrm>
                <a:off x="8648163" y="571207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1" name="Cube 250">
                <a:extLst>
                  <a:ext uri="{FF2B5EF4-FFF2-40B4-BE49-F238E27FC236}">
                    <a16:creationId xmlns:a16="http://schemas.microsoft.com/office/drawing/2014/main" id="{BF2CFD26-7E47-4BEE-B4F5-5AB987B36F6C}"/>
                  </a:ext>
                </a:extLst>
              </p:cNvPr>
              <p:cNvSpPr/>
              <p:nvPr/>
            </p:nvSpPr>
            <p:spPr>
              <a:xfrm>
                <a:off x="8648163" y="553470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2" name="Cube 251">
                <a:extLst>
                  <a:ext uri="{FF2B5EF4-FFF2-40B4-BE49-F238E27FC236}">
                    <a16:creationId xmlns:a16="http://schemas.microsoft.com/office/drawing/2014/main" id="{B3FB7DF5-7C9C-4A74-A3E7-F5112B6E0D19}"/>
                  </a:ext>
                </a:extLst>
              </p:cNvPr>
              <p:cNvSpPr/>
              <p:nvPr/>
            </p:nvSpPr>
            <p:spPr>
              <a:xfrm>
                <a:off x="8648163" y="535322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5" name="Group 244">
              <a:extLst>
                <a:ext uri="{FF2B5EF4-FFF2-40B4-BE49-F238E27FC236}">
                  <a16:creationId xmlns:a16="http://schemas.microsoft.com/office/drawing/2014/main" id="{CF7E36FD-2E7D-4D34-B4D5-DB57ED28350D}"/>
                </a:ext>
              </a:extLst>
            </p:cNvPr>
            <p:cNvGrpSpPr/>
            <p:nvPr/>
          </p:nvGrpSpPr>
          <p:grpSpPr>
            <a:xfrm>
              <a:off x="9730214" y="5283846"/>
              <a:ext cx="252000" cy="610854"/>
              <a:chOff x="9754093" y="5377324"/>
              <a:chExt cx="252000" cy="610854"/>
            </a:xfrm>
          </p:grpSpPr>
          <p:sp>
            <p:nvSpPr>
              <p:cNvPr id="247" name="Cube 246">
                <a:extLst>
                  <a:ext uri="{FF2B5EF4-FFF2-40B4-BE49-F238E27FC236}">
                    <a16:creationId xmlns:a16="http://schemas.microsoft.com/office/drawing/2014/main" id="{98A09BA8-15F5-4A04-8CED-567FD53B6A57}"/>
                  </a:ext>
                </a:extLst>
              </p:cNvPr>
              <p:cNvSpPr/>
              <p:nvPr/>
            </p:nvSpPr>
            <p:spPr>
              <a:xfrm>
                <a:off x="9754093" y="5736178"/>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8" name="Cube 247">
                <a:extLst>
                  <a:ext uri="{FF2B5EF4-FFF2-40B4-BE49-F238E27FC236}">
                    <a16:creationId xmlns:a16="http://schemas.microsoft.com/office/drawing/2014/main" id="{3A4E16FA-A545-487A-B96D-D06EF649D8DE}"/>
                  </a:ext>
                </a:extLst>
              </p:cNvPr>
              <p:cNvSpPr/>
              <p:nvPr/>
            </p:nvSpPr>
            <p:spPr>
              <a:xfrm>
                <a:off x="9754093" y="5558808"/>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9" name="Cube 248">
                <a:extLst>
                  <a:ext uri="{FF2B5EF4-FFF2-40B4-BE49-F238E27FC236}">
                    <a16:creationId xmlns:a16="http://schemas.microsoft.com/office/drawing/2014/main" id="{BC501B3D-02AB-49CA-B609-18F7704309B8}"/>
                  </a:ext>
                </a:extLst>
              </p:cNvPr>
              <p:cNvSpPr/>
              <p:nvPr/>
            </p:nvSpPr>
            <p:spPr>
              <a:xfrm>
                <a:off x="9754093" y="5377324"/>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sp>
          <p:nvSpPr>
            <p:cNvPr id="246" name="Left Brace 245">
              <a:extLst>
                <a:ext uri="{FF2B5EF4-FFF2-40B4-BE49-F238E27FC236}">
                  <a16:creationId xmlns:a16="http://schemas.microsoft.com/office/drawing/2014/main" id="{D05BFD11-4A95-44B7-868D-A15D6C207E05}"/>
                </a:ext>
              </a:extLst>
            </p:cNvPr>
            <p:cNvSpPr/>
            <p:nvPr/>
          </p:nvSpPr>
          <p:spPr>
            <a:xfrm>
              <a:off x="1505619" y="4456377"/>
              <a:ext cx="196164" cy="831363"/>
            </a:xfrm>
            <a:prstGeom prst="leftBrace">
              <a:avLst>
                <a:gd name="adj1" fmla="val 105306"/>
                <a:gd name="adj2" fmla="val 49695"/>
              </a:avLst>
            </a:prstGeom>
            <a:noFill/>
            <a:ln w="6350"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ira Sans"/>
                <a:ea typeface="+mn-ea"/>
                <a:cs typeface="+mn-cs"/>
              </a:endParaRPr>
            </a:p>
          </p:txBody>
        </p:sp>
      </p:grpSp>
      <p:grpSp>
        <p:nvGrpSpPr>
          <p:cNvPr id="264" name="Group 263">
            <a:extLst>
              <a:ext uri="{FF2B5EF4-FFF2-40B4-BE49-F238E27FC236}">
                <a16:creationId xmlns:a16="http://schemas.microsoft.com/office/drawing/2014/main" id="{8EA3D246-F0E7-423D-8B25-545C28664896}"/>
              </a:ext>
            </a:extLst>
          </p:cNvPr>
          <p:cNvGrpSpPr/>
          <p:nvPr/>
        </p:nvGrpSpPr>
        <p:grpSpPr>
          <a:xfrm>
            <a:off x="5220863" y="901984"/>
            <a:ext cx="1697675" cy="5646234"/>
            <a:chOff x="5922738" y="807163"/>
            <a:chExt cx="1697675" cy="5646234"/>
          </a:xfrm>
        </p:grpSpPr>
        <p:sp>
          <p:nvSpPr>
            <p:cNvPr id="265" name="Right Arrow 103">
              <a:extLst>
                <a:ext uri="{FF2B5EF4-FFF2-40B4-BE49-F238E27FC236}">
                  <a16:creationId xmlns:a16="http://schemas.microsoft.com/office/drawing/2014/main" id="{E69FD641-2F9B-46BF-B1F8-2793F526E1CC}"/>
                </a:ext>
              </a:extLst>
            </p:cNvPr>
            <p:cNvSpPr/>
            <p:nvPr/>
          </p:nvSpPr>
          <p:spPr>
            <a:xfrm rot="5400000">
              <a:off x="4096482" y="3523755"/>
              <a:ext cx="5353043" cy="506241"/>
            </a:xfrm>
            <a:prstGeom prst="rightArrow">
              <a:avLst>
                <a:gd name="adj1" fmla="val 19295"/>
                <a:gd name="adj2" fmla="val 49902"/>
              </a:avLst>
            </a:prstGeom>
            <a:solidFill>
              <a:sysClr val="windowText" lastClr="000000"/>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66" name="Rounded Rectangle 105">
              <a:extLst>
                <a:ext uri="{FF2B5EF4-FFF2-40B4-BE49-F238E27FC236}">
                  <a16:creationId xmlns:a16="http://schemas.microsoft.com/office/drawing/2014/main" id="{123DF679-6D0C-40FA-95C9-03346994C3EF}"/>
                </a:ext>
              </a:extLst>
            </p:cNvPr>
            <p:cNvSpPr/>
            <p:nvPr/>
          </p:nvSpPr>
          <p:spPr>
            <a:xfrm>
              <a:off x="5922738" y="807163"/>
              <a:ext cx="1697675" cy="471587"/>
            </a:xfrm>
            <a:prstGeom prst="roundRect">
              <a:avLst/>
            </a:prstGeom>
            <a:solidFill>
              <a:sysClr val="window" lastClr="FFFFFF"/>
            </a:solidFill>
            <a:ln w="28575"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Fira Sans Light" panose="020B0403050000020004" pitchFamily="34" charset="0"/>
                  <a:ea typeface="+mn-ea"/>
                  <a:cs typeface="+mn-cs"/>
                </a:rPr>
                <a:t>Vertical</a:t>
              </a:r>
            </a:p>
          </p:txBody>
        </p:sp>
      </p:grpSp>
      <p:grpSp>
        <p:nvGrpSpPr>
          <p:cNvPr id="267" name="Group 266">
            <a:extLst>
              <a:ext uri="{FF2B5EF4-FFF2-40B4-BE49-F238E27FC236}">
                <a16:creationId xmlns:a16="http://schemas.microsoft.com/office/drawing/2014/main" id="{E27E64EA-1788-46DC-8C43-16766C4CF257}"/>
              </a:ext>
            </a:extLst>
          </p:cNvPr>
          <p:cNvGrpSpPr/>
          <p:nvPr/>
        </p:nvGrpSpPr>
        <p:grpSpPr>
          <a:xfrm>
            <a:off x="804204" y="764704"/>
            <a:ext cx="10556749" cy="5860072"/>
            <a:chOff x="804204" y="656197"/>
            <a:chExt cx="10556749" cy="5860072"/>
          </a:xfrm>
        </p:grpSpPr>
        <p:sp>
          <p:nvSpPr>
            <p:cNvPr id="268" name="Rectangle 267">
              <a:extLst>
                <a:ext uri="{FF2B5EF4-FFF2-40B4-BE49-F238E27FC236}">
                  <a16:creationId xmlns:a16="http://schemas.microsoft.com/office/drawing/2014/main" id="{9DE6F243-C373-4DBC-9854-0B1F95CA8285}"/>
                </a:ext>
              </a:extLst>
            </p:cNvPr>
            <p:cNvSpPr/>
            <p:nvPr/>
          </p:nvSpPr>
          <p:spPr>
            <a:xfrm>
              <a:off x="804204" y="1118770"/>
              <a:ext cx="10515600" cy="5397499"/>
            </a:xfrm>
            <a:prstGeom prst="rect">
              <a:avLst/>
            </a:prstGeom>
            <a:noFill/>
            <a:ln w="12700" cap="flat" cmpd="sng" algn="ctr">
              <a:solidFill>
                <a:srgbClr val="EA4F5F"/>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9" name="Rounded Rectangle 106">
              <a:extLst>
                <a:ext uri="{FF2B5EF4-FFF2-40B4-BE49-F238E27FC236}">
                  <a16:creationId xmlns:a16="http://schemas.microsoft.com/office/drawing/2014/main" id="{851A8C8F-5F75-4D49-85D8-A2E8B74CFFB1}"/>
                </a:ext>
              </a:extLst>
            </p:cNvPr>
            <p:cNvSpPr/>
            <p:nvPr/>
          </p:nvSpPr>
          <p:spPr>
            <a:xfrm>
              <a:off x="9776953" y="656197"/>
              <a:ext cx="1584000" cy="471587"/>
            </a:xfrm>
            <a:prstGeom prst="roundRect">
              <a:avLst/>
            </a:prstGeom>
            <a:solidFill>
              <a:sysClr val="window" lastClr="FFFFFF"/>
            </a:solidFill>
            <a:ln w="28575" cap="flat" cmpd="sng" algn="ctr">
              <a:solidFill>
                <a:srgbClr val="EA4F5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4F5F"/>
                  </a:solidFill>
                  <a:effectLst/>
                  <a:uLnTx/>
                  <a:uFillTx/>
                  <a:latin typeface="Fira Sans" panose="020B0503050000020004" pitchFamily="34" charset="0"/>
                  <a:ea typeface="+mn-ea"/>
                  <a:cs typeface="+mn-cs"/>
                </a:rPr>
                <a:t>Holistic</a:t>
              </a:r>
            </a:p>
          </p:txBody>
        </p:sp>
      </p:grpSp>
      <p:grpSp>
        <p:nvGrpSpPr>
          <p:cNvPr id="270" name="Group 269">
            <a:extLst>
              <a:ext uri="{FF2B5EF4-FFF2-40B4-BE49-F238E27FC236}">
                <a16:creationId xmlns:a16="http://schemas.microsoft.com/office/drawing/2014/main" id="{8436B315-0003-44EC-92E4-9FA681C3AAC3}"/>
              </a:ext>
            </a:extLst>
          </p:cNvPr>
          <p:cNvGrpSpPr/>
          <p:nvPr/>
        </p:nvGrpSpPr>
        <p:grpSpPr>
          <a:xfrm>
            <a:off x="180874" y="961188"/>
            <a:ext cx="11758813" cy="5825162"/>
            <a:chOff x="180874" y="852681"/>
            <a:chExt cx="11758813" cy="5825162"/>
          </a:xfrm>
        </p:grpSpPr>
        <p:sp>
          <p:nvSpPr>
            <p:cNvPr id="271" name="Rounded Rectangle 108">
              <a:extLst>
                <a:ext uri="{FF2B5EF4-FFF2-40B4-BE49-F238E27FC236}">
                  <a16:creationId xmlns:a16="http://schemas.microsoft.com/office/drawing/2014/main" id="{A9CDBA8F-FB55-4C4A-9643-280DA403AB7F}"/>
                </a:ext>
              </a:extLst>
            </p:cNvPr>
            <p:cNvSpPr/>
            <p:nvPr/>
          </p:nvSpPr>
          <p:spPr>
            <a:xfrm>
              <a:off x="7558281"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Legacy vs innovation</a:t>
              </a:r>
              <a:endParaRPr kumimoji="0" lang="en-US" sz="18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2" name="Rounded Rectangle 109">
              <a:extLst>
                <a:ext uri="{FF2B5EF4-FFF2-40B4-BE49-F238E27FC236}">
                  <a16:creationId xmlns:a16="http://schemas.microsoft.com/office/drawing/2014/main" id="{FF137DED-8826-409F-9BDA-E11F9F657367}"/>
                </a:ext>
              </a:extLst>
            </p:cNvPr>
            <p:cNvSpPr/>
            <p:nvPr/>
          </p:nvSpPr>
          <p:spPr>
            <a:xfrm>
              <a:off x="10679687" y="4770890"/>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Fira Sans Light" panose="020B0403050000020004" pitchFamily="34" charset="0"/>
                  <a:ea typeface="+mn-ea"/>
                  <a:cs typeface="+mn-cs"/>
                </a:rPr>
                <a:t>Interopera-bility</a:t>
              </a:r>
              <a:endPar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3" name="Rounded Rectangle 110">
              <a:extLst>
                <a:ext uri="{FF2B5EF4-FFF2-40B4-BE49-F238E27FC236}">
                  <a16:creationId xmlns:a16="http://schemas.microsoft.com/office/drawing/2014/main" id="{4B1C9CA7-4D2F-4DBF-B993-0D150C26BC4E}"/>
                </a:ext>
              </a:extLst>
            </p:cNvPr>
            <p:cNvSpPr/>
            <p:nvPr/>
          </p:nvSpPr>
          <p:spPr>
            <a:xfrm>
              <a:off x="10679687" y="217189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Only Once</a:t>
              </a:r>
            </a:p>
          </p:txBody>
        </p:sp>
        <p:sp>
          <p:nvSpPr>
            <p:cNvPr id="274" name="Rounded Rectangle 111">
              <a:extLst>
                <a:ext uri="{FF2B5EF4-FFF2-40B4-BE49-F238E27FC236}">
                  <a16:creationId xmlns:a16="http://schemas.microsoft.com/office/drawing/2014/main" id="{4FD9B72F-08C5-4CB5-873D-368B272AE25E}"/>
                </a:ext>
              </a:extLst>
            </p:cNvPr>
            <p:cNvSpPr/>
            <p:nvPr/>
          </p:nvSpPr>
          <p:spPr>
            <a:xfrm>
              <a:off x="2133706" y="852681"/>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Vision &amp; strategy</a:t>
              </a:r>
            </a:p>
          </p:txBody>
        </p:sp>
        <p:sp>
          <p:nvSpPr>
            <p:cNvPr id="275" name="Rounded Rectangle 112">
              <a:extLst>
                <a:ext uri="{FF2B5EF4-FFF2-40B4-BE49-F238E27FC236}">
                  <a16:creationId xmlns:a16="http://schemas.microsoft.com/office/drawing/2014/main" id="{72E382FD-CC41-40FB-B119-9E3FC077421C}"/>
                </a:ext>
              </a:extLst>
            </p:cNvPr>
            <p:cNvSpPr/>
            <p:nvPr/>
          </p:nvSpPr>
          <p:spPr>
            <a:xfrm>
              <a:off x="180874" y="523631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Architectural-principles</a:t>
              </a:r>
            </a:p>
          </p:txBody>
        </p:sp>
        <p:sp>
          <p:nvSpPr>
            <p:cNvPr id="276" name="Rounded Rectangle 113">
              <a:extLst>
                <a:ext uri="{FF2B5EF4-FFF2-40B4-BE49-F238E27FC236}">
                  <a16:creationId xmlns:a16="http://schemas.microsoft.com/office/drawing/2014/main" id="{DE550D5D-E6E9-46CA-8C84-4247E7A441BE}"/>
                </a:ext>
              </a:extLst>
            </p:cNvPr>
            <p:cNvSpPr/>
            <p:nvPr/>
          </p:nvSpPr>
          <p:spPr>
            <a:xfrm>
              <a:off x="2313189"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Standards</a:t>
              </a:r>
            </a:p>
          </p:txBody>
        </p:sp>
        <p:sp>
          <p:nvSpPr>
            <p:cNvPr id="277" name="Rounded Rectangle 114">
              <a:extLst>
                <a:ext uri="{FF2B5EF4-FFF2-40B4-BE49-F238E27FC236}">
                  <a16:creationId xmlns:a16="http://schemas.microsoft.com/office/drawing/2014/main" id="{C0CF15E5-8E69-4C96-A5E1-6E0D694737F7}"/>
                </a:ext>
              </a:extLst>
            </p:cNvPr>
            <p:cNvSpPr/>
            <p:nvPr/>
          </p:nvSpPr>
          <p:spPr>
            <a:xfrm>
              <a:off x="10679687"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Privacy by design</a:t>
              </a:r>
            </a:p>
          </p:txBody>
        </p:sp>
        <p:sp>
          <p:nvSpPr>
            <p:cNvPr id="278" name="Rounded Rectangle 115">
              <a:extLst>
                <a:ext uri="{FF2B5EF4-FFF2-40B4-BE49-F238E27FC236}">
                  <a16:creationId xmlns:a16="http://schemas.microsoft.com/office/drawing/2014/main" id="{81AC6725-A266-4F20-92E7-C9CF83A39041}"/>
                </a:ext>
              </a:extLst>
            </p:cNvPr>
            <p:cNvSpPr/>
            <p:nvPr/>
          </p:nvSpPr>
          <p:spPr>
            <a:xfrm>
              <a:off x="180874" y="2139446"/>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Customer Centricity</a:t>
              </a:r>
            </a:p>
          </p:txBody>
        </p:sp>
      </p:grpSp>
      <p:grpSp>
        <p:nvGrpSpPr>
          <p:cNvPr id="279" name="Group 278">
            <a:extLst>
              <a:ext uri="{FF2B5EF4-FFF2-40B4-BE49-F238E27FC236}">
                <a16:creationId xmlns:a16="http://schemas.microsoft.com/office/drawing/2014/main" id="{34451E9B-DAAC-4BEF-A9F2-8530D40B6728}"/>
              </a:ext>
            </a:extLst>
          </p:cNvPr>
          <p:cNvGrpSpPr/>
          <p:nvPr/>
        </p:nvGrpSpPr>
        <p:grpSpPr>
          <a:xfrm>
            <a:off x="228244" y="3635793"/>
            <a:ext cx="10935502" cy="506240"/>
            <a:chOff x="228244" y="3527286"/>
            <a:chExt cx="10935502" cy="506240"/>
          </a:xfrm>
        </p:grpSpPr>
        <p:sp>
          <p:nvSpPr>
            <p:cNvPr id="280" name="Right Arrow 2">
              <a:extLst>
                <a:ext uri="{FF2B5EF4-FFF2-40B4-BE49-F238E27FC236}">
                  <a16:creationId xmlns:a16="http://schemas.microsoft.com/office/drawing/2014/main" id="{3B01E2C8-C5C0-49D5-8E8E-3A4E50AB77B8}"/>
                </a:ext>
              </a:extLst>
            </p:cNvPr>
            <p:cNvSpPr/>
            <p:nvPr/>
          </p:nvSpPr>
          <p:spPr>
            <a:xfrm>
              <a:off x="960261" y="3527286"/>
              <a:ext cx="10203485" cy="506240"/>
            </a:xfrm>
            <a:prstGeom prst="rightArrow">
              <a:avLst>
                <a:gd name="adj1" fmla="val 17045"/>
                <a:gd name="adj2" fmla="val 63546"/>
              </a:avLst>
            </a:prstGeom>
            <a:solidFill>
              <a:srgbClr val="3A3A39"/>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81" name="Rounded Rectangle 104">
              <a:extLst>
                <a:ext uri="{FF2B5EF4-FFF2-40B4-BE49-F238E27FC236}">
                  <a16:creationId xmlns:a16="http://schemas.microsoft.com/office/drawing/2014/main" id="{EDBEC55F-0F07-4949-91ED-9AB2BB534B84}"/>
                </a:ext>
              </a:extLst>
            </p:cNvPr>
            <p:cNvSpPr/>
            <p:nvPr/>
          </p:nvSpPr>
          <p:spPr>
            <a:xfrm>
              <a:off x="228244" y="3549315"/>
              <a:ext cx="1381719" cy="471587"/>
            </a:xfrm>
            <a:prstGeom prst="roundRect">
              <a:avLst/>
            </a:prstGeom>
            <a:solidFill>
              <a:sysClr val="window" lastClr="FFFFFF"/>
            </a:solidFill>
            <a:ln w="28575" cap="flat" cmpd="sng" algn="ctr">
              <a:solidFill>
                <a:srgbClr val="00A7E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A7E7">
                      <a:lumMod val="50000"/>
                    </a:srgbClr>
                  </a:solidFill>
                  <a:effectLst/>
                  <a:uLnTx/>
                  <a:uFillTx/>
                  <a:latin typeface="Fira Sans Light" panose="020B0403050000020004" pitchFamily="34" charset="0"/>
                  <a:ea typeface="+mn-ea"/>
                  <a:cs typeface="+mn-cs"/>
                </a:rPr>
                <a:t>Horizontal</a:t>
              </a:r>
            </a:p>
          </p:txBody>
        </p:sp>
      </p:grpSp>
    </p:spTree>
    <p:extLst>
      <p:ext uri="{BB962C8B-B14F-4D97-AF65-F5344CB8AC3E}">
        <p14:creationId xmlns:p14="http://schemas.microsoft.com/office/powerpoint/2010/main" val="320173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gtEl>
                                        <p:attrNameLst>
                                          <p:attrName>style.visibility</p:attrName>
                                        </p:attrNameLst>
                                      </p:cBhvr>
                                      <p:to>
                                        <p:strVal val="visible"/>
                                      </p:to>
                                    </p:set>
                                    <p:animEffect transition="in" filter="fade">
                                      <p:cBhvr>
                                        <p:cTn id="17" dur="5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5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64"/>
                                        </p:tgtEl>
                                      </p:cBhvr>
                                    </p:animEffect>
                                    <p:set>
                                      <p:cBhvr>
                                        <p:cTn id="32" dur="1" fill="hold">
                                          <p:stCondLst>
                                            <p:cond delay="499"/>
                                          </p:stCondLst>
                                        </p:cTn>
                                        <p:tgtEl>
                                          <p:spTgt spid="26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9"/>
                                        </p:tgtEl>
                                      </p:cBhvr>
                                    </p:animEffect>
                                    <p:set>
                                      <p:cBhvr>
                                        <p:cTn id="35" dur="1" fill="hold">
                                          <p:stCondLst>
                                            <p:cond delay="499"/>
                                          </p:stCondLst>
                                        </p:cTn>
                                        <p:tgtEl>
                                          <p:spTgt spid="27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fade">
                                      <p:cBhvr>
                                        <p:cTn id="38" dur="500"/>
                                        <p:tgtEl>
                                          <p:spTgt spid="26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0"/>
                                        </p:tgtEl>
                                        <p:attrNameLst>
                                          <p:attrName>style.visibility</p:attrName>
                                        </p:attrNameLst>
                                      </p:cBhvr>
                                      <p:to>
                                        <p:strVal val="visible"/>
                                      </p:to>
                                    </p:set>
                                    <p:animEffect transition="in" filter="fade">
                                      <p:cBhvr>
                                        <p:cTn id="43"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gains in efficiency</a:t>
            </a:r>
          </a:p>
          <a:p>
            <a:pPr lvl="1"/>
            <a:r>
              <a:rPr lang="en-GB" dirty="0"/>
              <a:t>in terms of cost: services are delivered at a lower total cost due to</a:t>
            </a:r>
          </a:p>
          <a:p>
            <a:pPr lvl="2"/>
            <a:r>
              <a:rPr lang="en-GB" dirty="0"/>
              <a:t>a unique information collection using a common information model and administrative instructions</a:t>
            </a:r>
          </a:p>
          <a:p>
            <a:pPr lvl="2"/>
            <a:r>
              <a:rPr lang="en-GB" dirty="0"/>
              <a:t>a lesser need to re-encoding of information by stimulating electronic information exchange</a:t>
            </a:r>
          </a:p>
          <a:p>
            <a:pPr lvl="2"/>
            <a:r>
              <a:rPr lang="en-GB" dirty="0"/>
              <a:t>a drastic reduction of the number of contacts between actors in the social sector on the one hand and companies or citizens on the other</a:t>
            </a:r>
          </a:p>
          <a:p>
            <a:pPr lvl="2"/>
            <a:r>
              <a:rPr lang="en-GB" dirty="0"/>
              <a:t>a functional task sharing concerning information management, information validation and application development</a:t>
            </a:r>
          </a:p>
          <a:p>
            <a:pPr lvl="2"/>
            <a:r>
              <a:rPr lang="en-GB" dirty="0"/>
              <a:t>a minimal administrative burden</a:t>
            </a:r>
          </a:p>
          <a:p>
            <a:pPr lvl="1"/>
            <a:endParaRPr lang="en-GB" dirty="0"/>
          </a:p>
          <a:p>
            <a:pPr lvl="1"/>
            <a:r>
              <a:rPr lang="en-GB" dirty="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66</a:t>
            </a:fld>
            <a:r>
              <a:rPr lang="fr-BE"/>
              <a:t> </a:t>
            </a:r>
            <a:endParaRPr lang="fr-BE" dirty="0"/>
          </a:p>
        </p:txBody>
      </p:sp>
      <p:sp>
        <p:nvSpPr>
          <p:cNvPr id="30722" name="Title 1"/>
          <p:cNvSpPr>
            <a:spLocks noGrp="1"/>
          </p:cNvSpPr>
          <p:nvPr>
            <p:ph type="title"/>
          </p:nvPr>
        </p:nvSpPr>
        <p:spPr/>
        <p:txBody>
          <a:bodyPr/>
          <a:lstStyle/>
          <a:p>
            <a:r>
              <a:rPr lang="en-GB" altLang="en-US"/>
              <a:t>Advantages</a:t>
            </a:r>
            <a:endParaRPr lang="en-US" altLang="en-US"/>
          </a:p>
        </p:txBody>
      </p:sp>
    </p:spTree>
    <p:extLst>
      <p:ext uri="{BB962C8B-B14F-4D97-AF65-F5344CB8AC3E}">
        <p14:creationId xmlns:p14="http://schemas.microsoft.com/office/powerpoint/2010/main" val="382789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gains in efficiency</a:t>
            </a:r>
          </a:p>
          <a:p>
            <a:pPr lvl="1"/>
            <a:r>
              <a:rPr lang="en-GB" dirty="0"/>
              <a:t>in terms of quantity: more services are delivered</a:t>
            </a:r>
          </a:p>
          <a:p>
            <a:pPr lvl="2"/>
            <a:r>
              <a:rPr lang="en-GB" dirty="0"/>
              <a:t>services are available at any time, from anywhere and from several devices</a:t>
            </a:r>
          </a:p>
          <a:p>
            <a:pPr lvl="2"/>
            <a:r>
              <a:rPr lang="en-GB" dirty="0"/>
              <a:t>services are delivered in an integrated way according to the logic of the customer</a:t>
            </a:r>
          </a:p>
          <a:p>
            <a:pPr lvl="1"/>
            <a:endParaRPr lang="en-GB" dirty="0"/>
          </a:p>
          <a:p>
            <a:pPr lvl="1"/>
            <a:r>
              <a:rPr lang="en-GB" dirty="0"/>
              <a:t>in terms of speed: the services are delivered in less time</a:t>
            </a:r>
          </a:p>
          <a:p>
            <a:pPr lvl="2"/>
            <a:r>
              <a:rPr lang="en-GB" dirty="0"/>
              <a:t>benefits can be allocated quicker because information is available faster</a:t>
            </a:r>
          </a:p>
          <a:p>
            <a:pPr lvl="2"/>
            <a:r>
              <a:rPr lang="en-GB" dirty="0"/>
              <a:t>waiting and travel time is reduced</a:t>
            </a:r>
          </a:p>
          <a:p>
            <a:pPr lvl="2"/>
            <a:r>
              <a:rPr lang="en-GB" dirty="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67</a:t>
            </a:fld>
            <a:r>
              <a:rPr lang="fr-BE"/>
              <a:t> </a:t>
            </a:r>
            <a:endParaRPr lang="fr-BE" dirty="0"/>
          </a:p>
        </p:txBody>
      </p:sp>
      <p:sp>
        <p:nvSpPr>
          <p:cNvPr id="32770" name="Title 1"/>
          <p:cNvSpPr>
            <a:spLocks noGrp="1"/>
          </p:cNvSpPr>
          <p:nvPr>
            <p:ph type="title"/>
          </p:nvPr>
        </p:nvSpPr>
        <p:spPr/>
        <p:txBody>
          <a:bodyPr/>
          <a:lstStyle/>
          <a:p>
            <a:r>
              <a:rPr lang="en-GB" altLang="en-US"/>
              <a:t>Advantages</a:t>
            </a:r>
            <a:endParaRPr lang="en-US" altLang="en-US"/>
          </a:p>
        </p:txBody>
      </p:sp>
    </p:spTree>
    <p:extLst>
      <p:ext uri="{BB962C8B-B14F-4D97-AF65-F5344CB8AC3E}">
        <p14:creationId xmlns:p14="http://schemas.microsoft.com/office/powerpoint/2010/main" val="1833000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a:t>gains in effectiveness: better social protection</a:t>
            </a:r>
          </a:p>
          <a:p>
            <a:pPr lvl="1"/>
            <a:r>
              <a:rPr lang="en-GB" dirty="0"/>
              <a:t>in terms of quality: same services at same total cost in same time, but to a higher quality standard</a:t>
            </a:r>
          </a:p>
          <a:p>
            <a:pPr lvl="1"/>
            <a:endParaRPr lang="en-GB" dirty="0"/>
          </a:p>
          <a:p>
            <a:pPr lvl="1"/>
            <a:r>
              <a:rPr lang="en-GB" dirty="0"/>
              <a:t>in terms of type of services: new types of services, e.g.</a:t>
            </a:r>
          </a:p>
          <a:p>
            <a:pPr lvl="2"/>
            <a:r>
              <a:rPr lang="en-GB" dirty="0"/>
              <a:t>push system: automated granting of benefits</a:t>
            </a:r>
          </a:p>
          <a:p>
            <a:pPr lvl="2"/>
            <a:r>
              <a:rPr lang="en-GB" dirty="0"/>
              <a:t>active search of non-take-up using data warehousing techniques</a:t>
            </a:r>
          </a:p>
          <a:p>
            <a:pPr lvl="2"/>
            <a:r>
              <a:rPr lang="en-GB" dirty="0"/>
              <a:t>controlled management of own personal information</a:t>
            </a:r>
          </a:p>
          <a:p>
            <a:pPr lvl="2"/>
            <a:r>
              <a:rPr lang="en-GB" dirty="0"/>
              <a:t>personalized simulation environments</a:t>
            </a:r>
          </a:p>
          <a:p>
            <a:endParaRPr lang="en-GB" dirty="0"/>
          </a:p>
          <a:p>
            <a:r>
              <a:rPr lang="en-GB" dirty="0"/>
              <a:t>better support of social policy</a:t>
            </a:r>
          </a:p>
          <a:p>
            <a:endParaRPr lang="en-GB" dirty="0"/>
          </a:p>
          <a:p>
            <a:r>
              <a:rPr lang="en-GB" dirty="0"/>
              <a:t>more efficient combating of fraud </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68</a:t>
            </a:fld>
            <a:r>
              <a:rPr lang="fr-BE"/>
              <a:t> </a:t>
            </a:r>
            <a:endParaRPr lang="fr-BE" dirty="0"/>
          </a:p>
        </p:txBody>
      </p:sp>
      <p:sp>
        <p:nvSpPr>
          <p:cNvPr id="4" name="Titel 3"/>
          <p:cNvSpPr>
            <a:spLocks noGrp="1"/>
          </p:cNvSpPr>
          <p:nvPr>
            <p:ph type="title"/>
          </p:nvPr>
        </p:nvSpPr>
        <p:spPr/>
        <p:txBody>
          <a:bodyPr/>
          <a:lstStyle/>
          <a:p>
            <a:r>
              <a:rPr lang="nl-BE"/>
              <a:t>Advantages</a:t>
            </a:r>
            <a:endParaRPr lang="nl-BE" dirty="0"/>
          </a:p>
        </p:txBody>
      </p:sp>
    </p:spTree>
    <p:extLst>
      <p:ext uri="{BB962C8B-B14F-4D97-AF65-F5344CB8AC3E}">
        <p14:creationId xmlns:p14="http://schemas.microsoft.com/office/powerpoint/2010/main" val="20278705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69</a:t>
            </a:fld>
            <a:r>
              <a:rPr lang="fr-BE"/>
              <a:t> </a:t>
            </a:r>
            <a:endParaRPr lang="fr-BE" dirty="0"/>
          </a:p>
        </p:txBody>
      </p:sp>
    </p:spTree>
    <p:extLst>
      <p:ext uri="{BB962C8B-B14F-4D97-AF65-F5344CB8AC3E}">
        <p14:creationId xmlns:p14="http://schemas.microsoft.com/office/powerpoint/2010/main" val="219890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Spare slides</a:t>
            </a: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70</a:t>
            </a:fld>
            <a:endParaRPr lang="en-GB" dirty="0"/>
          </a:p>
        </p:txBody>
      </p:sp>
    </p:spTree>
    <p:extLst>
      <p:ext uri="{BB962C8B-B14F-4D97-AF65-F5344CB8AC3E}">
        <p14:creationId xmlns:p14="http://schemas.microsoft.com/office/powerpoint/2010/main" val="3308496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International perspective</a:t>
            </a: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71</a:t>
            </a:fld>
            <a:endParaRPr lang="en-GB" dirty="0"/>
          </a:p>
        </p:txBody>
      </p:sp>
    </p:spTree>
    <p:extLst>
      <p:ext uri="{BB962C8B-B14F-4D97-AF65-F5344CB8AC3E}">
        <p14:creationId xmlns:p14="http://schemas.microsoft.com/office/powerpoint/2010/main" val="737346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052736"/>
            <a:ext cx="10972800" cy="5256584"/>
          </a:xfrm>
        </p:spPr>
        <p:txBody>
          <a:bodyPr>
            <a:normAutofit lnSpcReduction="10000"/>
          </a:bodyPr>
          <a:lstStyle/>
          <a:p>
            <a:r>
              <a:rPr lang="en-US" dirty="0"/>
              <a:t>share and reuse existing assets</a:t>
            </a:r>
          </a:p>
          <a:p>
            <a:pPr lvl="1"/>
            <a:r>
              <a:rPr lang="en-US" dirty="0"/>
              <a:t>common vision on information management and information security</a:t>
            </a:r>
          </a:p>
          <a:p>
            <a:pPr lvl="1"/>
            <a:r>
              <a:rPr lang="en-US" dirty="0"/>
              <a:t>data modelling</a:t>
            </a:r>
          </a:p>
          <a:p>
            <a:pPr lvl="1"/>
            <a:r>
              <a:rPr lang="en-US" dirty="0"/>
              <a:t>business processes</a:t>
            </a:r>
          </a:p>
          <a:p>
            <a:pPr lvl="1"/>
            <a:r>
              <a:rPr lang="en-US" dirty="0"/>
              <a:t>software components and API’s</a:t>
            </a:r>
          </a:p>
          <a:p>
            <a:pPr lvl="1"/>
            <a:r>
              <a:rPr lang="en-US" dirty="0"/>
              <a:t>procurement and </a:t>
            </a:r>
            <a:r>
              <a:rPr lang="en-US" dirty="0" err="1"/>
              <a:t>licences</a:t>
            </a:r>
            <a:endParaRPr lang="en-US" dirty="0"/>
          </a:p>
          <a:p>
            <a:pPr lvl="1"/>
            <a:r>
              <a:rPr lang="en-US" dirty="0"/>
              <a:t>infrastructure</a:t>
            </a:r>
          </a:p>
          <a:p>
            <a:r>
              <a:rPr lang="en-US" dirty="0"/>
              <a:t>align and collaborate</a:t>
            </a:r>
          </a:p>
          <a:p>
            <a:pPr lvl="1"/>
            <a:r>
              <a:rPr lang="en-US" dirty="0"/>
              <a:t>promote and rely on mature business concepts</a:t>
            </a:r>
          </a:p>
          <a:p>
            <a:pPr lvl="1"/>
            <a:r>
              <a:rPr lang="en-US" dirty="0"/>
              <a:t>enforce proven semantic, technical and security standards</a:t>
            </a:r>
          </a:p>
          <a:p>
            <a:pPr lvl="1"/>
            <a:r>
              <a:rPr lang="en-US" dirty="0"/>
              <a:t>share knowledge and techniques</a:t>
            </a:r>
          </a:p>
          <a:p>
            <a:pPr lvl="1"/>
            <a:r>
              <a:rPr lang="en-US" dirty="0"/>
              <a:t>exchange good practices</a:t>
            </a:r>
          </a:p>
          <a:p>
            <a:pPr lvl="1"/>
            <a:r>
              <a:rPr lang="en-US" dirty="0"/>
              <a:t>co-creation with all actors involved</a:t>
            </a:r>
          </a:p>
          <a:p>
            <a:endParaRPr lang="en-US" dirty="0"/>
          </a:p>
          <a:p>
            <a:endParaRPr lang="en-US" dirty="0"/>
          </a:p>
          <a:p>
            <a:pPr lvl="1"/>
            <a:endParaRPr lang="en-US" dirty="0"/>
          </a:p>
          <a:p>
            <a:pPr lvl="1"/>
            <a:endParaRPr lang="en-US" dirty="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sp>
        <p:nvSpPr>
          <p:cNvPr id="4" name="Title 3"/>
          <p:cNvSpPr>
            <a:spLocks noGrp="1"/>
          </p:cNvSpPr>
          <p:nvPr>
            <p:ph type="title"/>
          </p:nvPr>
        </p:nvSpPr>
        <p:spPr>
          <a:xfrm>
            <a:off x="191344" y="0"/>
            <a:ext cx="11809312" cy="908720"/>
          </a:xfrm>
        </p:spPr>
        <p:txBody>
          <a:bodyPr/>
          <a:lstStyle/>
          <a:p>
            <a:r>
              <a:rPr lang="en-US" dirty="0"/>
              <a:t>Let’s not reinvent the wheel, but work together</a:t>
            </a:r>
          </a:p>
        </p:txBody>
      </p:sp>
    </p:spTree>
    <p:extLst>
      <p:ext uri="{BB962C8B-B14F-4D97-AF65-F5344CB8AC3E}">
        <p14:creationId xmlns:p14="http://schemas.microsoft.com/office/powerpoint/2010/main" val="2893360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BE" dirty="0"/>
              <a:t>correct </a:t>
            </a:r>
            <a:r>
              <a:rPr lang="nl-BE" dirty="0" err="1"/>
              <a:t>identification</a:t>
            </a:r>
            <a:r>
              <a:rPr lang="nl-BE" dirty="0"/>
              <a:t> of </a:t>
            </a:r>
            <a:r>
              <a:rPr lang="nl-BE" dirty="0" err="1"/>
              <a:t>every</a:t>
            </a:r>
            <a:r>
              <a:rPr lang="nl-BE" dirty="0"/>
              <a:t> </a:t>
            </a:r>
            <a:r>
              <a:rPr lang="nl-BE" dirty="0" err="1"/>
              <a:t>entity</a:t>
            </a:r>
            <a:r>
              <a:rPr lang="nl-BE" dirty="0"/>
              <a:t> (</a:t>
            </a:r>
            <a:r>
              <a:rPr lang="nl-BE" dirty="0" err="1"/>
              <a:t>citizens</a:t>
            </a:r>
            <a:r>
              <a:rPr lang="nl-BE" dirty="0"/>
              <a:t>, companies, </a:t>
            </a:r>
            <a:r>
              <a:rPr lang="nl-BE" dirty="0" err="1"/>
              <a:t>organisations</a:t>
            </a:r>
            <a:r>
              <a:rPr lang="nl-BE" dirty="0"/>
              <a:t>, …)</a:t>
            </a:r>
          </a:p>
          <a:p>
            <a:endParaRPr lang="nl-BE" dirty="0"/>
          </a:p>
          <a:p>
            <a:r>
              <a:rPr lang="nl-BE" dirty="0"/>
              <a:t>correct routing of information </a:t>
            </a:r>
            <a:r>
              <a:rPr lang="nl-BE" dirty="0" err="1"/>
              <a:t>request</a:t>
            </a:r>
            <a:r>
              <a:rPr lang="nl-BE" dirty="0"/>
              <a:t>/</a:t>
            </a:r>
            <a:r>
              <a:rPr lang="nl-BE" dirty="0" err="1"/>
              <a:t>provision</a:t>
            </a:r>
            <a:endParaRPr lang="nl-BE" dirty="0"/>
          </a:p>
          <a:p>
            <a:endParaRPr lang="nl-BE" dirty="0"/>
          </a:p>
          <a:p>
            <a:r>
              <a:rPr lang="nl-BE" dirty="0"/>
              <a:t>privacy </a:t>
            </a:r>
            <a:r>
              <a:rPr lang="nl-BE" dirty="0" err="1"/>
              <a:t>and</a:t>
            </a:r>
            <a:r>
              <a:rPr lang="nl-BE" dirty="0"/>
              <a:t> information security management</a:t>
            </a:r>
          </a:p>
          <a:p>
            <a:pPr lvl="1"/>
            <a:r>
              <a:rPr lang="nl-BE" dirty="0"/>
              <a:t>user </a:t>
            </a:r>
            <a:r>
              <a:rPr lang="nl-BE" dirty="0" err="1"/>
              <a:t>and</a:t>
            </a:r>
            <a:r>
              <a:rPr lang="nl-BE" dirty="0"/>
              <a:t> access management</a:t>
            </a:r>
          </a:p>
          <a:p>
            <a:pPr lvl="1"/>
            <a:r>
              <a:rPr lang="nl-BE" dirty="0"/>
              <a:t>end-</a:t>
            </a:r>
            <a:r>
              <a:rPr lang="nl-BE" dirty="0" err="1"/>
              <a:t>to</a:t>
            </a:r>
            <a:r>
              <a:rPr lang="nl-BE" dirty="0"/>
              <a:t>-end </a:t>
            </a:r>
            <a:r>
              <a:rPr lang="nl-BE" dirty="0" err="1"/>
              <a:t>encryption</a:t>
            </a:r>
            <a:endParaRPr lang="nl-BE" dirty="0"/>
          </a:p>
          <a:p>
            <a:endParaRPr lang="nl-BE" dirty="0"/>
          </a:p>
          <a:p>
            <a:r>
              <a:rPr lang="nl-BE" dirty="0" err="1"/>
              <a:t>interoperability</a:t>
            </a:r>
            <a:r>
              <a:rPr lang="nl-BE" dirty="0"/>
              <a:t> </a:t>
            </a:r>
            <a:r>
              <a:rPr lang="nl-BE" dirty="0" err="1"/>
              <a:t>standards</a:t>
            </a:r>
            <a:endParaRPr lang="nl-BE" dirty="0"/>
          </a:p>
          <a:p>
            <a:pPr lvl="1"/>
            <a:r>
              <a:rPr lang="nl-BE" dirty="0" err="1"/>
              <a:t>technical</a:t>
            </a:r>
            <a:endParaRPr lang="nl-BE" dirty="0"/>
          </a:p>
          <a:p>
            <a:pPr lvl="1"/>
            <a:r>
              <a:rPr lang="nl-BE" dirty="0" err="1"/>
              <a:t>semantic</a:t>
            </a:r>
            <a:endParaRPr lang="nl-BE" dirty="0"/>
          </a:p>
          <a:p>
            <a:endParaRPr lang="nl-BE" dirty="0"/>
          </a:p>
          <a:p>
            <a:endParaRPr lang="fr-BE" dirty="0"/>
          </a:p>
        </p:txBody>
      </p:sp>
      <p:sp>
        <p:nvSpPr>
          <p:cNvPr id="5" name="Slide Number Placeholder 4"/>
          <p:cNvSpPr>
            <a:spLocks noGrp="1"/>
          </p:cNvSpPr>
          <p:nvPr>
            <p:ph type="sldNum" sz="quarter" idx="4"/>
          </p:nvPr>
        </p:nvSpPr>
        <p:spPr/>
        <p:txBody>
          <a:bodyPr/>
          <a:lstStyle/>
          <a:p>
            <a:fld id="{ADC1E7FF-7E34-4FE5-A533-04EE46AAAD1B}" type="slidenum">
              <a:rPr lang="en-US" smtClean="0"/>
              <a:pPr/>
              <a:t>73</a:t>
            </a:fld>
            <a:endParaRPr lang="en-US" dirty="0"/>
          </a:p>
        </p:txBody>
      </p:sp>
      <p:sp>
        <p:nvSpPr>
          <p:cNvPr id="2" name="Title 1"/>
          <p:cNvSpPr>
            <a:spLocks noGrp="1"/>
          </p:cNvSpPr>
          <p:nvPr>
            <p:ph type="title"/>
          </p:nvPr>
        </p:nvSpPr>
        <p:spPr/>
        <p:txBody>
          <a:bodyPr/>
          <a:lstStyle/>
          <a:p>
            <a:r>
              <a:rPr lang="nl-BE" dirty="0" err="1"/>
              <a:t>Some</a:t>
            </a:r>
            <a:r>
              <a:rPr lang="nl-BE" dirty="0"/>
              <a:t> basic </a:t>
            </a:r>
            <a:r>
              <a:rPr lang="nl-BE" dirty="0" err="1"/>
              <a:t>international</a:t>
            </a:r>
            <a:r>
              <a:rPr lang="nl-BE" dirty="0"/>
              <a:t> </a:t>
            </a:r>
            <a:r>
              <a:rPr lang="nl-BE" dirty="0" err="1"/>
              <a:t>requirements</a:t>
            </a:r>
            <a:endParaRPr lang="fr-BE" dirty="0"/>
          </a:p>
        </p:txBody>
      </p:sp>
    </p:spTree>
    <p:extLst>
      <p:ext uri="{BB962C8B-B14F-4D97-AF65-F5344CB8AC3E}">
        <p14:creationId xmlns:p14="http://schemas.microsoft.com/office/powerpoint/2010/main" val="1096215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idx="1"/>
          </p:nvPr>
        </p:nvSpPr>
        <p:spPr/>
        <p:txBody>
          <a:bodyPr>
            <a:normAutofit lnSpcReduction="10000"/>
          </a:bodyPr>
          <a:lstStyle/>
          <a:p>
            <a:r>
              <a:rPr lang="nl-BE" altLang="fr-FR"/>
              <a:t>what ?</a:t>
            </a:r>
          </a:p>
          <a:p>
            <a:pPr marL="457191" lvl="1" indent="0">
              <a:buNone/>
            </a:pPr>
            <a:r>
              <a:rPr lang="nl-BE" altLang="fr-FR"/>
              <a:t>“Service Oriented Architecture (SOA) is a paradigm for organizing and utilizing </a:t>
            </a:r>
            <a:r>
              <a:rPr lang="nl-BE" altLang="fr-FR">
                <a:solidFill>
                  <a:srgbClr val="0087BE"/>
                </a:solidFill>
              </a:rPr>
              <a:t>distributed</a:t>
            </a:r>
            <a:r>
              <a:rPr lang="nl-BE" altLang="fr-FR"/>
              <a:t> capabilities that may be </a:t>
            </a:r>
            <a:r>
              <a:rPr lang="nl-BE" altLang="fr-FR">
                <a:solidFill>
                  <a:srgbClr val="0087BE"/>
                </a:solidFill>
              </a:rPr>
              <a:t>under the control of different ownership domains</a:t>
            </a:r>
            <a:r>
              <a:rPr lang="nl-BE" altLang="fr-FR"/>
              <a:t>. It provides a uniform means to offer, discover, interact with and use capabilities to produce desired effects consistent with measurable preconditions and expectations. This style of architecture </a:t>
            </a:r>
            <a:r>
              <a:rPr lang="nl-BE" altLang="fr-FR">
                <a:solidFill>
                  <a:srgbClr val="0087BE"/>
                </a:solidFill>
              </a:rPr>
              <a:t>promotes reuse</a:t>
            </a:r>
            <a:r>
              <a:rPr lang="nl-BE" altLang="fr-FR"/>
              <a:t> at the macro (service) level rather than micro levels (eg. objects). It also </a:t>
            </a:r>
            <a:r>
              <a:rPr lang="nl-BE" altLang="fr-FR">
                <a:solidFill>
                  <a:srgbClr val="0087BE"/>
                </a:solidFill>
              </a:rPr>
              <a:t>makes interconnection</a:t>
            </a:r>
            <a:r>
              <a:rPr lang="nl-BE" altLang="fr-FR"/>
              <a:t> of existing ICT assets </a:t>
            </a:r>
            <a:r>
              <a:rPr lang="nl-BE" altLang="fr-FR">
                <a:solidFill>
                  <a:srgbClr val="0087BE"/>
                </a:solidFill>
              </a:rPr>
              <a:t>trivial</a:t>
            </a:r>
            <a:r>
              <a:rPr lang="nl-BE" altLang="fr-FR"/>
              <a:t>” (OASIS Reference Group)</a:t>
            </a:r>
          </a:p>
          <a:p>
            <a:r>
              <a:rPr lang="nl-BE" altLang="fr-FR"/>
              <a:t>characteristics</a:t>
            </a:r>
          </a:p>
          <a:p>
            <a:pPr lvl="1"/>
            <a:r>
              <a:rPr lang="en-US" altLang="fr-FR"/>
              <a:t>service-oriented</a:t>
            </a:r>
          </a:p>
          <a:p>
            <a:pPr lvl="1"/>
            <a:r>
              <a:rPr lang="en-US" altLang="fr-FR"/>
              <a:t>modular</a:t>
            </a:r>
          </a:p>
          <a:p>
            <a:pPr lvl="1"/>
            <a:r>
              <a:rPr lang="en-US" altLang="fr-FR"/>
              <a:t>interoperable (based on open standards or open specifications)</a:t>
            </a:r>
          </a:p>
          <a:p>
            <a:pPr lvl="1"/>
            <a:r>
              <a:rPr lang="en-US" altLang="fr-FR"/>
              <a:t>extensible</a:t>
            </a:r>
          </a:p>
          <a:p>
            <a:pPr lvl="1"/>
            <a:r>
              <a:rPr lang="en-US" altLang="fr-FR"/>
              <a:t>layered</a:t>
            </a:r>
          </a:p>
          <a:p>
            <a:pPr lvl="1"/>
            <a:r>
              <a:rPr lang="en-US" altLang="fr-FR"/>
              <a:t>based on reuse of components and data</a:t>
            </a:r>
            <a:endParaRPr lang="en-US" altLang="fr-FR" dirty="0"/>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74</a:t>
            </a:fld>
            <a:r>
              <a:rPr lang="fr-BE"/>
              <a:t> </a:t>
            </a:r>
            <a:endParaRPr lang="fr-BE" dirty="0"/>
          </a:p>
        </p:txBody>
      </p:sp>
      <p:sp>
        <p:nvSpPr>
          <p:cNvPr id="844802" name="Rectangle 2"/>
          <p:cNvSpPr>
            <a:spLocks noGrp="1" noChangeArrowheads="1"/>
          </p:cNvSpPr>
          <p:nvPr>
            <p:ph type="title"/>
          </p:nvPr>
        </p:nvSpPr>
        <p:spPr/>
        <p:txBody>
          <a:bodyPr/>
          <a:lstStyle/>
          <a:p>
            <a:r>
              <a:rPr lang="nl-BE" altLang="fr-FR"/>
              <a:t>Service Oriented Architecture (SOA)</a:t>
            </a:r>
            <a:endParaRPr lang="nl-BE" altLang="fr-FR" dirty="0"/>
          </a:p>
        </p:txBody>
      </p:sp>
    </p:spTree>
    <p:extLst>
      <p:ext uri="{BB962C8B-B14F-4D97-AF65-F5344CB8AC3E}">
        <p14:creationId xmlns:p14="http://schemas.microsoft.com/office/powerpoint/2010/main" val="1983529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yered architecture pattern in software engineering – theCodeRe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720080"/>
            <a:ext cx="6432469" cy="594928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p:cNvSpPr>
            <a:spLocks noGrp="1"/>
          </p:cNvSpPr>
          <p:nvPr>
            <p:ph idx="1"/>
          </p:nvPr>
        </p:nvSpPr>
        <p:spPr>
          <a:xfrm>
            <a:off x="609600" y="1052736"/>
            <a:ext cx="10972800" cy="5256584"/>
          </a:xfrm>
        </p:spPr>
        <p:txBody>
          <a:bodyPr>
            <a:normAutofit lnSpcReduction="10000"/>
          </a:bodyPr>
          <a:lstStyle/>
          <a:p>
            <a:r>
              <a:rPr lang="en-US" dirty="0"/>
              <a:t>presentation layer, e.g.</a:t>
            </a:r>
          </a:p>
          <a:p>
            <a:pPr lvl="1"/>
            <a:r>
              <a:rPr lang="en-US" dirty="0"/>
              <a:t>web applications</a:t>
            </a:r>
          </a:p>
          <a:p>
            <a:pPr lvl="1"/>
            <a:r>
              <a:rPr lang="en-US" dirty="0"/>
              <a:t>mobile applications</a:t>
            </a:r>
          </a:p>
          <a:p>
            <a:r>
              <a:rPr lang="en-US" dirty="0"/>
              <a:t>business logic layer, e.g.</a:t>
            </a:r>
          </a:p>
          <a:p>
            <a:pPr lvl="1"/>
            <a:r>
              <a:rPr lang="en-US" dirty="0"/>
              <a:t>workflow</a:t>
            </a:r>
          </a:p>
          <a:p>
            <a:r>
              <a:rPr lang="en-US" dirty="0"/>
              <a:t>services layer, e.g.</a:t>
            </a:r>
          </a:p>
          <a:p>
            <a:pPr lvl="1"/>
            <a:r>
              <a:rPr lang="en-US" dirty="0"/>
              <a:t>user &amp; access management service</a:t>
            </a:r>
          </a:p>
          <a:p>
            <a:pPr lvl="1"/>
            <a:r>
              <a:rPr lang="en-US" dirty="0"/>
              <a:t>communication service</a:t>
            </a:r>
          </a:p>
          <a:p>
            <a:pPr lvl="1"/>
            <a:r>
              <a:rPr lang="en-US" dirty="0" err="1"/>
              <a:t>blockchain</a:t>
            </a:r>
            <a:endParaRPr lang="en-US" dirty="0"/>
          </a:p>
          <a:p>
            <a:r>
              <a:rPr lang="en-US" dirty="0"/>
              <a:t>data store layer, e.g.</a:t>
            </a:r>
          </a:p>
          <a:p>
            <a:pPr lvl="1"/>
            <a:r>
              <a:rPr lang="en-US" dirty="0"/>
              <a:t>authentic sources</a:t>
            </a:r>
          </a:p>
          <a:p>
            <a:pPr lvl="1"/>
            <a:r>
              <a:rPr lang="en-US" dirty="0"/>
              <a:t>personal vaults</a:t>
            </a:r>
          </a:p>
          <a:p>
            <a:pPr lvl="1"/>
            <a:r>
              <a:rPr lang="en-US" dirty="0"/>
              <a:t>local storage on mobile device</a:t>
            </a:r>
          </a:p>
        </p:txBody>
      </p:sp>
      <p:sp>
        <p:nvSpPr>
          <p:cNvPr id="4" name="Titel 3"/>
          <p:cNvSpPr>
            <a:spLocks noGrp="1"/>
          </p:cNvSpPr>
          <p:nvPr>
            <p:ph type="title"/>
          </p:nvPr>
        </p:nvSpPr>
        <p:spPr>
          <a:xfrm>
            <a:off x="191344" y="0"/>
            <a:ext cx="11809312" cy="908720"/>
          </a:xfrm>
        </p:spPr>
        <p:txBody>
          <a:bodyPr>
            <a:normAutofit/>
          </a:bodyPr>
          <a:lstStyle/>
          <a:p>
            <a:r>
              <a:rPr lang="nl-BE" dirty="0" err="1"/>
              <a:t>Layered</a:t>
            </a:r>
            <a:r>
              <a:rPr lang="nl-BE" dirty="0"/>
              <a:t>, service </a:t>
            </a:r>
            <a:r>
              <a:rPr lang="nl-BE" dirty="0" err="1"/>
              <a:t>oriented</a:t>
            </a:r>
            <a:r>
              <a:rPr lang="nl-BE" dirty="0"/>
              <a:t> </a:t>
            </a:r>
            <a:r>
              <a:rPr lang="nl-BE" dirty="0" err="1"/>
              <a:t>architecture</a:t>
            </a:r>
            <a:endParaRPr lang="nl-BE" dirty="0"/>
          </a:p>
        </p:txBody>
      </p:sp>
      <p:sp>
        <p:nvSpPr>
          <p:cNvPr id="3" name="Tijdelijke aanduiding voor dianummer 2"/>
          <p:cNvSpPr>
            <a:spLocks noGrp="1"/>
          </p:cNvSpPr>
          <p:nvPr>
            <p:ph type="sldNum" sz="quarter" idx="4294967295"/>
          </p:nvPr>
        </p:nvSpPr>
        <p:spPr>
          <a:xfrm>
            <a:off x="10769600" y="19050"/>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75</a:t>
            </a:fld>
            <a:endParaRPr lang="fr-BE" dirty="0"/>
          </a:p>
        </p:txBody>
      </p:sp>
      <p:sp>
        <p:nvSpPr>
          <p:cNvPr id="6" name="Tijdelijke aanduiding voor datum 5"/>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2254703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nl-BE" dirty="0" err="1"/>
              <a:t>interoperability</a:t>
            </a:r>
            <a:r>
              <a:rPr lang="nl-BE" dirty="0"/>
              <a:t> </a:t>
            </a:r>
            <a:r>
              <a:rPr lang="nl-BE" dirty="0" err="1"/>
              <a:t>standards</a:t>
            </a:r>
            <a:endParaRPr lang="nl-BE" dirty="0"/>
          </a:p>
          <a:p>
            <a:pPr lvl="1"/>
            <a:r>
              <a:rPr lang="nl-BE" dirty="0" err="1"/>
              <a:t>technical</a:t>
            </a:r>
            <a:r>
              <a:rPr lang="nl-BE" dirty="0"/>
              <a:t>: </a:t>
            </a:r>
            <a:r>
              <a:rPr lang="nl-BE" dirty="0" err="1"/>
              <a:t>oa</a:t>
            </a:r>
            <a:r>
              <a:rPr lang="nl-BE" dirty="0"/>
              <a:t> </a:t>
            </a:r>
            <a:r>
              <a:rPr lang="nl-BE" dirty="0" err="1"/>
              <a:t>APIs</a:t>
            </a:r>
            <a:r>
              <a:rPr lang="nl-BE" dirty="0"/>
              <a:t> (Application Programming Interface)</a:t>
            </a:r>
          </a:p>
          <a:p>
            <a:pPr lvl="1"/>
            <a:r>
              <a:rPr lang="nl-BE" dirty="0" err="1"/>
              <a:t>semantic</a:t>
            </a:r>
            <a:endParaRPr lang="nl-BE" dirty="0"/>
          </a:p>
          <a:p>
            <a:pPr lvl="1"/>
            <a:endParaRPr lang="nl-BE" dirty="0"/>
          </a:p>
          <a:p>
            <a:r>
              <a:rPr lang="nl-BE" dirty="0"/>
              <a:t>security, eg</a:t>
            </a:r>
          </a:p>
          <a:p>
            <a:pPr lvl="1"/>
            <a:r>
              <a:rPr lang="nl-BE" dirty="0"/>
              <a:t>access </a:t>
            </a:r>
            <a:r>
              <a:rPr lang="nl-BE" dirty="0" err="1"/>
              <a:t>authorisation</a:t>
            </a:r>
            <a:endParaRPr lang="nl-BE" dirty="0"/>
          </a:p>
          <a:p>
            <a:pPr lvl="1"/>
            <a:r>
              <a:rPr lang="nl-BE" dirty="0" err="1"/>
              <a:t>logging</a:t>
            </a:r>
            <a:endParaRPr lang="nl-BE" dirty="0"/>
          </a:p>
          <a:p>
            <a:pPr lvl="1"/>
            <a:r>
              <a:rPr lang="nl-BE" dirty="0"/>
              <a:t>business </a:t>
            </a:r>
            <a:r>
              <a:rPr lang="nl-BE" dirty="0" err="1"/>
              <a:t>continuity</a:t>
            </a:r>
            <a:endParaRPr lang="nl-BE" dirty="0"/>
          </a:p>
          <a:p>
            <a:endParaRPr lang="nl-BE" dirty="0"/>
          </a:p>
          <a:p>
            <a:r>
              <a:rPr lang="nl-BE" dirty="0" err="1"/>
              <a:t>configuration</a:t>
            </a:r>
            <a:r>
              <a:rPr lang="nl-BE" dirty="0"/>
              <a:t>, eg</a:t>
            </a:r>
          </a:p>
          <a:p>
            <a:pPr lvl="1"/>
            <a:r>
              <a:rPr lang="nl-BE" dirty="0" err="1"/>
              <a:t>capacity</a:t>
            </a:r>
            <a:r>
              <a:rPr lang="nl-BE" dirty="0"/>
              <a:t> management</a:t>
            </a:r>
          </a:p>
          <a:p>
            <a:pPr lvl="1"/>
            <a:r>
              <a:rPr lang="nl-BE" dirty="0"/>
              <a:t>load </a:t>
            </a:r>
            <a:r>
              <a:rPr lang="nl-BE" dirty="0" err="1"/>
              <a:t>balancing</a:t>
            </a:r>
            <a:endParaRPr lang="nl-BE" dirty="0"/>
          </a:p>
          <a:p>
            <a:endParaRPr lang="nl-BE" dirty="0"/>
          </a:p>
        </p:txBody>
      </p:sp>
      <p:sp>
        <p:nvSpPr>
          <p:cNvPr id="3" name="Tijdelijke aanduiding voor dianummer 2"/>
          <p:cNvSpPr>
            <a:spLocks noGrp="1"/>
          </p:cNvSpPr>
          <p:nvPr>
            <p:ph type="sldNum" sz="quarter" idx="4"/>
          </p:nvPr>
        </p:nvSpPr>
        <p:spPr>
          <a:xfrm>
            <a:off x="4691360" y="6453346"/>
            <a:ext cx="2844800" cy="365125"/>
          </a:xfr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ADC1E7FF-7E34-4FE5-A533-04EE46AAAD1B}" type="slidenum">
              <a:rPr lang="en-US" smtClean="0"/>
              <a:pPr/>
              <a:t>76</a:t>
            </a:fld>
            <a:endParaRPr lang="fr-BE" dirty="0"/>
          </a:p>
        </p:txBody>
      </p:sp>
      <p:sp>
        <p:nvSpPr>
          <p:cNvPr id="4" name="Titel 3"/>
          <p:cNvSpPr>
            <a:spLocks noGrp="1"/>
          </p:cNvSpPr>
          <p:nvPr>
            <p:ph type="title"/>
          </p:nvPr>
        </p:nvSpPr>
        <p:spPr>
          <a:xfrm>
            <a:off x="191344" y="0"/>
            <a:ext cx="11809312" cy="908720"/>
          </a:xfrm>
        </p:spPr>
        <p:txBody>
          <a:bodyPr/>
          <a:lstStyle/>
          <a:p>
            <a:r>
              <a:rPr lang="nl-BE"/>
              <a:t>Across layers</a:t>
            </a:r>
            <a:endParaRPr lang="nl-BE" dirty="0"/>
          </a:p>
        </p:txBody>
      </p:sp>
      <p:sp>
        <p:nvSpPr>
          <p:cNvPr id="5" name="Tijdelijke aanduiding voor datum 4"/>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12214506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en-US" dirty="0"/>
              <a:t>multifunctional reuse possibility</a:t>
            </a:r>
          </a:p>
          <a:p>
            <a:pPr lvl="1"/>
            <a:r>
              <a:rPr lang="en-US" dirty="0"/>
              <a:t>lower cost</a:t>
            </a:r>
          </a:p>
          <a:p>
            <a:pPr lvl="1"/>
            <a:r>
              <a:rPr lang="en-US" dirty="0"/>
              <a:t>higher quality</a:t>
            </a:r>
          </a:p>
          <a:p>
            <a:pPr lvl="1"/>
            <a:r>
              <a:rPr lang="en-US" dirty="0"/>
              <a:t>quicker time to market</a:t>
            </a:r>
          </a:p>
          <a:p>
            <a:pPr lvl="1"/>
            <a:r>
              <a:rPr lang="en-US" dirty="0"/>
              <a:t>better user experience</a:t>
            </a:r>
          </a:p>
          <a:p>
            <a:endParaRPr lang="en-US" dirty="0"/>
          </a:p>
          <a:p>
            <a:r>
              <a:rPr lang="en-US" dirty="0"/>
              <a:t>reduced dependency of components</a:t>
            </a:r>
          </a:p>
          <a:p>
            <a:pPr lvl="1"/>
            <a:r>
              <a:rPr lang="en-US" dirty="0"/>
              <a:t>easier and less costly maintenance</a:t>
            </a:r>
          </a:p>
          <a:p>
            <a:endParaRPr lang="en-US" dirty="0"/>
          </a:p>
          <a:p>
            <a:r>
              <a:rPr lang="en-US" dirty="0"/>
              <a:t>easier unit testing because each component can be tested individually</a:t>
            </a:r>
          </a:p>
          <a:p>
            <a:pPr lvl="1"/>
            <a:r>
              <a:rPr lang="en-US" dirty="0"/>
              <a:t>but need for sound integration and performance testing</a:t>
            </a:r>
          </a:p>
        </p:txBody>
      </p:sp>
      <p:sp>
        <p:nvSpPr>
          <p:cNvPr id="4" name="Titel 3"/>
          <p:cNvSpPr>
            <a:spLocks noGrp="1"/>
          </p:cNvSpPr>
          <p:nvPr>
            <p:ph type="title"/>
          </p:nvPr>
        </p:nvSpPr>
        <p:spPr>
          <a:xfrm>
            <a:off x="191344" y="0"/>
            <a:ext cx="11809312" cy="908720"/>
          </a:xfrm>
        </p:spPr>
        <p:txBody>
          <a:bodyPr>
            <a:normAutofit/>
          </a:bodyPr>
          <a:lstStyle/>
          <a:p>
            <a:r>
              <a:rPr lang="nl-BE"/>
              <a:t>Advantages of layered, service oriented architecture</a:t>
            </a:r>
            <a:endParaRPr lang="nl-BE" dirty="0"/>
          </a:p>
        </p:txBody>
      </p:sp>
      <p:sp>
        <p:nvSpPr>
          <p:cNvPr id="3" name="Tijdelijke aanduiding voor dianummer 2"/>
          <p:cNvSpPr>
            <a:spLocks noGrp="1"/>
          </p:cNvSpPr>
          <p:nvPr>
            <p:ph type="sldNum" sz="quarter" idx="4294967295"/>
          </p:nvPr>
        </p:nvSpPr>
        <p:spPr>
          <a:xfrm>
            <a:off x="10769600" y="19050"/>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77</a:t>
            </a:fld>
            <a:endParaRPr lang="fr-BE" dirty="0"/>
          </a:p>
        </p:txBody>
      </p:sp>
      <p:sp>
        <p:nvSpPr>
          <p:cNvPr id="5" name="Tijdelijke aanduiding voor datum 4"/>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9098098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BE" dirty="0">
                <a:hlinkClick r:id="rId3"/>
              </a:rPr>
              <a:t>Electronic Identification </a:t>
            </a:r>
            <a:r>
              <a:rPr lang="nl-BE" dirty="0" err="1">
                <a:hlinkClick r:id="rId3"/>
              </a:rPr>
              <a:t>and</a:t>
            </a:r>
            <a:r>
              <a:rPr lang="nl-BE" dirty="0">
                <a:hlinkClick r:id="rId3"/>
              </a:rPr>
              <a:t> Trust Services (</a:t>
            </a:r>
            <a:r>
              <a:rPr lang="nl-BE" dirty="0" err="1">
                <a:hlinkClick r:id="rId3"/>
              </a:rPr>
              <a:t>eIDAS</a:t>
            </a:r>
            <a:r>
              <a:rPr lang="nl-BE" dirty="0">
                <a:hlinkClick r:id="rId3"/>
              </a:rPr>
              <a:t>)</a:t>
            </a:r>
            <a:endParaRPr lang="nl-BE" dirty="0"/>
          </a:p>
          <a:p>
            <a:r>
              <a:rPr lang="nl-BE" dirty="0">
                <a:hlinkClick r:id="rId4"/>
              </a:rPr>
              <a:t>European Blockchain Services </a:t>
            </a:r>
            <a:r>
              <a:rPr lang="nl-BE" dirty="0" err="1">
                <a:hlinkClick r:id="rId4"/>
              </a:rPr>
              <a:t>Infrastructure</a:t>
            </a:r>
            <a:r>
              <a:rPr lang="nl-BE" dirty="0">
                <a:hlinkClick r:id="rId4"/>
              </a:rPr>
              <a:t> (EBSI)</a:t>
            </a:r>
            <a:endParaRPr lang="nl-BE" dirty="0"/>
          </a:p>
          <a:p>
            <a:pPr lvl="1"/>
            <a:r>
              <a:rPr lang="nl-BE" dirty="0" err="1">
                <a:hlinkClick r:id="rId5"/>
              </a:rPr>
              <a:t>Conformant</a:t>
            </a:r>
            <a:r>
              <a:rPr lang="nl-BE" dirty="0">
                <a:hlinkClick r:id="rId5"/>
              </a:rPr>
              <a:t> </a:t>
            </a:r>
            <a:r>
              <a:rPr lang="nl-BE" dirty="0" err="1">
                <a:hlinkClick r:id="rId5"/>
              </a:rPr>
              <a:t>Wallets</a:t>
            </a:r>
            <a:endParaRPr lang="nl-BE" dirty="0">
              <a:hlinkClick r:id="rId6" action="ppaction://hlinkfile"/>
            </a:endParaRPr>
          </a:p>
          <a:p>
            <a:pPr lvl="1"/>
            <a:r>
              <a:rPr lang="nl-BE" dirty="0" err="1">
                <a:hlinkClick r:id="rId7"/>
              </a:rPr>
              <a:t>Verifiable</a:t>
            </a:r>
            <a:r>
              <a:rPr lang="nl-BE" dirty="0">
                <a:hlinkClick r:id="rId7"/>
              </a:rPr>
              <a:t> </a:t>
            </a:r>
            <a:r>
              <a:rPr lang="nl-BE" dirty="0" err="1">
                <a:hlinkClick r:id="rId7"/>
              </a:rPr>
              <a:t>Credentials</a:t>
            </a:r>
            <a:r>
              <a:rPr lang="nl-BE" dirty="0">
                <a:hlinkClick r:id="rId7"/>
              </a:rPr>
              <a:t> Framework</a:t>
            </a:r>
            <a:endParaRPr lang="nl-BE" dirty="0"/>
          </a:p>
          <a:p>
            <a:r>
              <a:rPr lang="nl-BE" dirty="0">
                <a:hlinkClick r:id="rId8"/>
              </a:rPr>
              <a:t>Single Digital Gateway</a:t>
            </a:r>
            <a:r>
              <a:rPr lang="nl-BE" dirty="0"/>
              <a:t> (OOTS)</a:t>
            </a:r>
          </a:p>
          <a:p>
            <a:r>
              <a:rPr lang="en-US" dirty="0">
                <a:hlinkClick r:id="rId9"/>
              </a:rPr>
              <a:t>Electronic Exchange of Social Security Information (EESSI)</a:t>
            </a:r>
            <a:endParaRPr lang="en-US" dirty="0"/>
          </a:p>
          <a:p>
            <a:r>
              <a:rPr lang="en-US" dirty="0">
                <a:hlinkClick r:id="rId10"/>
              </a:rPr>
              <a:t>European Social Security Pass (</a:t>
            </a:r>
            <a:r>
              <a:rPr lang="en-US" dirty="0" err="1">
                <a:hlinkClick r:id="rId10"/>
              </a:rPr>
              <a:t>ESSPass</a:t>
            </a:r>
            <a:r>
              <a:rPr lang="en-US" dirty="0">
                <a:hlinkClick r:id="rId10"/>
              </a:rPr>
              <a:t>)</a:t>
            </a:r>
            <a:endParaRPr lang="en-US" dirty="0"/>
          </a:p>
          <a:p>
            <a:r>
              <a:rPr lang="pt-BR" dirty="0">
                <a:hlinkClick r:id="rId11"/>
              </a:rPr>
              <a:t>EU Digital COVID Certificate (EU DCC)</a:t>
            </a:r>
            <a:endParaRPr lang="pt-BR" dirty="0"/>
          </a:p>
          <a:p>
            <a:r>
              <a:rPr lang="pt-BR" dirty="0">
                <a:hlinkClick r:id="rId12"/>
              </a:rPr>
              <a:t>European Health Data Space (EHDS)</a:t>
            </a:r>
            <a:endParaRPr lang="pt-BR" dirty="0"/>
          </a:p>
          <a:p>
            <a:r>
              <a:rPr lang="en-GB" dirty="0">
                <a:hlinkClick r:id="rId13"/>
              </a:rPr>
              <a:t>European Health Data Evidence Network (EHDEN)</a:t>
            </a:r>
            <a:endParaRPr lang="en-GB" dirty="0"/>
          </a:p>
          <a:p>
            <a:r>
              <a:rPr lang="pt-BR" dirty="0"/>
              <a:t>...</a:t>
            </a:r>
            <a:endParaRPr lang="en-GB" dirty="0"/>
          </a:p>
        </p:txBody>
      </p:sp>
      <p:sp>
        <p:nvSpPr>
          <p:cNvPr id="2" name="Titel 1"/>
          <p:cNvSpPr>
            <a:spLocks noGrp="1"/>
          </p:cNvSpPr>
          <p:nvPr>
            <p:ph type="title"/>
          </p:nvPr>
        </p:nvSpPr>
        <p:spPr/>
        <p:txBody>
          <a:bodyPr/>
          <a:lstStyle/>
          <a:p>
            <a:r>
              <a:rPr lang="en-GB" dirty="0"/>
              <a:t>Several EC digital programs</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78</a:t>
            </a:fld>
            <a:r>
              <a:rPr lang="fr-BE"/>
              <a:t> </a:t>
            </a:r>
            <a:endParaRPr lang="fr-BE" dirty="0"/>
          </a:p>
        </p:txBody>
      </p:sp>
    </p:spTree>
    <p:extLst>
      <p:ext uri="{BB962C8B-B14F-4D97-AF65-F5344CB8AC3E}">
        <p14:creationId xmlns:p14="http://schemas.microsoft.com/office/powerpoint/2010/main" val="763839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nl-BE" dirty="0" err="1"/>
              <a:t>need</a:t>
            </a:r>
            <a:r>
              <a:rPr lang="nl-BE" dirty="0"/>
              <a:t> </a:t>
            </a:r>
            <a:r>
              <a:rPr lang="nl-BE" dirty="0" err="1"/>
              <a:t>for</a:t>
            </a:r>
            <a:endParaRPr lang="nl-BE" dirty="0"/>
          </a:p>
          <a:p>
            <a:pPr lvl="1"/>
            <a:r>
              <a:rPr lang="nl-BE" dirty="0" err="1"/>
              <a:t>global</a:t>
            </a:r>
            <a:r>
              <a:rPr lang="nl-BE" dirty="0"/>
              <a:t>, </a:t>
            </a:r>
            <a:r>
              <a:rPr lang="nl-BE" dirty="0" err="1"/>
              <a:t>integrated</a:t>
            </a:r>
            <a:r>
              <a:rPr lang="nl-BE" dirty="0"/>
              <a:t> </a:t>
            </a:r>
            <a:r>
              <a:rPr lang="nl-BE" dirty="0" err="1"/>
              <a:t>architecture</a:t>
            </a:r>
            <a:r>
              <a:rPr lang="nl-BE" dirty="0"/>
              <a:t> </a:t>
            </a:r>
            <a:r>
              <a:rPr lang="nl-BE" dirty="0" err="1"/>
              <a:t>across</a:t>
            </a:r>
            <a:r>
              <a:rPr lang="nl-BE" dirty="0"/>
              <a:t> </a:t>
            </a:r>
            <a:r>
              <a:rPr lang="nl-BE" dirty="0" err="1"/>
              <a:t>DGs</a:t>
            </a:r>
            <a:r>
              <a:rPr lang="nl-BE" dirty="0"/>
              <a:t> of </a:t>
            </a:r>
            <a:r>
              <a:rPr lang="nl-BE" dirty="0" err="1"/>
              <a:t>the</a:t>
            </a:r>
            <a:r>
              <a:rPr lang="nl-BE" dirty="0"/>
              <a:t> European </a:t>
            </a:r>
            <a:r>
              <a:rPr lang="nl-BE" dirty="0" err="1"/>
              <a:t>Commission</a:t>
            </a:r>
            <a:endParaRPr lang="nl-BE" dirty="0"/>
          </a:p>
          <a:p>
            <a:pPr lvl="1"/>
            <a:r>
              <a:rPr lang="nl-BE" dirty="0" err="1"/>
              <a:t>based</a:t>
            </a:r>
            <a:r>
              <a:rPr lang="nl-BE" dirty="0"/>
              <a:t> on a common </a:t>
            </a:r>
            <a:r>
              <a:rPr lang="nl-BE" dirty="0" err="1"/>
              <a:t>conceptual</a:t>
            </a:r>
            <a:r>
              <a:rPr lang="nl-BE" dirty="0"/>
              <a:t> </a:t>
            </a:r>
            <a:r>
              <a:rPr lang="nl-BE" dirty="0" err="1"/>
              <a:t>framework</a:t>
            </a:r>
            <a:endParaRPr lang="nl-BE" dirty="0"/>
          </a:p>
          <a:p>
            <a:endParaRPr lang="nl-BE" dirty="0"/>
          </a:p>
          <a:p>
            <a:r>
              <a:rPr lang="nl-BE" dirty="0" err="1"/>
              <a:t>need</a:t>
            </a:r>
            <a:r>
              <a:rPr lang="nl-BE" dirty="0"/>
              <a:t> </a:t>
            </a:r>
            <a:r>
              <a:rPr lang="nl-BE" dirty="0" err="1"/>
              <a:t>for</a:t>
            </a:r>
            <a:r>
              <a:rPr lang="nl-BE" dirty="0"/>
              <a:t> </a:t>
            </a:r>
            <a:r>
              <a:rPr lang="nl-BE" dirty="0" err="1"/>
              <a:t>modular</a:t>
            </a:r>
            <a:r>
              <a:rPr lang="nl-BE" dirty="0"/>
              <a:t>, </a:t>
            </a:r>
            <a:r>
              <a:rPr lang="nl-BE" dirty="0" err="1"/>
              <a:t>generic</a:t>
            </a:r>
            <a:r>
              <a:rPr lang="nl-BE" dirty="0"/>
              <a:t>, domain </a:t>
            </a:r>
            <a:r>
              <a:rPr lang="nl-BE" dirty="0" err="1"/>
              <a:t>agnostic</a:t>
            </a:r>
            <a:r>
              <a:rPr lang="nl-BE" dirty="0"/>
              <a:t>, </a:t>
            </a:r>
            <a:r>
              <a:rPr lang="nl-BE" dirty="0" err="1"/>
              <a:t>interoperable</a:t>
            </a:r>
            <a:r>
              <a:rPr lang="nl-BE" dirty="0"/>
              <a:t> </a:t>
            </a:r>
            <a:r>
              <a:rPr lang="nl-BE" dirty="0" err="1"/>
              <a:t>and</a:t>
            </a:r>
            <a:r>
              <a:rPr lang="nl-BE" dirty="0"/>
              <a:t> </a:t>
            </a:r>
            <a:r>
              <a:rPr lang="nl-BE" dirty="0" err="1"/>
              <a:t>reusable</a:t>
            </a:r>
            <a:r>
              <a:rPr lang="nl-BE" dirty="0"/>
              <a:t> </a:t>
            </a:r>
            <a:r>
              <a:rPr lang="nl-BE" dirty="0" err="1"/>
              <a:t>components</a:t>
            </a:r>
            <a:r>
              <a:rPr lang="nl-BE" dirty="0"/>
              <a:t>/services: </a:t>
            </a:r>
            <a:r>
              <a:rPr lang="nl-BE" dirty="0" err="1"/>
              <a:t>develop</a:t>
            </a:r>
            <a:r>
              <a:rPr lang="nl-BE" dirty="0"/>
              <a:t> </a:t>
            </a:r>
            <a:r>
              <a:rPr lang="nl-BE" dirty="0" err="1"/>
              <a:t>once</a:t>
            </a:r>
            <a:r>
              <a:rPr lang="nl-BE" dirty="0"/>
              <a:t>, </a:t>
            </a:r>
            <a:r>
              <a:rPr lang="nl-BE" dirty="0" err="1"/>
              <a:t>use</a:t>
            </a:r>
            <a:r>
              <a:rPr lang="nl-BE" dirty="0"/>
              <a:t> </a:t>
            </a:r>
            <a:r>
              <a:rPr lang="nl-BE" dirty="0" err="1"/>
              <a:t>many</a:t>
            </a:r>
            <a:endParaRPr lang="nl-BE" dirty="0"/>
          </a:p>
          <a:p>
            <a:endParaRPr lang="nl-BE" dirty="0"/>
          </a:p>
          <a:p>
            <a:r>
              <a:rPr lang="nl-BE" dirty="0"/>
              <a:t>no </a:t>
            </a:r>
            <a:r>
              <a:rPr lang="nl-BE" dirty="0" err="1"/>
              <a:t>technology</a:t>
            </a:r>
            <a:r>
              <a:rPr lang="nl-BE" dirty="0"/>
              <a:t> </a:t>
            </a:r>
            <a:r>
              <a:rPr lang="nl-BE" dirty="0" err="1"/>
              <a:t>driven</a:t>
            </a:r>
            <a:r>
              <a:rPr lang="nl-BE" dirty="0"/>
              <a:t> </a:t>
            </a:r>
            <a:r>
              <a:rPr lang="nl-BE" dirty="0" err="1"/>
              <a:t>choice</a:t>
            </a:r>
            <a:r>
              <a:rPr lang="nl-BE" dirty="0"/>
              <a:t> of </a:t>
            </a:r>
            <a:r>
              <a:rPr lang="nl-BE" dirty="0" err="1"/>
              <a:t>components</a:t>
            </a:r>
            <a:r>
              <a:rPr lang="nl-BE" dirty="0"/>
              <a:t> </a:t>
            </a:r>
            <a:r>
              <a:rPr lang="nl-BE" dirty="0" err="1"/>
              <a:t>and</a:t>
            </a:r>
            <a:r>
              <a:rPr lang="nl-BE" dirty="0"/>
              <a:t> services </a:t>
            </a:r>
            <a:r>
              <a:rPr lang="nl-BE" dirty="0" err="1"/>
              <a:t>used</a:t>
            </a:r>
            <a:r>
              <a:rPr lang="nl-BE" dirty="0"/>
              <a:t>, but </a:t>
            </a:r>
            <a:r>
              <a:rPr lang="nl-BE" dirty="0" err="1"/>
              <a:t>use</a:t>
            </a:r>
            <a:r>
              <a:rPr lang="nl-BE" dirty="0"/>
              <a:t> of ICT </a:t>
            </a:r>
            <a:r>
              <a:rPr lang="nl-BE" dirty="0" err="1"/>
              <a:t>components</a:t>
            </a:r>
            <a:r>
              <a:rPr lang="nl-BE" dirty="0"/>
              <a:t> </a:t>
            </a:r>
            <a:r>
              <a:rPr lang="nl-BE" dirty="0" err="1"/>
              <a:t>and</a:t>
            </a:r>
            <a:r>
              <a:rPr lang="nl-BE" dirty="0"/>
              <a:t> services as </a:t>
            </a:r>
            <a:r>
              <a:rPr lang="nl-BE" dirty="0" err="1"/>
              <a:t>enabler</a:t>
            </a:r>
            <a:r>
              <a:rPr lang="nl-BE" dirty="0"/>
              <a:t> </a:t>
            </a:r>
            <a:r>
              <a:rPr lang="nl-BE" dirty="0" err="1"/>
              <a:t>and</a:t>
            </a:r>
            <a:r>
              <a:rPr lang="nl-BE" dirty="0"/>
              <a:t> means </a:t>
            </a:r>
            <a:r>
              <a:rPr lang="nl-BE" dirty="0" err="1"/>
              <a:t>for</a:t>
            </a:r>
            <a:r>
              <a:rPr lang="nl-BE" dirty="0"/>
              <a:t> meeting business </a:t>
            </a:r>
            <a:r>
              <a:rPr lang="nl-BE" dirty="0" err="1"/>
              <a:t>requirements</a:t>
            </a:r>
            <a:endParaRPr lang="nl-BE" dirty="0"/>
          </a:p>
          <a:p>
            <a:endParaRPr lang="nl-BE" dirty="0"/>
          </a:p>
          <a:p>
            <a:r>
              <a:rPr lang="nl-BE" dirty="0" err="1"/>
              <a:t>need</a:t>
            </a:r>
            <a:r>
              <a:rPr lang="nl-BE" dirty="0"/>
              <a:t> </a:t>
            </a:r>
            <a:r>
              <a:rPr lang="nl-BE" dirty="0" err="1"/>
              <a:t>for</a:t>
            </a:r>
            <a:r>
              <a:rPr lang="nl-BE" dirty="0"/>
              <a:t> </a:t>
            </a:r>
            <a:r>
              <a:rPr lang="nl-BE" dirty="0" err="1"/>
              <a:t>the</a:t>
            </a:r>
            <a:r>
              <a:rPr lang="nl-BE" dirty="0"/>
              <a:t> </a:t>
            </a:r>
            <a:r>
              <a:rPr lang="nl-BE" dirty="0" err="1"/>
              <a:t>organisation</a:t>
            </a:r>
            <a:r>
              <a:rPr lang="nl-BE" dirty="0"/>
              <a:t> of a set of </a:t>
            </a:r>
            <a:r>
              <a:rPr lang="nl-BE" dirty="0" err="1"/>
              <a:t>integrated</a:t>
            </a:r>
            <a:r>
              <a:rPr lang="nl-BE" dirty="0"/>
              <a:t> services on a </a:t>
            </a:r>
            <a:r>
              <a:rPr lang="nl-BE" dirty="0" err="1"/>
              <a:t>paneuropean</a:t>
            </a:r>
            <a:r>
              <a:rPr lang="nl-BE" dirty="0"/>
              <a:t> level</a:t>
            </a:r>
          </a:p>
          <a:p>
            <a:endParaRPr lang="nl-BE" dirty="0"/>
          </a:p>
        </p:txBody>
      </p:sp>
      <p:sp>
        <p:nvSpPr>
          <p:cNvPr id="5" name="Slide Number Placeholder 4"/>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79</a:t>
            </a:fld>
            <a:r>
              <a:rPr lang="fr-BE"/>
              <a:t> </a:t>
            </a:r>
            <a:endParaRPr lang="fr-BE" dirty="0"/>
          </a:p>
        </p:txBody>
      </p:sp>
      <p:sp>
        <p:nvSpPr>
          <p:cNvPr id="4" name="Titel 3"/>
          <p:cNvSpPr>
            <a:spLocks noGrp="1"/>
          </p:cNvSpPr>
          <p:nvPr>
            <p:ph type="title"/>
          </p:nvPr>
        </p:nvSpPr>
        <p:spPr>
          <a:xfrm>
            <a:off x="191344" y="0"/>
            <a:ext cx="11809312" cy="908720"/>
          </a:xfrm>
        </p:spPr>
        <p:txBody>
          <a:bodyPr/>
          <a:lstStyle/>
          <a:p>
            <a:r>
              <a:rPr lang="nl-BE"/>
              <a:t>Need for a global, integrated architecture </a:t>
            </a:r>
            <a:endParaRPr lang="nl-BE" dirty="0"/>
          </a:p>
        </p:txBody>
      </p:sp>
    </p:spTree>
    <p:extLst>
      <p:ext uri="{BB962C8B-B14F-4D97-AF65-F5344CB8AC3E}">
        <p14:creationId xmlns:p14="http://schemas.microsoft.com/office/powerpoint/2010/main" val="304370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a:xfrm>
            <a:off x="609600" y="1052736"/>
            <a:ext cx="10972800" cy="5256584"/>
          </a:xfrm>
        </p:spPr>
        <p:txBody>
          <a:bodyPr/>
          <a:lstStyle/>
          <a:p>
            <a:r>
              <a:rPr lang="en-GB" altLang="nl-BE" dirty="0"/>
              <a:t>objectives to be reached: to be able to (digitally)</a:t>
            </a:r>
          </a:p>
          <a:p>
            <a:pPr lvl="1"/>
            <a:r>
              <a:rPr lang="en-GB" altLang="nl-BE" dirty="0">
                <a:solidFill>
                  <a:srgbClr val="0087BE"/>
                </a:solidFill>
              </a:rPr>
              <a:t>identify</a:t>
            </a:r>
            <a:r>
              <a:rPr lang="en-GB" altLang="nl-BE" dirty="0"/>
              <a:t> all relevant entities (physical persons, companies, applications, machines, …)</a:t>
            </a:r>
          </a:p>
          <a:p>
            <a:pPr lvl="1"/>
            <a:r>
              <a:rPr lang="en-GB" altLang="nl-BE" dirty="0">
                <a:solidFill>
                  <a:srgbClr val="0087BE"/>
                </a:solidFill>
              </a:rPr>
              <a:t>authenticate the identity</a:t>
            </a:r>
            <a:r>
              <a:rPr lang="en-GB" altLang="nl-BE" dirty="0"/>
              <a:t> of all entities</a:t>
            </a:r>
          </a:p>
          <a:p>
            <a:pPr lvl="1"/>
            <a:r>
              <a:rPr lang="en-GB" altLang="nl-BE" dirty="0"/>
              <a:t>know the </a:t>
            </a:r>
            <a:r>
              <a:rPr lang="en-GB" altLang="nl-BE" dirty="0">
                <a:solidFill>
                  <a:srgbClr val="0087BE"/>
                </a:solidFill>
              </a:rPr>
              <a:t>relevant characteristics </a:t>
            </a:r>
            <a:r>
              <a:rPr lang="en-GB" altLang="nl-BE" dirty="0"/>
              <a:t>of the entities</a:t>
            </a:r>
          </a:p>
          <a:p>
            <a:pPr lvl="1"/>
            <a:r>
              <a:rPr lang="en-GB" altLang="nl-BE" dirty="0"/>
              <a:t>know the </a:t>
            </a:r>
            <a:r>
              <a:rPr lang="en-GB" altLang="nl-BE" dirty="0">
                <a:solidFill>
                  <a:srgbClr val="0087BE"/>
                </a:solidFill>
              </a:rPr>
              <a:t>relevant relationships </a:t>
            </a:r>
            <a:r>
              <a:rPr lang="en-GB" altLang="nl-BE" dirty="0"/>
              <a:t>between entities</a:t>
            </a:r>
          </a:p>
          <a:p>
            <a:pPr lvl="1"/>
            <a:r>
              <a:rPr lang="en-GB" altLang="nl-BE" dirty="0"/>
              <a:t>know that an entity has been </a:t>
            </a:r>
            <a:r>
              <a:rPr lang="en-GB" altLang="nl-BE" dirty="0">
                <a:solidFill>
                  <a:srgbClr val="0087BE"/>
                </a:solidFill>
              </a:rPr>
              <a:t>mandated</a:t>
            </a:r>
            <a:r>
              <a:rPr lang="en-GB" altLang="nl-BE" dirty="0"/>
              <a:t> by another entity to perform a legal action</a:t>
            </a:r>
          </a:p>
          <a:p>
            <a:pPr lvl="1"/>
            <a:r>
              <a:rPr lang="en-GB" altLang="nl-BE" dirty="0"/>
              <a:t>know the </a:t>
            </a:r>
            <a:r>
              <a:rPr lang="en-GB" altLang="nl-BE" dirty="0">
                <a:solidFill>
                  <a:srgbClr val="0087BE"/>
                </a:solidFill>
              </a:rPr>
              <a:t>authorizations</a:t>
            </a:r>
            <a:r>
              <a:rPr lang="en-GB" altLang="nl-BE" dirty="0"/>
              <a:t> of the entities</a:t>
            </a:r>
          </a:p>
          <a:p>
            <a:r>
              <a:rPr lang="en-GB" altLang="nl-BE" dirty="0"/>
              <a:t>in a sufficiently certain and secure way</a:t>
            </a:r>
          </a:p>
          <a:p>
            <a:r>
              <a:rPr lang="en-GB" altLang="nl-BE" dirty="0"/>
              <a:t>in as much relations as possible (C2C, C2B, C2G, B2B, B2G, …)</a:t>
            </a:r>
          </a:p>
          <a:p>
            <a:r>
              <a:rPr lang="en-GB" altLang="nl-BE" dirty="0"/>
              <a:t>multichannel (web application, mobile application, …)</a:t>
            </a:r>
          </a:p>
          <a:p>
            <a:r>
              <a:rPr lang="en-GB" altLang="nl-BE" dirty="0"/>
              <a:t>using open interoperability standards</a:t>
            </a:r>
          </a:p>
        </p:txBody>
      </p:sp>
      <p:sp>
        <p:nvSpPr>
          <p:cNvPr id="2" name="Tijdelijke aanduiding voor dianummer 1"/>
          <p:cNvSpPr>
            <a:spLocks noGrp="1"/>
          </p:cNvSpPr>
          <p:nvPr>
            <p:ph type="sldNum" sz="quarter" idx="4"/>
          </p:nvPr>
        </p:nvSpPr>
        <p:spPr>
          <a:xfrm>
            <a:off x="4691063" y="6453188"/>
            <a:ext cx="2844800" cy="365125"/>
          </a:xfr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ADC1E7FF-7E34-4FE5-A533-04EE46AAAD1B}" type="slidenum">
              <a:rPr lang="en-US" smtClean="0"/>
              <a:pPr/>
              <a:t>80</a:t>
            </a:fld>
            <a:endParaRPr lang="fr-BE" dirty="0"/>
          </a:p>
        </p:txBody>
      </p:sp>
      <p:sp>
        <p:nvSpPr>
          <p:cNvPr id="528388" name="Rectangle 4"/>
          <p:cNvSpPr>
            <a:spLocks noGrp="1" noChangeArrowheads="1"/>
          </p:cNvSpPr>
          <p:nvPr>
            <p:ph type="title"/>
          </p:nvPr>
        </p:nvSpPr>
        <p:spPr>
          <a:xfrm>
            <a:off x="191344" y="0"/>
            <a:ext cx="11809312" cy="908720"/>
          </a:xfrm>
        </p:spPr>
        <p:txBody>
          <a:bodyPr>
            <a:normAutofit/>
          </a:bodyPr>
          <a:lstStyle/>
          <a:p>
            <a:r>
              <a:rPr lang="en-GB" altLang="nl-BE" dirty="0"/>
              <a:t>Example: identity, user &amp; access management (IUAM)</a:t>
            </a:r>
          </a:p>
        </p:txBody>
      </p:sp>
      <p:sp>
        <p:nvSpPr>
          <p:cNvPr id="6" name="Tijdelijke aanduiding voor datum 5"/>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18956316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1184730" y="1124744"/>
            <a:ext cx="8655686" cy="5164137"/>
            <a:chOff x="1343472" y="1124745"/>
            <a:chExt cx="8655686" cy="5164137"/>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0"/>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1" y="1686720"/>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7"/>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1" y="1670845"/>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3" y="2844007"/>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7" y="4233218"/>
              <a:ext cx="1472251" cy="826765"/>
            </a:xfrm>
            <a:prstGeom prst="rect">
              <a:avLst/>
            </a:prstGeom>
            <a:noFill/>
            <a:ln>
              <a:noFill/>
            </a:ln>
          </p:spPr>
        </p:pic>
        <p:sp>
          <p:nvSpPr>
            <p:cNvPr id="16399" name="TextBox 1948"/>
            <p:cNvSpPr txBox="1">
              <a:spLocks noChangeArrowheads="1"/>
            </p:cNvSpPr>
            <p:nvPr/>
          </p:nvSpPr>
          <p:spPr bwMode="auto">
            <a:xfrm>
              <a:off x="8647561"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898" y="4228307"/>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48"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3"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1" y="3442495"/>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698"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698"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298"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6"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1"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3"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1"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1"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48" y="1124745"/>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3" y="1345407"/>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6" y="2980532"/>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1"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6"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6"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7"/>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48" y="2988470"/>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grpSp>
      <p:sp>
        <p:nvSpPr>
          <p:cNvPr id="2" name="Title 1"/>
          <p:cNvSpPr>
            <a:spLocks noGrp="1"/>
          </p:cNvSpPr>
          <p:nvPr>
            <p:ph type="title"/>
          </p:nvPr>
        </p:nvSpPr>
        <p:spPr/>
        <p:txBody>
          <a:bodyPr/>
          <a:lstStyle/>
          <a:p>
            <a:r>
              <a:rPr lang="en-GB"/>
              <a:t>Policy Enforcement Model (XACML)</a:t>
            </a:r>
            <a:endParaRPr lang="en-GB" dirty="0"/>
          </a:p>
        </p:txBody>
      </p:sp>
      <p:sp>
        <p:nvSpPr>
          <p:cNvPr id="3" name="Tijdelijke aanduiding voor dianummer 2"/>
          <p:cNvSpPr>
            <a:spLocks noGrp="1"/>
          </p:cNvSpPr>
          <p:nvPr>
            <p:ph type="sldNum" sz="quarter" idx="12"/>
          </p:nvPr>
        </p:nvSpPr>
        <p:spPr>
          <a:xfrm>
            <a:off x="10160000" y="19051"/>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81</a:t>
            </a:fld>
            <a:endParaRPr lang="fr-BE" dirty="0"/>
          </a:p>
        </p:txBody>
      </p:sp>
      <p:sp>
        <p:nvSpPr>
          <p:cNvPr id="8" name="Tijdelijke aanduiding voor datum 7"/>
          <p:cNvSpPr>
            <a:spLocks noGrp="1"/>
          </p:cNvSpPr>
          <p:nvPr>
            <p:ph type="dt" sz="half" idx="10"/>
          </p:nvPr>
        </p:nvSpPr>
        <p:spPr>
          <a:xfrm>
            <a:off x="609600" y="19051"/>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26388844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75857" y="1700808"/>
            <a:ext cx="4474054"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2811A04-C071-4350-919D-C6B456933B79}"/>
              </a:ext>
            </a:extLst>
          </p:cNvPr>
          <p:cNvPicPr>
            <a:picLocks noChangeAspect="1"/>
          </p:cNvPicPr>
          <p:nvPr/>
        </p:nvPicPr>
        <p:blipFill>
          <a:blip r:embed="rId2"/>
          <a:stretch>
            <a:fillRect/>
          </a:stretch>
        </p:blipFill>
        <p:spPr>
          <a:xfrm>
            <a:off x="6350394" y="1821292"/>
            <a:ext cx="1034980" cy="608812"/>
          </a:xfrm>
          <a:prstGeom prst="rect">
            <a:avLst/>
          </a:prstGeom>
        </p:spPr>
      </p:pic>
      <p:sp>
        <p:nvSpPr>
          <p:cNvPr id="5" name="Rectangle 4"/>
          <p:cNvSpPr/>
          <p:nvPr/>
        </p:nvSpPr>
        <p:spPr>
          <a:xfrm>
            <a:off x="1559496" y="1706522"/>
            <a:ext cx="4488447"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nl-BE" dirty="0"/>
              <a:t>User </a:t>
            </a:r>
            <a:r>
              <a:rPr lang="nl-BE" dirty="0" err="1"/>
              <a:t>and</a:t>
            </a:r>
            <a:r>
              <a:rPr lang="nl-BE" dirty="0"/>
              <a:t> access management</a:t>
            </a:r>
            <a:endParaRPr lang="fr-BE" dirty="0"/>
          </a:p>
        </p:txBody>
      </p:sp>
      <p:sp>
        <p:nvSpPr>
          <p:cNvPr id="3" name="Date Placeholder 2"/>
          <p:cNvSpPr>
            <a:spLocks noGrp="1"/>
          </p:cNvSpPr>
          <p:nvPr>
            <p:ph type="dt" sz="half" idx="10"/>
          </p:nvPr>
        </p:nvSpPr>
        <p:spPr>
          <a:xfrm>
            <a:off x="609600" y="19051"/>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
        <p:nvSpPr>
          <p:cNvPr id="4" name="Slide Number Placeholder 3"/>
          <p:cNvSpPr>
            <a:spLocks noGrp="1"/>
          </p:cNvSpPr>
          <p:nvPr>
            <p:ph type="sldNum" sz="quarter" idx="12"/>
          </p:nvPr>
        </p:nvSpPr>
        <p:spPr>
          <a:xfrm>
            <a:off x="10160000" y="19051"/>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82</a:t>
            </a:fld>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48" y="1822091"/>
            <a:ext cx="901697" cy="608014"/>
          </a:xfrm>
          <a:prstGeom prst="rect">
            <a:avLst/>
          </a:prstGeom>
        </p:spPr>
      </p:pic>
      <p:sp>
        <p:nvSpPr>
          <p:cNvPr id="15" name="Arc 14"/>
          <p:cNvSpPr/>
          <p:nvPr/>
        </p:nvSpPr>
        <p:spPr>
          <a:xfrm rot="16200000">
            <a:off x="6165408" y="1145160"/>
            <a:ext cx="854081" cy="4720005"/>
          </a:xfrm>
          <a:prstGeom prst="arc">
            <a:avLst>
              <a:gd name="adj1" fmla="val 16344679"/>
              <a:gd name="adj2" fmla="val 5240310"/>
            </a:avLst>
          </a:prstGeom>
          <a:ln w="6350">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28"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890"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74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9">
      <a:dk1>
        <a:sysClr val="windowText" lastClr="000000"/>
      </a:dk1>
      <a:lt1>
        <a:sysClr val="window" lastClr="FFFFFF"/>
      </a:lt1>
      <a:dk2>
        <a:srgbClr val="EA4F5F"/>
      </a:dk2>
      <a:lt2>
        <a:srgbClr val="FFFFFF"/>
      </a:lt2>
      <a:accent1>
        <a:srgbClr val="00A7E7"/>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14623</TotalTime>
  <Words>3471</Words>
  <Application>Microsoft Office PowerPoint</Application>
  <PresentationFormat>Widescreen</PresentationFormat>
  <Paragraphs>630</Paragraphs>
  <Slides>82</Slides>
  <Notes>35</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98" baseType="lpstr">
      <vt:lpstr>-apple-system</vt:lpstr>
      <vt:lpstr>Arial</vt:lpstr>
      <vt:lpstr>Calibri</vt:lpstr>
      <vt:lpstr>Fira Sans</vt:lpstr>
      <vt:lpstr>Fira Sans Light</vt:lpstr>
      <vt:lpstr>Fira Sans Medium</vt:lpstr>
      <vt:lpstr>Fira Sans SemiBold</vt:lpstr>
      <vt:lpstr>Helvetica Neue Light</vt:lpstr>
      <vt:lpstr>Montserrat</vt:lpstr>
      <vt:lpstr>Montserrat SemiBold</vt:lpstr>
      <vt:lpstr>STIXGeneral-Regular</vt:lpstr>
      <vt:lpstr>Verdana</vt:lpstr>
      <vt:lpstr>Wingdings</vt:lpstr>
      <vt:lpstr>2_Custom Design</vt:lpstr>
      <vt:lpstr>Custom Design</vt:lpstr>
      <vt:lpstr>Clip</vt:lpstr>
      <vt:lpstr>Proper digitisation as a critical success factor for effective and efficient social protection and health care</vt:lpstr>
      <vt:lpstr>About me (°1961)</vt:lpstr>
      <vt:lpstr>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in the Belgian social sector</vt:lpstr>
      <vt:lpstr>Stakeholders of the Belgian social sector</vt:lpstr>
      <vt:lpstr>Kruispuntbank van de Sociale Zekerheid (KSZ)</vt:lpstr>
      <vt:lpstr>Crossroads Bank of Social Security (CBSS) </vt:lpstr>
      <vt:lpstr>Results</vt:lpstr>
      <vt:lpstr>Results</vt:lpstr>
      <vt:lpstr>Maximum automatic granting of additional rights </vt:lpstr>
      <vt:lpstr>Principles</vt:lpstr>
      <vt:lpstr>Lego brick philosophy</vt:lpstr>
      <vt:lpstr>Lego brick philosophy</vt:lpstr>
      <vt:lpstr>MyBenefits</vt:lpstr>
      <vt:lpstr>Citizen - consult &amp; create code</vt:lpstr>
      <vt:lpstr>Professional - consult</vt:lpstr>
      <vt:lpstr>Professional - result</vt:lpstr>
      <vt:lpstr>PowerPoint Presentation</vt:lpstr>
      <vt:lpstr>Social security portal for citizens</vt:lpstr>
      <vt:lpstr>Results</vt:lpstr>
      <vt:lpstr>Quartely declaration salary &amp; working time</vt:lpstr>
      <vt:lpstr>Declaration of social risks</vt:lpstr>
      <vt:lpstr>Results</vt:lpstr>
      <vt:lpstr>Distributed information servers</vt:lpstr>
      <vt:lpstr>Pre-processed messages</vt:lpstr>
      <vt:lpstr>Useful tool: the reference directory</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Useful legislative changes</vt:lpstr>
      <vt:lpstr>Enterprise architecture on national level: framework</vt:lpstr>
      <vt:lpstr>Advantages</vt:lpstr>
      <vt:lpstr>Advantages</vt:lpstr>
      <vt:lpstr>Advantages</vt:lpstr>
      <vt:lpstr>PowerPoint Presentation</vt:lpstr>
      <vt:lpstr>Spare slides</vt:lpstr>
      <vt:lpstr>International perspective</vt:lpstr>
      <vt:lpstr>Let’s not reinvent the wheel, but work together</vt:lpstr>
      <vt:lpstr>Some basic international requirements</vt:lpstr>
      <vt:lpstr>Service Oriented Architecture (SOA)</vt:lpstr>
      <vt:lpstr>Layered, service oriented architecture</vt:lpstr>
      <vt:lpstr>Across layers</vt:lpstr>
      <vt:lpstr>Advantages of layered, service oriented architecture</vt:lpstr>
      <vt:lpstr>Several EC digital programs</vt:lpstr>
      <vt:lpstr>Need for a global, integrated architecture </vt:lpstr>
      <vt:lpstr>Example: identity, user &amp; access management (IUAM)</vt:lpstr>
      <vt:lpstr>Policy Enforcement Model (XACML)</vt:lpstr>
      <vt:lpstr>User and access management</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Frank Robben (KSZ-BCSS)</cp:lastModifiedBy>
  <cp:revision>1112</cp:revision>
  <cp:lastPrinted>2017-12-08T10:25:32Z</cp:lastPrinted>
  <dcterms:created xsi:type="dcterms:W3CDTF">2013-03-05T07:37:33Z</dcterms:created>
  <dcterms:modified xsi:type="dcterms:W3CDTF">2024-05-15T05:30:32Z</dcterms:modified>
</cp:coreProperties>
</file>